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notesSlides/notesSlide2.xml" ContentType="application/vnd.openxmlformats-officedocument.presentationml.notesSlide+xml"/>
  <Override PartName="/ppt/theme/themeOverride21.xml" ContentType="application/vnd.openxmlformats-officedocument.themeOverride+xml"/>
  <Override PartName="/ppt/notesSlides/notesSlide3.xml" ContentType="application/vnd.openxmlformats-officedocument.presentationml.notesSl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notesSlides/notesSlide4.xml" ContentType="application/vnd.openxmlformats-officedocument.presentationml.notesSl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42"/>
  </p:notesMasterIdLst>
  <p:sldIdLst>
    <p:sldId id="514" r:id="rId5"/>
    <p:sldId id="530" r:id="rId6"/>
    <p:sldId id="257" r:id="rId7"/>
    <p:sldId id="477" r:id="rId8"/>
    <p:sldId id="478" r:id="rId9"/>
    <p:sldId id="258" r:id="rId10"/>
    <p:sldId id="480" r:id="rId11"/>
    <p:sldId id="481" r:id="rId12"/>
    <p:sldId id="482" r:id="rId13"/>
    <p:sldId id="483" r:id="rId14"/>
    <p:sldId id="486" r:id="rId15"/>
    <p:sldId id="511" r:id="rId16"/>
    <p:sldId id="505" r:id="rId17"/>
    <p:sldId id="518" r:id="rId18"/>
    <p:sldId id="520" r:id="rId19"/>
    <p:sldId id="507" r:id="rId20"/>
    <p:sldId id="515" r:id="rId21"/>
    <p:sldId id="519" r:id="rId22"/>
    <p:sldId id="516" r:id="rId23"/>
    <p:sldId id="528" r:id="rId24"/>
    <p:sldId id="522" r:id="rId25"/>
    <p:sldId id="527" r:id="rId26"/>
    <p:sldId id="525" r:id="rId27"/>
    <p:sldId id="526" r:id="rId28"/>
    <p:sldId id="513" r:id="rId29"/>
    <p:sldId id="524" r:id="rId30"/>
    <p:sldId id="521" r:id="rId31"/>
    <p:sldId id="497" r:id="rId32"/>
    <p:sldId id="493" r:id="rId33"/>
    <p:sldId id="509" r:id="rId34"/>
    <p:sldId id="510" r:id="rId35"/>
    <p:sldId id="390" r:id="rId36"/>
    <p:sldId id="494" r:id="rId37"/>
    <p:sldId id="508" r:id="rId38"/>
    <p:sldId id="512" r:id="rId39"/>
    <p:sldId id="529" r:id="rId40"/>
    <p:sldId id="364" r:id="rId4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jith Alawatta" initials="SA" lastIdx="1" clrIdx="0">
    <p:extLst>
      <p:ext uri="{19B8F6BF-5375-455C-9EA6-DF929625EA0E}">
        <p15:presenceInfo xmlns:p15="http://schemas.microsoft.com/office/powerpoint/2012/main" userId="d837d27c677f3f5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3E50"/>
    <a:srgbClr val="F8F8F8"/>
    <a:srgbClr val="BA9F72"/>
    <a:srgbClr val="D8C9B0"/>
    <a:srgbClr val="CEBA9A"/>
    <a:srgbClr val="AF8F5C"/>
    <a:srgbClr val="C1AD8D"/>
    <a:srgbClr val="B1986F"/>
    <a:srgbClr val="8D744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03" autoAdjust="0"/>
    <p:restoredTop sz="80969" autoAdjust="0"/>
  </p:normalViewPr>
  <p:slideViewPr>
    <p:cSldViewPr>
      <p:cViewPr varScale="1">
        <p:scale>
          <a:sx n="124" d="100"/>
          <a:sy n="124" d="100"/>
        </p:scale>
        <p:origin x="1182"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00301D-F66F-458A-9D46-0932C5DF7AAC}" type="datetimeFigureOut">
              <a:rPr lang="en-US" smtClean="0"/>
              <a:t>2016-09-21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D8866A-684B-4641-8583-D1C928AE3307}" type="slidenum">
              <a:rPr lang="en-US" smtClean="0"/>
              <a:t>‹#›</a:t>
            </a:fld>
            <a:endParaRPr lang="en-US"/>
          </a:p>
        </p:txBody>
      </p:sp>
    </p:spTree>
    <p:extLst>
      <p:ext uri="{BB962C8B-B14F-4D97-AF65-F5344CB8AC3E}">
        <p14:creationId xmlns:p14="http://schemas.microsoft.com/office/powerpoint/2010/main" val="947962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213509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sz="1200" b="1" u="sng" kern="1200" dirty="0" smtClean="0">
                <a:solidFill>
                  <a:schemeClr val="tx1"/>
                </a:solidFill>
                <a:latin typeface="+mn-lt"/>
                <a:ea typeface="+mn-ea"/>
                <a:cs typeface="+mn-cs"/>
              </a:rPr>
              <a:t>Algorithms </a:t>
            </a:r>
          </a:p>
          <a:p>
            <a:pPr marL="171450" indent="-171450">
              <a:buFont typeface="Wingdings" panose="05000000000000000000" pitchFamily="2" charset="2"/>
              <a:buChar char="Ø"/>
            </a:pPr>
            <a:r>
              <a:rPr lang="en-US" sz="1200" kern="1200" dirty="0" smtClean="0">
                <a:solidFill>
                  <a:schemeClr val="tx1"/>
                </a:solidFill>
                <a:latin typeface="+mn-lt"/>
                <a:ea typeface="+mn-ea"/>
                <a:cs typeface="+mn-cs"/>
              </a:rPr>
              <a:t>voice to text: </a:t>
            </a:r>
            <a:r>
              <a:rPr lang="en-US" sz="1200" b="1" kern="1200" dirty="0" smtClean="0">
                <a:solidFill>
                  <a:schemeClr val="tx1"/>
                </a:solidFill>
                <a:latin typeface="+mn-lt"/>
                <a:ea typeface="+mn-ea"/>
                <a:cs typeface="+mn-cs"/>
              </a:rPr>
              <a:t>just speak in android</a:t>
            </a:r>
          </a:p>
          <a:p>
            <a:pPr marL="171450" indent="-171450">
              <a:buFont typeface="Wingdings" panose="05000000000000000000" pitchFamily="2" charset="2"/>
              <a:buChar char="Ø"/>
            </a:pPr>
            <a:r>
              <a:rPr lang="en-US" sz="1200" kern="1200" dirty="0" smtClean="0">
                <a:solidFill>
                  <a:schemeClr val="tx1"/>
                </a:solidFill>
                <a:latin typeface="+mn-lt"/>
                <a:ea typeface="+mn-ea"/>
                <a:cs typeface="+mn-cs"/>
              </a:rPr>
              <a:t>text to voice:</a:t>
            </a:r>
            <a:r>
              <a:rPr lang="en-US" sz="1200" kern="1200" baseline="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TTS speech synthesis</a:t>
            </a:r>
            <a:endParaRPr lang="en" sz="1200" b="1"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7D8866A-684B-4641-8583-D1C928AE3307}" type="slidenum">
              <a:rPr lang="en-US" smtClean="0"/>
              <a:t>24</a:t>
            </a:fld>
            <a:endParaRPr lang="en-US"/>
          </a:p>
        </p:txBody>
      </p:sp>
    </p:spTree>
    <p:extLst>
      <p:ext uri="{BB962C8B-B14F-4D97-AF65-F5344CB8AC3E}">
        <p14:creationId xmlns:p14="http://schemas.microsoft.com/office/powerpoint/2010/main" val="422117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sz="1200" b="1" u="sng" kern="1200" dirty="0" smtClean="0">
                <a:solidFill>
                  <a:schemeClr val="tx1"/>
                </a:solidFill>
                <a:latin typeface="+mn-lt"/>
                <a:ea typeface="+mn-ea"/>
                <a:cs typeface="+mn-cs"/>
              </a:rPr>
              <a:t>Algorithms </a:t>
            </a:r>
          </a:p>
          <a:p>
            <a:pPr marL="171450" indent="-171450">
              <a:buFont typeface="Wingdings" panose="05000000000000000000" pitchFamily="2" charset="2"/>
              <a:buChar char="Ø"/>
            </a:pPr>
            <a:r>
              <a:rPr lang="en-US" sz="1200" kern="1200" dirty="0" smtClean="0">
                <a:solidFill>
                  <a:schemeClr val="tx1"/>
                </a:solidFill>
                <a:latin typeface="+mn-lt"/>
                <a:ea typeface="+mn-ea"/>
                <a:cs typeface="+mn-cs"/>
              </a:rPr>
              <a:t>voice to text: </a:t>
            </a:r>
            <a:r>
              <a:rPr lang="en-US" sz="1200" b="1" kern="1200" dirty="0" smtClean="0">
                <a:solidFill>
                  <a:schemeClr val="tx1"/>
                </a:solidFill>
                <a:latin typeface="+mn-lt"/>
                <a:ea typeface="+mn-ea"/>
                <a:cs typeface="+mn-cs"/>
              </a:rPr>
              <a:t>just speak in android</a:t>
            </a:r>
          </a:p>
          <a:p>
            <a:pPr marL="171450" indent="-171450">
              <a:buFont typeface="Wingdings" panose="05000000000000000000" pitchFamily="2" charset="2"/>
              <a:buChar char="Ø"/>
            </a:pPr>
            <a:r>
              <a:rPr lang="en-US" sz="1200" kern="1200" dirty="0" smtClean="0">
                <a:solidFill>
                  <a:schemeClr val="tx1"/>
                </a:solidFill>
                <a:latin typeface="+mn-lt"/>
                <a:ea typeface="+mn-ea"/>
                <a:cs typeface="+mn-cs"/>
              </a:rPr>
              <a:t>text to voice:</a:t>
            </a:r>
            <a:r>
              <a:rPr lang="en-US" sz="1200" kern="1200" baseline="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TTS speech synthesis by google (augmented</a:t>
            </a:r>
            <a:r>
              <a:rPr lang="en-US" sz="1200" b="1" kern="1200" baseline="0" dirty="0" smtClean="0">
                <a:solidFill>
                  <a:schemeClr val="tx1"/>
                </a:solidFill>
                <a:latin typeface="+mn-lt"/>
                <a:ea typeface="+mn-ea"/>
                <a:cs typeface="+mn-cs"/>
              </a:rPr>
              <a:t> audio)  </a:t>
            </a:r>
            <a:endParaRPr lang="en" sz="1200" b="1"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7D8866A-684B-4641-8583-D1C928AE3307}" type="slidenum">
              <a:rPr lang="en-US" smtClean="0"/>
              <a:t>25</a:t>
            </a:fld>
            <a:endParaRPr lang="en-US"/>
          </a:p>
        </p:txBody>
      </p:sp>
    </p:spTree>
    <p:extLst>
      <p:ext uri="{BB962C8B-B14F-4D97-AF65-F5344CB8AC3E}">
        <p14:creationId xmlns:p14="http://schemas.microsoft.com/office/powerpoint/2010/main" val="2727602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D8866A-684B-4641-8583-D1C928AE3307}" type="slidenum">
              <a:rPr lang="en-US" smtClean="0"/>
              <a:t>29</a:t>
            </a:fld>
            <a:endParaRPr lang="en-US"/>
          </a:p>
        </p:txBody>
      </p:sp>
    </p:spTree>
    <p:extLst>
      <p:ext uri="{BB962C8B-B14F-4D97-AF65-F5344CB8AC3E}">
        <p14:creationId xmlns:p14="http://schemas.microsoft.com/office/powerpoint/2010/main" val="3368121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t>2016-09-21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3483436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t>2016-09-21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2747078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t>2016-09-21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3066860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97882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6397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1686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546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43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28133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517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2594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t>2016-09-21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2433238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1317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0917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2"/>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2"/>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0258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91946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10077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97455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89398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92642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91514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7307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CEBF71-793A-440A-922C-1CBEC40F9778}" type="datetimeFigureOut">
              <a:rPr lang="en-US" smtClean="0"/>
              <a:t>2016-09-21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1117214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52869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99866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17582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2"/>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2"/>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31942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3942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65209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91550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4"/>
            <a:ext cx="4038600" cy="2545556"/>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4"/>
            <a:ext cx="4038600" cy="2545556"/>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83116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63729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2317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CEBF71-793A-440A-922C-1CBEC40F9778}" type="datetimeFigureOut">
              <a:rPr lang="en-US" smtClean="0"/>
              <a:t>2016-09-21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32789796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41715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6830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16432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97288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8796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CEBF71-793A-440A-922C-1CBEC40F9778}" type="datetimeFigureOut">
              <a:rPr lang="en-US" smtClean="0"/>
              <a:t>2016-09-21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889507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CEBF71-793A-440A-922C-1CBEC40F9778}" type="datetimeFigureOut">
              <a:rPr lang="en-US" smtClean="0"/>
              <a:t>2016-09-21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743679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EBF71-793A-440A-922C-1CBEC40F9778}" type="datetimeFigureOut">
              <a:rPr lang="en-US" smtClean="0"/>
              <a:t>2016-09-21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3964740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t>2016-09-21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139385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t>2016-09-21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2255264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CCEBF71-793A-440A-922C-1CBEC40F9778}" type="datetimeFigureOut">
              <a:rPr lang="en-US" smtClean="0"/>
              <a:t>2016-09-21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04198DC-2EF7-4B34-A789-AD3A4CDEBD28}" type="slidenum">
              <a:rPr lang="en-US" smtClean="0"/>
              <a:t>‹#›</a:t>
            </a:fld>
            <a:endParaRPr lang="en-US"/>
          </a:p>
        </p:txBody>
      </p:sp>
    </p:spTree>
    <p:extLst>
      <p:ext uri="{BB962C8B-B14F-4D97-AF65-F5344CB8AC3E}">
        <p14:creationId xmlns:p14="http://schemas.microsoft.com/office/powerpoint/2010/main" val="6239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8416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378"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1" indent="-285743" algn="l" defTabSz="91437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2" indent="-228594" algn="l" defTabSz="91437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70311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378"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1" indent="-285743" algn="l" defTabSz="91437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2" indent="-228594" algn="l" defTabSz="91437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CCEBF71-793A-440A-922C-1CBEC40F9778}" type="datetimeFigureOut">
              <a:rPr lang="en-US" smtClean="0">
                <a:solidFill>
                  <a:prstClr val="black">
                    <a:tint val="75000"/>
                  </a:prstClr>
                </a:solidFill>
              </a:rPr>
              <a:pPr/>
              <a:t>2016-09-21</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8321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slideLayout" Target="../slideLayouts/slideLayout1.xml"/><Relationship Id="rId1" Type="http://schemas.openxmlformats.org/officeDocument/2006/relationships/themeOverride" Target="../theme/themeOverride8.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xml"/><Relationship Id="rId1" Type="http://schemas.openxmlformats.org/officeDocument/2006/relationships/themeOverride" Target="../theme/themeOverride9.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slideLayout" Target="../slideLayouts/slideLayout1.xml"/><Relationship Id="rId1" Type="http://schemas.openxmlformats.org/officeDocument/2006/relationships/themeOverride" Target="../theme/themeOverride10.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slideLayout" Target="../slideLayouts/slideLayout2.xml"/><Relationship Id="rId1" Type="http://schemas.openxmlformats.org/officeDocument/2006/relationships/themeOverride" Target="../theme/themeOverride14.xml"/><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slide" Target="slide37.xml"/><Relationship Id="rId7"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themeOverride" Target="../theme/themeOverride15.xml"/><Relationship Id="rId6" Type="http://schemas.openxmlformats.org/officeDocument/2006/relationships/image" Target="../media/image27.png"/><Relationship Id="rId5" Type="http://schemas.openxmlformats.org/officeDocument/2006/relationships/image" Target="../media/image28.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1.xml"/><Relationship Id="rId1" Type="http://schemas.openxmlformats.org/officeDocument/2006/relationships/themeOverride" Target="../theme/themeOverride16.xml"/><Relationship Id="rId6" Type="http://schemas.openxmlformats.org/officeDocument/2006/relationships/image" Target="../media/image43.png"/><Relationship Id="rId5" Type="http://schemas.openxmlformats.org/officeDocument/2006/relationships/image" Target="../media/image40.png"/><Relationship Id="rId4" Type="http://schemas.openxmlformats.org/officeDocument/2006/relationships/slide" Target="slide3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5.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themeOverride" Target="../theme/themeOverride18.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1.xml"/><Relationship Id="rId1" Type="http://schemas.openxmlformats.org/officeDocument/2006/relationships/themeOverride" Target="../theme/themeOverride19.xml"/><Relationship Id="rId5" Type="http://schemas.openxmlformats.org/officeDocument/2006/relationships/image" Target="../media/image47.jpeg"/><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51.pn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6.png"/><Relationship Id="rId2" Type="http://schemas.openxmlformats.org/officeDocument/2006/relationships/slideLayout" Target="../slideLayouts/slideLayout24.xml"/><Relationship Id="rId1" Type="http://schemas.openxmlformats.org/officeDocument/2006/relationships/themeOverride" Target="../theme/themeOverride20.xml"/><Relationship Id="rId6" Type="http://schemas.openxmlformats.org/officeDocument/2006/relationships/image" Target="../media/image53.png"/><Relationship Id="rId5" Type="http://schemas.openxmlformats.org/officeDocument/2006/relationships/image" Target="../media/image41.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21.xml"/><Relationship Id="rId6" Type="http://schemas.openxmlformats.org/officeDocument/2006/relationships/image" Target="../media/image56.jpg"/><Relationship Id="rId5" Type="http://schemas.openxmlformats.org/officeDocument/2006/relationships/image" Target="../media/image55.jpeg"/><Relationship Id="rId4" Type="http://schemas.openxmlformats.org/officeDocument/2006/relationships/image" Target="../media/image54.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themeOverride" Target="../theme/themeOverride23.xml"/><Relationship Id="rId5" Type="http://schemas.openxmlformats.org/officeDocument/2006/relationships/image" Target="../media/image31.pn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1.xml"/><Relationship Id="rId1" Type="http://schemas.openxmlformats.org/officeDocument/2006/relationships/themeOverride" Target="../theme/themeOverride24.xml"/><Relationship Id="rId5" Type="http://schemas.openxmlformats.org/officeDocument/2006/relationships/image" Target="../media/image60.png"/><Relationship Id="rId4" Type="http://schemas.openxmlformats.org/officeDocument/2006/relationships/image" Target="../media/image59.jp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slideLayout" Target="../slideLayouts/slideLayout1.xml"/><Relationship Id="rId1" Type="http://schemas.openxmlformats.org/officeDocument/2006/relationships/themeOverride" Target="../theme/themeOverride26.xml"/><Relationship Id="rId6" Type="http://schemas.openxmlformats.org/officeDocument/2006/relationships/image" Target="../media/image64.png"/><Relationship Id="rId5" Type="http://schemas.openxmlformats.org/officeDocument/2006/relationships/image" Target="../media/image63.jpeg"/><Relationship Id="rId4" Type="http://schemas.openxmlformats.org/officeDocument/2006/relationships/image" Target="../media/image62.png"/></Relationships>
</file>

<file path=ppt/slides/_rels/slide31.xml.rels><?xml version="1.0" encoding="UTF-8" standalone="yes"?>
<Relationships xmlns="http://schemas.openxmlformats.org/package/2006/relationships"><Relationship Id="rId3" Type="http://schemas.openxmlformats.org/officeDocument/2006/relationships/image" Target="../media/image66.tif"/><Relationship Id="rId2" Type="http://schemas.openxmlformats.org/officeDocument/2006/relationships/slideLayout" Target="../slideLayouts/slideLayout2.xml"/><Relationship Id="rId1" Type="http://schemas.openxmlformats.org/officeDocument/2006/relationships/themeOverride" Target="../theme/themeOverride27.xml"/></Relationships>
</file>

<file path=ppt/slides/_rels/slide3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slideLayout" Target="../slideLayouts/slideLayout1.xml"/><Relationship Id="rId1" Type="http://schemas.openxmlformats.org/officeDocument/2006/relationships/themeOverride" Target="../theme/themeOverride28.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73.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9.xml"/></Relationships>
</file>

<file path=ppt/slides/_rels/slide34.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slideLayout" Target="../slideLayouts/slideLayout1.xml"/><Relationship Id="rId1" Type="http://schemas.openxmlformats.org/officeDocument/2006/relationships/themeOverride" Target="../theme/themeOverride30.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5.xml.rels><?xml version="1.0" encoding="UTF-8" standalone="yes"?>
<Relationships xmlns="http://schemas.openxmlformats.org/package/2006/relationships"><Relationship Id="rId8" Type="http://schemas.openxmlformats.org/officeDocument/2006/relationships/image" Target="../media/image84.jpg"/><Relationship Id="rId3" Type="http://schemas.openxmlformats.org/officeDocument/2006/relationships/image" Target="../media/image80.png"/><Relationship Id="rId7" Type="http://schemas.openxmlformats.org/officeDocument/2006/relationships/image" Target="../media/image52.png"/><Relationship Id="rId2" Type="http://schemas.openxmlformats.org/officeDocument/2006/relationships/slideLayout" Target="../slideLayouts/slideLayout1.xml"/><Relationship Id="rId1" Type="http://schemas.openxmlformats.org/officeDocument/2006/relationships/themeOverride" Target="../theme/themeOverride31.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85.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grpSp>
        <p:nvGrpSpPr>
          <p:cNvPr id="1029" name="Group 1028"/>
          <p:cNvGrpSpPr/>
          <p:nvPr/>
        </p:nvGrpSpPr>
        <p:grpSpPr>
          <a:xfrm>
            <a:off x="3196392" y="2083949"/>
            <a:ext cx="3839966" cy="1000331"/>
            <a:chOff x="2255838" y="1672835"/>
            <a:chExt cx="6802735" cy="1772146"/>
          </a:xfrm>
        </p:grpSpPr>
        <p:sp>
          <p:nvSpPr>
            <p:cNvPr id="30" name="Rectangle 28"/>
            <p:cNvSpPr>
              <a:spLocks noChangeArrowheads="1"/>
            </p:cNvSpPr>
            <p:nvPr/>
          </p:nvSpPr>
          <p:spPr bwMode="auto">
            <a:xfrm>
              <a:off x="3894137" y="2152285"/>
              <a:ext cx="3589531" cy="981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3600" b="1" dirty="0" smtClean="0">
                  <a:solidFill>
                    <a:prstClr val="white"/>
                  </a:solidFill>
                  <a:latin typeface="Lato" pitchFamily="34" charset="0"/>
                  <a:cs typeface="Arial" pitchFamily="34" charset="0"/>
                </a:rPr>
                <a:t>Furniture</a:t>
              </a:r>
              <a:endParaRPr lang="en-US" sz="500" dirty="0" smtClean="0">
                <a:solidFill>
                  <a:prstClr val="white"/>
                </a:solidFill>
                <a:latin typeface="Arial" pitchFamily="34" charset="0"/>
                <a:cs typeface="Arial" pitchFamily="34" charset="0"/>
              </a:endParaRPr>
            </a:p>
          </p:txBody>
        </p:sp>
        <p:sp>
          <p:nvSpPr>
            <p:cNvPr id="24" name="Rectangle 22"/>
            <p:cNvSpPr>
              <a:spLocks noChangeArrowheads="1"/>
            </p:cNvSpPr>
            <p:nvPr/>
          </p:nvSpPr>
          <p:spPr bwMode="auto">
            <a:xfrm>
              <a:off x="3983817" y="1672835"/>
              <a:ext cx="2183822" cy="654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fontAlgn="base">
                <a:spcBef>
                  <a:spcPct val="0"/>
                </a:spcBef>
                <a:spcAft>
                  <a:spcPct val="0"/>
                </a:spcAft>
              </a:pPr>
              <a:r>
                <a:rPr lang="en-US" sz="2400" dirty="0" err="1" smtClean="0">
                  <a:solidFill>
                    <a:prstClr val="white"/>
                  </a:solidFill>
                  <a:latin typeface="Lato Light" pitchFamily="34" charset="0"/>
                  <a:cs typeface="Arial" pitchFamily="34" charset="0"/>
                </a:rPr>
                <a:t>Markless</a:t>
              </a:r>
              <a:endParaRPr lang="en-US" sz="1050" dirty="0" smtClean="0">
                <a:solidFill>
                  <a:prstClr val="white"/>
                </a:solidFill>
                <a:latin typeface="Arial" pitchFamily="34" charset="0"/>
                <a:cs typeface="Arial" pitchFamily="34" charset="0"/>
              </a:endParaRPr>
            </a:p>
          </p:txBody>
        </p:sp>
        <p:sp>
          <p:nvSpPr>
            <p:cNvPr id="31" name="Freeform 29"/>
            <p:cNvSpPr>
              <a:spLocks noEditPoints="1"/>
            </p:cNvSpPr>
            <p:nvPr/>
          </p:nvSpPr>
          <p:spPr bwMode="auto">
            <a:xfrm>
              <a:off x="2255838" y="1895475"/>
              <a:ext cx="1438275" cy="1441450"/>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bg1">
                    <a:lumMod val="75000"/>
                    <a:alpha val="2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dirty="0">
                <a:solidFill>
                  <a:prstClr val="white"/>
                </a:solidFill>
              </a:endParaRPr>
            </a:p>
          </p:txBody>
        </p:sp>
        <p:sp>
          <p:nvSpPr>
            <p:cNvPr id="1024" name="Freeform 30"/>
            <p:cNvSpPr>
              <a:spLocks noEditPoints="1"/>
            </p:cNvSpPr>
            <p:nvPr/>
          </p:nvSpPr>
          <p:spPr bwMode="auto">
            <a:xfrm>
              <a:off x="2455863" y="2098675"/>
              <a:ext cx="520700" cy="51752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dirty="0">
                <a:solidFill>
                  <a:prstClr val="white"/>
                </a:solidFill>
              </a:endParaRPr>
            </a:p>
          </p:txBody>
        </p:sp>
        <p:sp>
          <p:nvSpPr>
            <p:cNvPr id="1025" name="Freeform 31"/>
            <p:cNvSpPr>
              <a:spLocks noEditPoints="1"/>
            </p:cNvSpPr>
            <p:nvPr/>
          </p:nvSpPr>
          <p:spPr bwMode="auto">
            <a:xfrm>
              <a:off x="2455863" y="2616200"/>
              <a:ext cx="520700" cy="51752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dirty="0">
                <a:solidFill>
                  <a:prstClr val="white"/>
                </a:solidFill>
              </a:endParaRPr>
            </a:p>
          </p:txBody>
        </p:sp>
        <p:sp>
          <p:nvSpPr>
            <p:cNvPr id="1027" name="Freeform 32"/>
            <p:cNvSpPr>
              <a:spLocks noEditPoints="1"/>
            </p:cNvSpPr>
            <p:nvPr/>
          </p:nvSpPr>
          <p:spPr bwMode="auto">
            <a:xfrm>
              <a:off x="2976563" y="2616200"/>
              <a:ext cx="517525" cy="51752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dirty="0">
                <a:solidFill>
                  <a:prstClr val="white"/>
                </a:solidFill>
              </a:endParaRPr>
            </a:p>
          </p:txBody>
        </p:sp>
        <p:sp>
          <p:nvSpPr>
            <p:cNvPr id="1028" name="Freeform 33"/>
            <p:cNvSpPr>
              <a:spLocks noEditPoints="1"/>
            </p:cNvSpPr>
            <p:nvPr/>
          </p:nvSpPr>
          <p:spPr bwMode="auto">
            <a:xfrm>
              <a:off x="2976563" y="2098675"/>
              <a:ext cx="517525" cy="51752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dirty="0">
                <a:solidFill>
                  <a:prstClr val="white"/>
                </a:solidFill>
              </a:endParaRPr>
            </a:p>
          </p:txBody>
        </p:sp>
        <p:sp>
          <p:nvSpPr>
            <p:cNvPr id="39" name="Rectangle 22"/>
            <p:cNvSpPr>
              <a:spLocks noChangeArrowheads="1"/>
            </p:cNvSpPr>
            <p:nvPr/>
          </p:nvSpPr>
          <p:spPr bwMode="auto">
            <a:xfrm>
              <a:off x="3983817" y="3145097"/>
              <a:ext cx="5074756" cy="29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fontAlgn="base">
                <a:spcBef>
                  <a:spcPct val="0"/>
                </a:spcBef>
                <a:spcAft>
                  <a:spcPct val="0"/>
                </a:spcAft>
              </a:pPr>
              <a:r>
                <a:rPr lang="en-US" sz="1100" dirty="0" smtClean="0">
                  <a:solidFill>
                    <a:prstClr val="white"/>
                  </a:solidFill>
                  <a:latin typeface="Lato" pitchFamily="34" charset="0"/>
                  <a:cs typeface="Arial" pitchFamily="34" charset="0"/>
                </a:rPr>
                <a:t>Marker-less AR furniture Interactive </a:t>
              </a:r>
              <a:r>
                <a:rPr lang="en-US" sz="1100" dirty="0" err="1" smtClean="0">
                  <a:solidFill>
                    <a:prstClr val="white"/>
                  </a:solidFill>
                  <a:latin typeface="Lato" pitchFamily="34" charset="0"/>
                  <a:cs typeface="Arial" pitchFamily="34" charset="0"/>
                </a:rPr>
                <a:t>Layouting</a:t>
              </a:r>
              <a:endParaRPr lang="en-US" sz="800" dirty="0" smtClean="0">
                <a:solidFill>
                  <a:prstClr val="white"/>
                </a:solidFill>
                <a:latin typeface="Lato" pitchFamily="34" charset="0"/>
                <a:cs typeface="Arial" pitchFamily="34" charset="0"/>
              </a:endParaRPr>
            </a:p>
          </p:txBody>
        </p:sp>
      </p:grpSp>
    </p:spTree>
    <p:extLst>
      <p:ext uri="{BB962C8B-B14F-4D97-AF65-F5344CB8AC3E}">
        <p14:creationId xmlns:p14="http://schemas.microsoft.com/office/powerpoint/2010/main" val="9727324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fade">
                                      <p:cBhvr>
                                        <p:cTn id="7" dur="400"/>
                                        <p:tgtEl>
                                          <p:spTgt spid="1029"/>
                                        </p:tgtEl>
                                      </p:cBhvr>
                                    </p:animEffect>
                                    <p:anim calcmode="lin" valueType="num">
                                      <p:cBhvr>
                                        <p:cTn id="8" dur="400" fill="hold"/>
                                        <p:tgtEl>
                                          <p:spTgt spid="1029"/>
                                        </p:tgtEl>
                                        <p:attrNameLst>
                                          <p:attrName>ppt_x</p:attrName>
                                        </p:attrNameLst>
                                      </p:cBhvr>
                                      <p:tavLst>
                                        <p:tav tm="0">
                                          <p:val>
                                            <p:strVal val="#ppt_x"/>
                                          </p:val>
                                        </p:tav>
                                        <p:tav tm="100000">
                                          <p:val>
                                            <p:strVal val="#ppt_x"/>
                                          </p:val>
                                        </p:tav>
                                      </p:tavLst>
                                    </p:anim>
                                    <p:anim calcmode="lin" valueType="num">
                                      <p:cBhvr>
                                        <p:cTn id="9" dur="400" fill="hold"/>
                                        <p:tgtEl>
                                          <p:spTgt spid="10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Rectangle 3"/>
          <p:cNvSpPr/>
          <p:nvPr/>
        </p:nvSpPr>
        <p:spPr>
          <a:xfrm>
            <a:off x="34184" y="1387904"/>
            <a:ext cx="9109816" cy="3162757"/>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p>
        </p:txBody>
      </p:sp>
      <p:grpSp>
        <p:nvGrpSpPr>
          <p:cNvPr id="5" name="Group 4"/>
          <p:cNvGrpSpPr/>
          <p:nvPr/>
        </p:nvGrpSpPr>
        <p:grpSpPr>
          <a:xfrm>
            <a:off x="1772300" y="429604"/>
            <a:ext cx="5667768" cy="968223"/>
            <a:chOff x="1772300" y="429604"/>
            <a:chExt cx="5667768" cy="968223"/>
          </a:xfrm>
        </p:grpSpPr>
        <p:sp>
          <p:nvSpPr>
            <p:cNvPr id="6" name="Rectangle 22"/>
            <p:cNvSpPr>
              <a:spLocks noChangeArrowheads="1"/>
            </p:cNvSpPr>
            <p:nvPr/>
          </p:nvSpPr>
          <p:spPr bwMode="auto">
            <a:xfrm>
              <a:off x="3416760" y="429604"/>
              <a:ext cx="23788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Lato" pitchFamily="34" charset="0"/>
                  <a:cs typeface="Arial" pitchFamily="34" charset="0"/>
                </a:rPr>
                <a:t>Existing Products</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sp>
          <p:nvSpPr>
            <p:cNvPr id="7" name="TextBox 6"/>
            <p:cNvSpPr txBox="1"/>
            <p:nvPr/>
          </p:nvSpPr>
          <p:spPr>
            <a:xfrm>
              <a:off x="1772300" y="751496"/>
              <a:ext cx="5667768" cy="646331"/>
            </a:xfrm>
            <a:prstGeom prst="rect">
              <a:avLst/>
            </a:prstGeom>
            <a:noFill/>
          </p:spPr>
          <p:txBody>
            <a:bodyPr wrap="square" rtlCol="0">
              <a:spAutoFit/>
            </a:bodyPr>
            <a:lstStyle/>
            <a:p>
              <a:pPr algn="ctr"/>
              <a:r>
                <a:rPr lang="en-US" dirty="0">
                  <a:solidFill>
                    <a:schemeClr val="bg1"/>
                  </a:solidFill>
                  <a:latin typeface="Lato" pitchFamily="34" charset="0"/>
                </a:rPr>
                <a:t>Augmented furniture</a:t>
              </a:r>
            </a:p>
            <a:p>
              <a:pPr algn="ctr"/>
              <a:endParaRPr lang="en-US" dirty="0">
                <a:solidFill>
                  <a:schemeClr val="bg1"/>
                </a:solidFill>
                <a:latin typeface="Lato" pitchFamily="34" charset="0"/>
              </a:endParaRPr>
            </a:p>
          </p:txBody>
        </p:sp>
      </p:grpSp>
      <p:sp>
        <p:nvSpPr>
          <p:cNvPr id="10" name="Rectangle 22"/>
          <p:cNvSpPr>
            <a:spLocks noChangeArrowheads="1"/>
          </p:cNvSpPr>
          <p:nvPr/>
        </p:nvSpPr>
        <p:spPr bwMode="auto">
          <a:xfrm>
            <a:off x="284678" y="1738175"/>
            <a:ext cx="5714999"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342900" indent="-342900">
              <a:buFont typeface="Arial" panose="020B0604020202020204" pitchFamily="34" charset="0"/>
              <a:buChar char="•"/>
            </a:pPr>
            <a:r>
              <a:rPr lang="en-US" sz="2000" dirty="0">
                <a:solidFill>
                  <a:schemeClr val="bg1"/>
                </a:solidFill>
                <a:latin typeface="Lato Light"/>
              </a:rPr>
              <a:t>Visualize your selection of objects inside your own room and to make a better evaluation of how it will fit in your own living room</a:t>
            </a:r>
            <a:r>
              <a:rPr lang="en-US" sz="2000" dirty="0" smtClean="0">
                <a:solidFill>
                  <a:schemeClr val="bg1"/>
                </a:solidFill>
                <a:latin typeface="Lato Light"/>
              </a:rPr>
              <a:t>.</a:t>
            </a:r>
          </a:p>
          <a:p>
            <a:pPr marL="342900" indent="-342900">
              <a:buFont typeface="Arial" panose="020B0604020202020204" pitchFamily="34" charset="0"/>
              <a:buChar char="•"/>
            </a:pPr>
            <a:endParaRPr lang="en-US" sz="2000" dirty="0">
              <a:solidFill>
                <a:schemeClr val="bg1"/>
              </a:solidFill>
              <a:latin typeface="Lato Light"/>
            </a:endParaRPr>
          </a:p>
          <a:p>
            <a:pPr marL="342900" indent="-342900">
              <a:buFont typeface="Arial" panose="020B0604020202020204" pitchFamily="34" charset="0"/>
              <a:buChar char="•"/>
            </a:pPr>
            <a:r>
              <a:rPr lang="en-US" sz="2000" dirty="0">
                <a:solidFill>
                  <a:schemeClr val="bg1"/>
                </a:solidFill>
                <a:latin typeface="Lato Light"/>
              </a:rPr>
              <a:t>Can configure furniture color, material or texture or you can combine it with other objects </a:t>
            </a:r>
          </a:p>
        </p:txBody>
      </p:sp>
      <p:pic>
        <p:nvPicPr>
          <p:cNvPr id="11" name="Picture 10" descr="Capture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3940" y="1719719"/>
            <a:ext cx="3059825" cy="2147064"/>
          </a:xfrm>
          <a:prstGeom prst="rect">
            <a:avLst/>
          </a:prstGeom>
          <a:noFill/>
        </p:spPr>
      </p:pic>
      <p:grpSp>
        <p:nvGrpSpPr>
          <p:cNvPr id="8" name="Group 7"/>
          <p:cNvGrpSpPr/>
          <p:nvPr/>
        </p:nvGrpSpPr>
        <p:grpSpPr>
          <a:xfrm>
            <a:off x="416912" y="4763691"/>
            <a:ext cx="969290" cy="264168"/>
            <a:chOff x="416912" y="4763691"/>
            <a:chExt cx="969290" cy="264168"/>
          </a:xfrm>
        </p:grpSpPr>
        <p:grpSp>
          <p:nvGrpSpPr>
            <p:cNvPr id="9" name="Group 8"/>
            <p:cNvGrpSpPr/>
            <p:nvPr/>
          </p:nvGrpSpPr>
          <p:grpSpPr>
            <a:xfrm>
              <a:off x="416912" y="4775402"/>
              <a:ext cx="251901" cy="252457"/>
              <a:chOff x="914400" y="3987072"/>
              <a:chExt cx="419914" cy="420841"/>
            </a:xfrm>
          </p:grpSpPr>
          <p:sp>
            <p:nvSpPr>
              <p:cNvPr id="14"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5"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6"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7"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8"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12"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13"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39584184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7"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
                                        <p:tgtEl>
                                          <p:spTgt spid="5"/>
                                        </p:tgtEl>
                                      </p:cBhvr>
                                    </p:animEffect>
                                    <p:anim calcmode="lin" valueType="num">
                                      <p:cBhvr>
                                        <p:cTn id="11" dur="300" fill="hold"/>
                                        <p:tgtEl>
                                          <p:spTgt spid="5"/>
                                        </p:tgtEl>
                                        <p:attrNameLst>
                                          <p:attrName>ppt_x</p:attrName>
                                        </p:attrNameLst>
                                      </p:cBhvr>
                                      <p:tavLst>
                                        <p:tav tm="0">
                                          <p:val>
                                            <p:strVal val="#ppt_x"/>
                                          </p:val>
                                        </p:tav>
                                        <p:tav tm="100000">
                                          <p:val>
                                            <p:strVal val="#ppt_x"/>
                                          </p:val>
                                        </p:tav>
                                      </p:tavLst>
                                    </p:anim>
                                    <p:anim calcmode="lin" valueType="num">
                                      <p:cBhvr>
                                        <p:cTn id="12" dur="3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grpSp>
        <p:nvGrpSpPr>
          <p:cNvPr id="333" name="Group 332"/>
          <p:cNvGrpSpPr/>
          <p:nvPr/>
        </p:nvGrpSpPr>
        <p:grpSpPr>
          <a:xfrm>
            <a:off x="221798" y="2539707"/>
            <a:ext cx="2416999" cy="2494529"/>
            <a:chOff x="228600" y="1525021"/>
            <a:chExt cx="2416999" cy="2494529"/>
          </a:xfrm>
        </p:grpSpPr>
        <p:grpSp>
          <p:nvGrpSpPr>
            <p:cNvPr id="334" name="Group 333"/>
            <p:cNvGrpSpPr/>
            <p:nvPr/>
          </p:nvGrpSpPr>
          <p:grpSpPr>
            <a:xfrm>
              <a:off x="228601" y="1525021"/>
              <a:ext cx="2416998" cy="2494529"/>
              <a:chOff x="709735" y="1859178"/>
              <a:chExt cx="1935864" cy="2494529"/>
            </a:xfrm>
          </p:grpSpPr>
          <p:sp>
            <p:nvSpPr>
              <p:cNvPr id="344" name="Rectangle 343"/>
              <p:cNvSpPr/>
              <p:nvPr/>
            </p:nvSpPr>
            <p:spPr>
              <a:xfrm>
                <a:off x="709735" y="1920241"/>
                <a:ext cx="1935864" cy="239209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TextBox 344"/>
              <p:cNvSpPr txBox="1"/>
              <p:nvPr/>
            </p:nvSpPr>
            <p:spPr>
              <a:xfrm>
                <a:off x="1337365" y="1859178"/>
                <a:ext cx="1308233" cy="2494529"/>
              </a:xfrm>
              <a:prstGeom prst="rect">
                <a:avLst/>
              </a:prstGeom>
              <a:noFill/>
            </p:spPr>
            <p:txBody>
              <a:bodyPr wrap="square" rtlCol="0">
                <a:spAutoFit/>
              </a:bodyPr>
              <a:lstStyle/>
              <a:p>
                <a:pPr>
                  <a:lnSpc>
                    <a:spcPct val="223000"/>
                  </a:lnSpc>
                </a:pPr>
                <a:r>
                  <a:rPr lang="en-US" sz="1000" dirty="0">
                    <a:solidFill>
                      <a:schemeClr val="bg1"/>
                    </a:solidFill>
                    <a:latin typeface="Lato" pitchFamily="34" charset="0"/>
                  </a:rPr>
                  <a:t>Marker-less AR</a:t>
                </a:r>
              </a:p>
              <a:p>
                <a:pPr>
                  <a:lnSpc>
                    <a:spcPct val="223000"/>
                  </a:lnSpc>
                </a:pPr>
                <a:r>
                  <a:rPr lang="en-US" sz="1000" dirty="0">
                    <a:solidFill>
                      <a:schemeClr val="bg1"/>
                    </a:solidFill>
                    <a:latin typeface="Lato" pitchFamily="34" charset="0"/>
                  </a:rPr>
                  <a:t>Support </a:t>
                </a:r>
                <a:r>
                  <a:rPr lang="en-US" sz="1000" dirty="0" smtClean="0">
                    <a:solidFill>
                      <a:schemeClr val="bg1"/>
                    </a:solidFill>
                    <a:latin typeface="Lato" pitchFamily="34" charset="0"/>
                  </a:rPr>
                  <a:t>multiple objects</a:t>
                </a:r>
              </a:p>
              <a:p>
                <a:pPr>
                  <a:lnSpc>
                    <a:spcPct val="223000"/>
                  </a:lnSpc>
                </a:pPr>
                <a:r>
                  <a:rPr lang="en-US" sz="1000" dirty="0" smtClean="0">
                    <a:solidFill>
                      <a:schemeClr val="bg1"/>
                    </a:solidFill>
                    <a:latin typeface="Lato" pitchFamily="34" charset="0"/>
                  </a:rPr>
                  <a:t>Support customization      In app user feedback</a:t>
                </a:r>
              </a:p>
              <a:p>
                <a:pPr>
                  <a:lnSpc>
                    <a:spcPct val="223000"/>
                  </a:lnSpc>
                </a:pPr>
                <a:r>
                  <a:rPr lang="en-US" sz="1000" dirty="0" smtClean="0">
                    <a:latin typeface="Lato" pitchFamily="34" charset="0"/>
                  </a:rPr>
                  <a:t>Augmented object details</a:t>
                </a:r>
              </a:p>
              <a:p>
                <a:pPr>
                  <a:lnSpc>
                    <a:spcPct val="223000"/>
                  </a:lnSpc>
                </a:pPr>
                <a:r>
                  <a:rPr lang="en-US" sz="1000" dirty="0" smtClean="0">
                    <a:latin typeface="Lato" pitchFamily="34" charset="0"/>
                  </a:rPr>
                  <a:t>Support android</a:t>
                </a:r>
              </a:p>
              <a:p>
                <a:pPr>
                  <a:lnSpc>
                    <a:spcPct val="223000"/>
                  </a:lnSpc>
                </a:pPr>
                <a:r>
                  <a:rPr lang="en-US" sz="1000" dirty="0" smtClean="0">
                    <a:latin typeface="Lato" pitchFamily="34" charset="0"/>
                  </a:rPr>
                  <a:t>Scale detection</a:t>
                </a:r>
              </a:p>
            </p:txBody>
          </p:sp>
          <p:sp>
            <p:nvSpPr>
              <p:cNvPr id="346" name="Freeform 6"/>
              <p:cNvSpPr>
                <a:spLocks noEditPoints="1"/>
              </p:cNvSpPr>
              <p:nvPr/>
            </p:nvSpPr>
            <p:spPr bwMode="auto">
              <a:xfrm>
                <a:off x="1034178" y="3063895"/>
                <a:ext cx="204669" cy="162686"/>
              </a:xfrm>
              <a:custGeom>
                <a:avLst/>
                <a:gdLst>
                  <a:gd name="T0" fmla="*/ 369 w 402"/>
                  <a:gd name="T1" fmla="*/ 56 h 320"/>
                  <a:gd name="T2" fmla="*/ 345 w 402"/>
                  <a:gd name="T3" fmla="*/ 40 h 320"/>
                  <a:gd name="T4" fmla="*/ 209 w 402"/>
                  <a:gd name="T5" fmla="*/ 40 h 320"/>
                  <a:gd name="T6" fmla="*/ 174 w 402"/>
                  <a:gd name="T7" fmla="*/ 26 h 320"/>
                  <a:gd name="T8" fmla="*/ 162 w 402"/>
                  <a:gd name="T9" fmla="*/ 14 h 320"/>
                  <a:gd name="T10" fmla="*/ 128 w 402"/>
                  <a:gd name="T11" fmla="*/ 0 h 320"/>
                  <a:gd name="T12" fmla="*/ 63 w 402"/>
                  <a:gd name="T13" fmla="*/ 0 h 320"/>
                  <a:gd name="T14" fmla="*/ 40 w 402"/>
                  <a:gd name="T15" fmla="*/ 20 h 320"/>
                  <a:gd name="T16" fmla="*/ 35 w 402"/>
                  <a:gd name="T17" fmla="*/ 72 h 320"/>
                  <a:gd name="T18" fmla="*/ 373 w 402"/>
                  <a:gd name="T19" fmla="*/ 72 h 320"/>
                  <a:gd name="T20" fmla="*/ 369 w 402"/>
                  <a:gd name="T21" fmla="*/ 56 h 320"/>
                  <a:gd name="T22" fmla="*/ 382 w 402"/>
                  <a:gd name="T23" fmla="*/ 100 h 320"/>
                  <a:gd name="T24" fmla="*/ 20 w 402"/>
                  <a:gd name="T25" fmla="*/ 100 h 320"/>
                  <a:gd name="T26" fmla="*/ 1 w 402"/>
                  <a:gd name="T27" fmla="*/ 120 h 320"/>
                  <a:gd name="T28" fmla="*/ 18 w 402"/>
                  <a:gd name="T29" fmla="*/ 300 h 320"/>
                  <a:gd name="T30" fmla="*/ 40 w 402"/>
                  <a:gd name="T31" fmla="*/ 320 h 320"/>
                  <a:gd name="T32" fmla="*/ 362 w 402"/>
                  <a:gd name="T33" fmla="*/ 320 h 320"/>
                  <a:gd name="T34" fmla="*/ 384 w 402"/>
                  <a:gd name="T35" fmla="*/ 300 h 320"/>
                  <a:gd name="T36" fmla="*/ 401 w 402"/>
                  <a:gd name="T37" fmla="*/ 120 h 320"/>
                  <a:gd name="T38" fmla="*/ 382 w 402"/>
                  <a:gd name="T39" fmla="*/ 10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2" h="320">
                    <a:moveTo>
                      <a:pt x="369" y="56"/>
                    </a:moveTo>
                    <a:cubicBezTo>
                      <a:pt x="367" y="47"/>
                      <a:pt x="356" y="40"/>
                      <a:pt x="345" y="40"/>
                    </a:cubicBezTo>
                    <a:cubicBezTo>
                      <a:pt x="209" y="40"/>
                      <a:pt x="209" y="40"/>
                      <a:pt x="209" y="40"/>
                    </a:cubicBezTo>
                    <a:cubicBezTo>
                      <a:pt x="198" y="40"/>
                      <a:pt x="182" y="34"/>
                      <a:pt x="174" y="26"/>
                    </a:cubicBezTo>
                    <a:cubicBezTo>
                      <a:pt x="162" y="14"/>
                      <a:pt x="162" y="14"/>
                      <a:pt x="162" y="14"/>
                    </a:cubicBezTo>
                    <a:cubicBezTo>
                      <a:pt x="154" y="6"/>
                      <a:pt x="139" y="0"/>
                      <a:pt x="128" y="0"/>
                    </a:cubicBezTo>
                    <a:cubicBezTo>
                      <a:pt x="63" y="0"/>
                      <a:pt x="63" y="0"/>
                      <a:pt x="63" y="0"/>
                    </a:cubicBezTo>
                    <a:cubicBezTo>
                      <a:pt x="52" y="0"/>
                      <a:pt x="42" y="9"/>
                      <a:pt x="40" y="20"/>
                    </a:cubicBezTo>
                    <a:cubicBezTo>
                      <a:pt x="35" y="72"/>
                      <a:pt x="35" y="72"/>
                      <a:pt x="35" y="72"/>
                    </a:cubicBezTo>
                    <a:cubicBezTo>
                      <a:pt x="373" y="72"/>
                      <a:pt x="373" y="72"/>
                      <a:pt x="373" y="72"/>
                    </a:cubicBezTo>
                    <a:cubicBezTo>
                      <a:pt x="369" y="56"/>
                      <a:pt x="369" y="56"/>
                      <a:pt x="369" y="56"/>
                    </a:cubicBezTo>
                    <a:close/>
                    <a:moveTo>
                      <a:pt x="382" y="100"/>
                    </a:moveTo>
                    <a:cubicBezTo>
                      <a:pt x="20" y="100"/>
                      <a:pt x="20" y="100"/>
                      <a:pt x="20" y="100"/>
                    </a:cubicBezTo>
                    <a:cubicBezTo>
                      <a:pt x="1" y="100"/>
                      <a:pt x="0" y="109"/>
                      <a:pt x="1" y="120"/>
                    </a:cubicBezTo>
                    <a:cubicBezTo>
                      <a:pt x="18" y="300"/>
                      <a:pt x="18" y="300"/>
                      <a:pt x="18" y="300"/>
                    </a:cubicBezTo>
                    <a:cubicBezTo>
                      <a:pt x="19" y="311"/>
                      <a:pt x="21" y="320"/>
                      <a:pt x="40" y="320"/>
                    </a:cubicBezTo>
                    <a:cubicBezTo>
                      <a:pt x="362" y="320"/>
                      <a:pt x="362" y="320"/>
                      <a:pt x="362" y="320"/>
                    </a:cubicBezTo>
                    <a:cubicBezTo>
                      <a:pt x="381" y="320"/>
                      <a:pt x="383" y="311"/>
                      <a:pt x="384" y="300"/>
                    </a:cubicBezTo>
                    <a:cubicBezTo>
                      <a:pt x="401" y="120"/>
                      <a:pt x="401" y="120"/>
                      <a:pt x="401" y="120"/>
                    </a:cubicBezTo>
                    <a:cubicBezTo>
                      <a:pt x="402" y="109"/>
                      <a:pt x="401" y="100"/>
                      <a:pt x="382" y="10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347" name="Freeform 7"/>
              <p:cNvSpPr>
                <a:spLocks noEditPoints="1"/>
              </p:cNvSpPr>
              <p:nvPr/>
            </p:nvSpPr>
            <p:spPr bwMode="auto">
              <a:xfrm>
                <a:off x="1036801" y="2389491"/>
                <a:ext cx="199422" cy="141695"/>
              </a:xfrm>
              <a:custGeom>
                <a:avLst/>
                <a:gdLst>
                  <a:gd name="T0" fmla="*/ 152 w 392"/>
                  <a:gd name="T1" fmla="*/ 200 h 280"/>
                  <a:gd name="T2" fmla="*/ 152 w 392"/>
                  <a:gd name="T3" fmla="*/ 80 h 280"/>
                  <a:gd name="T4" fmla="*/ 252 w 392"/>
                  <a:gd name="T5" fmla="*/ 140 h 280"/>
                  <a:gd name="T6" fmla="*/ 152 w 392"/>
                  <a:gd name="T7" fmla="*/ 200 h 280"/>
                  <a:gd name="T8" fmla="*/ 392 w 392"/>
                  <a:gd name="T9" fmla="*/ 40 h 280"/>
                  <a:gd name="T10" fmla="*/ 392 w 392"/>
                  <a:gd name="T11" fmla="*/ 16 h 280"/>
                  <a:gd name="T12" fmla="*/ 376 w 392"/>
                  <a:gd name="T13" fmla="*/ 0 h 280"/>
                  <a:gd name="T14" fmla="*/ 16 w 392"/>
                  <a:gd name="T15" fmla="*/ 0 h 280"/>
                  <a:gd name="T16" fmla="*/ 0 w 392"/>
                  <a:gd name="T17" fmla="*/ 16 h 280"/>
                  <a:gd name="T18" fmla="*/ 0 w 392"/>
                  <a:gd name="T19" fmla="*/ 40 h 280"/>
                  <a:gd name="T20" fmla="*/ 40 w 392"/>
                  <a:gd name="T21" fmla="*/ 40 h 280"/>
                  <a:gd name="T22" fmla="*/ 40 w 392"/>
                  <a:gd name="T23" fmla="*/ 80 h 280"/>
                  <a:gd name="T24" fmla="*/ 0 w 392"/>
                  <a:gd name="T25" fmla="*/ 80 h 280"/>
                  <a:gd name="T26" fmla="*/ 0 w 392"/>
                  <a:gd name="T27" fmla="*/ 120 h 280"/>
                  <a:gd name="T28" fmla="*/ 40 w 392"/>
                  <a:gd name="T29" fmla="*/ 120 h 280"/>
                  <a:gd name="T30" fmla="*/ 40 w 392"/>
                  <a:gd name="T31" fmla="*/ 160 h 280"/>
                  <a:gd name="T32" fmla="*/ 0 w 392"/>
                  <a:gd name="T33" fmla="*/ 160 h 280"/>
                  <a:gd name="T34" fmla="*/ 0 w 392"/>
                  <a:gd name="T35" fmla="*/ 200 h 280"/>
                  <a:gd name="T36" fmla="*/ 40 w 392"/>
                  <a:gd name="T37" fmla="*/ 200 h 280"/>
                  <a:gd name="T38" fmla="*/ 40 w 392"/>
                  <a:gd name="T39" fmla="*/ 240 h 280"/>
                  <a:gd name="T40" fmla="*/ 0 w 392"/>
                  <a:gd name="T41" fmla="*/ 240 h 280"/>
                  <a:gd name="T42" fmla="*/ 0 w 392"/>
                  <a:gd name="T43" fmla="*/ 264 h 280"/>
                  <a:gd name="T44" fmla="*/ 16 w 392"/>
                  <a:gd name="T45" fmla="*/ 280 h 280"/>
                  <a:gd name="T46" fmla="*/ 376 w 392"/>
                  <a:gd name="T47" fmla="*/ 280 h 280"/>
                  <a:gd name="T48" fmla="*/ 392 w 392"/>
                  <a:gd name="T49" fmla="*/ 264 h 280"/>
                  <a:gd name="T50" fmla="*/ 392 w 392"/>
                  <a:gd name="T51" fmla="*/ 240 h 280"/>
                  <a:gd name="T52" fmla="*/ 352 w 392"/>
                  <a:gd name="T53" fmla="*/ 240 h 280"/>
                  <a:gd name="T54" fmla="*/ 352 w 392"/>
                  <a:gd name="T55" fmla="*/ 200 h 280"/>
                  <a:gd name="T56" fmla="*/ 392 w 392"/>
                  <a:gd name="T57" fmla="*/ 200 h 280"/>
                  <a:gd name="T58" fmla="*/ 392 w 392"/>
                  <a:gd name="T59" fmla="*/ 160 h 280"/>
                  <a:gd name="T60" fmla="*/ 352 w 392"/>
                  <a:gd name="T61" fmla="*/ 160 h 280"/>
                  <a:gd name="T62" fmla="*/ 352 w 392"/>
                  <a:gd name="T63" fmla="*/ 120 h 280"/>
                  <a:gd name="T64" fmla="*/ 392 w 392"/>
                  <a:gd name="T65" fmla="*/ 120 h 280"/>
                  <a:gd name="T66" fmla="*/ 392 w 392"/>
                  <a:gd name="T67" fmla="*/ 80 h 280"/>
                  <a:gd name="T68" fmla="*/ 352 w 392"/>
                  <a:gd name="T69" fmla="*/ 80 h 280"/>
                  <a:gd name="T70" fmla="*/ 352 w 392"/>
                  <a:gd name="T71" fmla="*/ 40 h 280"/>
                  <a:gd name="T72" fmla="*/ 392 w 392"/>
                  <a:gd name="T73" fmla="*/ 4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2" h="280">
                    <a:moveTo>
                      <a:pt x="152" y="200"/>
                    </a:moveTo>
                    <a:cubicBezTo>
                      <a:pt x="152" y="80"/>
                      <a:pt x="152" y="80"/>
                      <a:pt x="152" y="80"/>
                    </a:cubicBezTo>
                    <a:cubicBezTo>
                      <a:pt x="252" y="140"/>
                      <a:pt x="252" y="140"/>
                      <a:pt x="252" y="140"/>
                    </a:cubicBezTo>
                    <a:cubicBezTo>
                      <a:pt x="152" y="200"/>
                      <a:pt x="152" y="200"/>
                      <a:pt x="152" y="200"/>
                    </a:cubicBezTo>
                    <a:close/>
                    <a:moveTo>
                      <a:pt x="392" y="40"/>
                    </a:moveTo>
                    <a:cubicBezTo>
                      <a:pt x="392" y="16"/>
                      <a:pt x="392" y="16"/>
                      <a:pt x="392" y="16"/>
                    </a:cubicBezTo>
                    <a:cubicBezTo>
                      <a:pt x="392" y="7"/>
                      <a:pt x="385" y="0"/>
                      <a:pt x="376" y="0"/>
                    </a:cubicBezTo>
                    <a:cubicBezTo>
                      <a:pt x="16" y="0"/>
                      <a:pt x="16" y="0"/>
                      <a:pt x="16" y="0"/>
                    </a:cubicBezTo>
                    <a:cubicBezTo>
                      <a:pt x="7" y="0"/>
                      <a:pt x="0" y="7"/>
                      <a:pt x="0" y="16"/>
                    </a:cubicBezTo>
                    <a:cubicBezTo>
                      <a:pt x="0" y="40"/>
                      <a:pt x="0" y="40"/>
                      <a:pt x="0" y="40"/>
                    </a:cubicBezTo>
                    <a:cubicBezTo>
                      <a:pt x="40" y="40"/>
                      <a:pt x="40" y="40"/>
                      <a:pt x="40" y="40"/>
                    </a:cubicBezTo>
                    <a:cubicBezTo>
                      <a:pt x="40" y="80"/>
                      <a:pt x="40" y="80"/>
                      <a:pt x="40" y="80"/>
                    </a:cubicBezTo>
                    <a:cubicBezTo>
                      <a:pt x="0" y="80"/>
                      <a:pt x="0" y="80"/>
                      <a:pt x="0" y="80"/>
                    </a:cubicBezTo>
                    <a:cubicBezTo>
                      <a:pt x="0" y="120"/>
                      <a:pt x="0" y="120"/>
                      <a:pt x="0" y="120"/>
                    </a:cubicBezTo>
                    <a:cubicBezTo>
                      <a:pt x="40" y="120"/>
                      <a:pt x="40" y="120"/>
                      <a:pt x="40" y="120"/>
                    </a:cubicBezTo>
                    <a:cubicBezTo>
                      <a:pt x="40" y="160"/>
                      <a:pt x="40" y="160"/>
                      <a:pt x="40" y="160"/>
                    </a:cubicBezTo>
                    <a:cubicBezTo>
                      <a:pt x="0" y="160"/>
                      <a:pt x="0" y="160"/>
                      <a:pt x="0" y="160"/>
                    </a:cubicBezTo>
                    <a:cubicBezTo>
                      <a:pt x="0" y="200"/>
                      <a:pt x="0" y="200"/>
                      <a:pt x="0" y="200"/>
                    </a:cubicBezTo>
                    <a:cubicBezTo>
                      <a:pt x="40" y="200"/>
                      <a:pt x="40" y="200"/>
                      <a:pt x="40" y="200"/>
                    </a:cubicBezTo>
                    <a:cubicBezTo>
                      <a:pt x="40" y="240"/>
                      <a:pt x="40" y="240"/>
                      <a:pt x="40" y="240"/>
                    </a:cubicBezTo>
                    <a:cubicBezTo>
                      <a:pt x="0" y="240"/>
                      <a:pt x="0" y="240"/>
                      <a:pt x="0" y="240"/>
                    </a:cubicBezTo>
                    <a:cubicBezTo>
                      <a:pt x="0" y="264"/>
                      <a:pt x="0" y="264"/>
                      <a:pt x="0" y="264"/>
                    </a:cubicBezTo>
                    <a:cubicBezTo>
                      <a:pt x="0" y="273"/>
                      <a:pt x="7" y="280"/>
                      <a:pt x="16" y="280"/>
                    </a:cubicBezTo>
                    <a:cubicBezTo>
                      <a:pt x="376" y="280"/>
                      <a:pt x="376" y="280"/>
                      <a:pt x="376" y="280"/>
                    </a:cubicBezTo>
                    <a:cubicBezTo>
                      <a:pt x="385" y="280"/>
                      <a:pt x="392" y="273"/>
                      <a:pt x="392" y="264"/>
                    </a:cubicBezTo>
                    <a:cubicBezTo>
                      <a:pt x="392" y="240"/>
                      <a:pt x="392" y="240"/>
                      <a:pt x="392" y="240"/>
                    </a:cubicBezTo>
                    <a:cubicBezTo>
                      <a:pt x="352" y="240"/>
                      <a:pt x="352" y="240"/>
                      <a:pt x="352" y="240"/>
                    </a:cubicBezTo>
                    <a:cubicBezTo>
                      <a:pt x="352" y="200"/>
                      <a:pt x="352" y="200"/>
                      <a:pt x="352" y="200"/>
                    </a:cubicBezTo>
                    <a:cubicBezTo>
                      <a:pt x="392" y="200"/>
                      <a:pt x="392" y="200"/>
                      <a:pt x="392" y="200"/>
                    </a:cubicBezTo>
                    <a:cubicBezTo>
                      <a:pt x="392" y="160"/>
                      <a:pt x="392" y="160"/>
                      <a:pt x="392" y="160"/>
                    </a:cubicBezTo>
                    <a:cubicBezTo>
                      <a:pt x="352" y="160"/>
                      <a:pt x="352" y="160"/>
                      <a:pt x="352" y="160"/>
                    </a:cubicBezTo>
                    <a:cubicBezTo>
                      <a:pt x="352" y="120"/>
                      <a:pt x="352" y="120"/>
                      <a:pt x="352" y="120"/>
                    </a:cubicBezTo>
                    <a:cubicBezTo>
                      <a:pt x="392" y="120"/>
                      <a:pt x="392" y="120"/>
                      <a:pt x="392" y="120"/>
                    </a:cubicBezTo>
                    <a:cubicBezTo>
                      <a:pt x="392" y="80"/>
                      <a:pt x="392" y="80"/>
                      <a:pt x="392" y="80"/>
                    </a:cubicBezTo>
                    <a:cubicBezTo>
                      <a:pt x="352" y="80"/>
                      <a:pt x="352" y="80"/>
                      <a:pt x="352" y="80"/>
                    </a:cubicBezTo>
                    <a:cubicBezTo>
                      <a:pt x="352" y="40"/>
                      <a:pt x="352" y="40"/>
                      <a:pt x="352" y="40"/>
                    </a:cubicBezTo>
                    <a:cubicBezTo>
                      <a:pt x="392" y="40"/>
                      <a:pt x="392" y="40"/>
                      <a:pt x="392" y="4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350" name="Freeform 10"/>
              <p:cNvSpPr>
                <a:spLocks noEditPoints="1"/>
              </p:cNvSpPr>
              <p:nvPr/>
            </p:nvSpPr>
            <p:spPr bwMode="auto">
              <a:xfrm>
                <a:off x="1065665" y="2705702"/>
                <a:ext cx="141695" cy="183677"/>
              </a:xfrm>
              <a:custGeom>
                <a:avLst/>
                <a:gdLst>
                  <a:gd name="T0" fmla="*/ 196 w 280"/>
                  <a:gd name="T1" fmla="*/ 190 h 360"/>
                  <a:gd name="T2" fmla="*/ 190 w 280"/>
                  <a:gd name="T3" fmla="*/ 190 h 360"/>
                  <a:gd name="T4" fmla="*/ 162 w 280"/>
                  <a:gd name="T5" fmla="*/ 141 h 360"/>
                  <a:gd name="T6" fmla="*/ 162 w 280"/>
                  <a:gd name="T7" fmla="*/ 245 h 360"/>
                  <a:gd name="T8" fmla="*/ 127 w 280"/>
                  <a:gd name="T9" fmla="*/ 284 h 360"/>
                  <a:gd name="T10" fmla="*/ 72 w 280"/>
                  <a:gd name="T11" fmla="*/ 267 h 360"/>
                  <a:gd name="T12" fmla="*/ 103 w 280"/>
                  <a:gd name="T13" fmla="*/ 222 h 360"/>
                  <a:gd name="T14" fmla="*/ 138 w 280"/>
                  <a:gd name="T15" fmla="*/ 221 h 360"/>
                  <a:gd name="T16" fmla="*/ 138 w 280"/>
                  <a:gd name="T17" fmla="*/ 74 h 360"/>
                  <a:gd name="T18" fmla="*/ 162 w 280"/>
                  <a:gd name="T19" fmla="*/ 74 h 360"/>
                  <a:gd name="T20" fmla="*/ 196 w 280"/>
                  <a:gd name="T21" fmla="*/ 190 h 360"/>
                  <a:gd name="T22" fmla="*/ 240 w 280"/>
                  <a:gd name="T23" fmla="*/ 0 h 360"/>
                  <a:gd name="T24" fmla="*/ 40 w 280"/>
                  <a:gd name="T25" fmla="*/ 0 h 360"/>
                  <a:gd name="T26" fmla="*/ 0 w 280"/>
                  <a:gd name="T27" fmla="*/ 40 h 360"/>
                  <a:gd name="T28" fmla="*/ 0 w 280"/>
                  <a:gd name="T29" fmla="*/ 320 h 360"/>
                  <a:gd name="T30" fmla="*/ 40 w 280"/>
                  <a:gd name="T31" fmla="*/ 360 h 360"/>
                  <a:gd name="T32" fmla="*/ 240 w 280"/>
                  <a:gd name="T33" fmla="*/ 360 h 360"/>
                  <a:gd name="T34" fmla="*/ 280 w 280"/>
                  <a:gd name="T35" fmla="*/ 320 h 360"/>
                  <a:gd name="T36" fmla="*/ 280 w 280"/>
                  <a:gd name="T37" fmla="*/ 40 h 360"/>
                  <a:gd name="T38" fmla="*/ 240 w 280"/>
                  <a:gd name="T39" fmla="*/ 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0" h="360">
                    <a:moveTo>
                      <a:pt x="196" y="190"/>
                    </a:moveTo>
                    <a:cubicBezTo>
                      <a:pt x="191" y="198"/>
                      <a:pt x="189" y="195"/>
                      <a:pt x="190" y="190"/>
                    </a:cubicBezTo>
                    <a:cubicBezTo>
                      <a:pt x="194" y="179"/>
                      <a:pt x="194" y="145"/>
                      <a:pt x="162" y="141"/>
                    </a:cubicBezTo>
                    <a:cubicBezTo>
                      <a:pt x="162" y="245"/>
                      <a:pt x="162" y="245"/>
                      <a:pt x="162" y="245"/>
                    </a:cubicBezTo>
                    <a:cubicBezTo>
                      <a:pt x="162" y="264"/>
                      <a:pt x="151" y="276"/>
                      <a:pt x="127" y="284"/>
                    </a:cubicBezTo>
                    <a:cubicBezTo>
                      <a:pt x="104" y="291"/>
                      <a:pt x="78" y="284"/>
                      <a:pt x="72" y="267"/>
                    </a:cubicBezTo>
                    <a:cubicBezTo>
                      <a:pt x="66" y="251"/>
                      <a:pt x="80" y="230"/>
                      <a:pt x="103" y="222"/>
                    </a:cubicBezTo>
                    <a:cubicBezTo>
                      <a:pt x="115" y="217"/>
                      <a:pt x="128" y="217"/>
                      <a:pt x="138" y="221"/>
                    </a:cubicBezTo>
                    <a:cubicBezTo>
                      <a:pt x="138" y="74"/>
                      <a:pt x="138" y="74"/>
                      <a:pt x="138" y="74"/>
                    </a:cubicBezTo>
                    <a:cubicBezTo>
                      <a:pt x="162" y="74"/>
                      <a:pt x="162" y="74"/>
                      <a:pt x="162" y="74"/>
                    </a:cubicBezTo>
                    <a:cubicBezTo>
                      <a:pt x="162" y="99"/>
                      <a:pt x="230" y="138"/>
                      <a:pt x="196" y="190"/>
                    </a:cubicBezTo>
                    <a:close/>
                    <a:moveTo>
                      <a:pt x="240" y="0"/>
                    </a:moveTo>
                    <a:cubicBezTo>
                      <a:pt x="40" y="0"/>
                      <a:pt x="40" y="0"/>
                      <a:pt x="40" y="0"/>
                    </a:cubicBezTo>
                    <a:cubicBezTo>
                      <a:pt x="18" y="0"/>
                      <a:pt x="0" y="18"/>
                      <a:pt x="0" y="40"/>
                    </a:cubicBezTo>
                    <a:cubicBezTo>
                      <a:pt x="0" y="320"/>
                      <a:pt x="0" y="320"/>
                      <a:pt x="0" y="320"/>
                    </a:cubicBezTo>
                    <a:cubicBezTo>
                      <a:pt x="0" y="342"/>
                      <a:pt x="18" y="360"/>
                      <a:pt x="40" y="360"/>
                    </a:cubicBezTo>
                    <a:cubicBezTo>
                      <a:pt x="240" y="360"/>
                      <a:pt x="240" y="360"/>
                      <a:pt x="240" y="360"/>
                    </a:cubicBezTo>
                    <a:cubicBezTo>
                      <a:pt x="262" y="360"/>
                      <a:pt x="280" y="342"/>
                      <a:pt x="280" y="320"/>
                    </a:cubicBezTo>
                    <a:cubicBezTo>
                      <a:pt x="280" y="40"/>
                      <a:pt x="280" y="40"/>
                      <a:pt x="280" y="40"/>
                    </a:cubicBezTo>
                    <a:cubicBezTo>
                      <a:pt x="280" y="18"/>
                      <a:pt x="262" y="0"/>
                      <a:pt x="240"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351" name="Freeform 11"/>
              <p:cNvSpPr>
                <a:spLocks noEditPoints="1"/>
              </p:cNvSpPr>
              <p:nvPr/>
            </p:nvSpPr>
            <p:spPr bwMode="auto">
              <a:xfrm>
                <a:off x="1030898" y="1998498"/>
                <a:ext cx="211229" cy="216477"/>
              </a:xfrm>
              <a:custGeom>
                <a:avLst/>
                <a:gdLst>
                  <a:gd name="T0" fmla="*/ 412 w 417"/>
                  <a:gd name="T1" fmla="*/ 139 h 426"/>
                  <a:gd name="T2" fmla="*/ 385 w 417"/>
                  <a:gd name="T3" fmla="*/ 131 h 426"/>
                  <a:gd name="T4" fmla="*/ 346 w 417"/>
                  <a:gd name="T5" fmla="*/ 153 h 426"/>
                  <a:gd name="T6" fmla="*/ 339 w 417"/>
                  <a:gd name="T7" fmla="*/ 180 h 426"/>
                  <a:gd name="T8" fmla="*/ 356 w 417"/>
                  <a:gd name="T9" fmla="*/ 191 h 426"/>
                  <a:gd name="T10" fmla="*/ 366 w 417"/>
                  <a:gd name="T11" fmla="*/ 188 h 426"/>
                  <a:gd name="T12" fmla="*/ 404 w 417"/>
                  <a:gd name="T13" fmla="*/ 166 h 426"/>
                  <a:gd name="T14" fmla="*/ 412 w 417"/>
                  <a:gd name="T15" fmla="*/ 139 h 426"/>
                  <a:gd name="T16" fmla="*/ 237 w 417"/>
                  <a:gd name="T17" fmla="*/ 79 h 426"/>
                  <a:gd name="T18" fmla="*/ 247 w 417"/>
                  <a:gd name="T19" fmla="*/ 81 h 426"/>
                  <a:gd name="T20" fmla="*/ 264 w 417"/>
                  <a:gd name="T21" fmla="*/ 71 h 426"/>
                  <a:gd name="T22" fmla="*/ 286 w 417"/>
                  <a:gd name="T23" fmla="*/ 33 h 426"/>
                  <a:gd name="T24" fmla="*/ 278 w 417"/>
                  <a:gd name="T25" fmla="*/ 5 h 426"/>
                  <a:gd name="T26" fmla="*/ 251 w 417"/>
                  <a:gd name="T27" fmla="*/ 13 h 426"/>
                  <a:gd name="T28" fmla="*/ 229 w 417"/>
                  <a:gd name="T29" fmla="*/ 52 h 426"/>
                  <a:gd name="T30" fmla="*/ 237 w 417"/>
                  <a:gd name="T31" fmla="*/ 79 h 426"/>
                  <a:gd name="T32" fmla="*/ 309 w 417"/>
                  <a:gd name="T33" fmla="*/ 128 h 426"/>
                  <a:gd name="T34" fmla="*/ 323 w 417"/>
                  <a:gd name="T35" fmla="*/ 122 h 426"/>
                  <a:gd name="T36" fmla="*/ 361 w 417"/>
                  <a:gd name="T37" fmla="*/ 84 h 426"/>
                  <a:gd name="T38" fmla="*/ 361 w 417"/>
                  <a:gd name="T39" fmla="*/ 56 h 426"/>
                  <a:gd name="T40" fmla="*/ 333 w 417"/>
                  <a:gd name="T41" fmla="*/ 56 h 426"/>
                  <a:gd name="T42" fmla="*/ 295 w 417"/>
                  <a:gd name="T43" fmla="*/ 94 h 426"/>
                  <a:gd name="T44" fmla="*/ 295 w 417"/>
                  <a:gd name="T45" fmla="*/ 122 h 426"/>
                  <a:gd name="T46" fmla="*/ 309 w 417"/>
                  <a:gd name="T47" fmla="*/ 128 h 426"/>
                  <a:gd name="T48" fmla="*/ 306 w 417"/>
                  <a:gd name="T49" fmla="*/ 286 h 426"/>
                  <a:gd name="T50" fmla="*/ 199 w 417"/>
                  <a:gd name="T51" fmla="*/ 227 h 426"/>
                  <a:gd name="T52" fmla="*/ 140 w 417"/>
                  <a:gd name="T53" fmla="*/ 120 h 426"/>
                  <a:gd name="T54" fmla="*/ 248 w 417"/>
                  <a:gd name="T55" fmla="*/ 179 h 426"/>
                  <a:gd name="T56" fmla="*/ 306 w 417"/>
                  <a:gd name="T57" fmla="*/ 286 h 426"/>
                  <a:gd name="T58" fmla="*/ 121 w 417"/>
                  <a:gd name="T59" fmla="*/ 94 h 426"/>
                  <a:gd name="T60" fmla="*/ 85 w 417"/>
                  <a:gd name="T61" fmla="*/ 341 h 426"/>
                  <a:gd name="T62" fmla="*/ 332 w 417"/>
                  <a:gd name="T63" fmla="*/ 305 h 426"/>
                  <a:gd name="T64" fmla="*/ 267 w 417"/>
                  <a:gd name="T65" fmla="*/ 159 h 426"/>
                  <a:gd name="T66" fmla="*/ 121 w 417"/>
                  <a:gd name="T67" fmla="*/ 94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17" h="426">
                    <a:moveTo>
                      <a:pt x="412" y="139"/>
                    </a:moveTo>
                    <a:cubicBezTo>
                      <a:pt x="407" y="130"/>
                      <a:pt x="394" y="126"/>
                      <a:pt x="385" y="131"/>
                    </a:cubicBezTo>
                    <a:cubicBezTo>
                      <a:pt x="346" y="153"/>
                      <a:pt x="346" y="153"/>
                      <a:pt x="346" y="153"/>
                    </a:cubicBezTo>
                    <a:cubicBezTo>
                      <a:pt x="337" y="159"/>
                      <a:pt x="333" y="171"/>
                      <a:pt x="339" y="180"/>
                    </a:cubicBezTo>
                    <a:cubicBezTo>
                      <a:pt x="342" y="187"/>
                      <a:pt x="349" y="191"/>
                      <a:pt x="356" y="191"/>
                    </a:cubicBezTo>
                    <a:cubicBezTo>
                      <a:pt x="359" y="191"/>
                      <a:pt x="363" y="190"/>
                      <a:pt x="366" y="188"/>
                    </a:cubicBezTo>
                    <a:cubicBezTo>
                      <a:pt x="404" y="166"/>
                      <a:pt x="404" y="166"/>
                      <a:pt x="404" y="166"/>
                    </a:cubicBezTo>
                    <a:cubicBezTo>
                      <a:pt x="414" y="161"/>
                      <a:pt x="417" y="149"/>
                      <a:pt x="412" y="139"/>
                    </a:cubicBezTo>
                    <a:close/>
                    <a:moveTo>
                      <a:pt x="237" y="79"/>
                    </a:moveTo>
                    <a:cubicBezTo>
                      <a:pt x="240" y="81"/>
                      <a:pt x="244" y="81"/>
                      <a:pt x="247" y="81"/>
                    </a:cubicBezTo>
                    <a:cubicBezTo>
                      <a:pt x="254" y="81"/>
                      <a:pt x="261" y="78"/>
                      <a:pt x="264" y="71"/>
                    </a:cubicBezTo>
                    <a:cubicBezTo>
                      <a:pt x="286" y="33"/>
                      <a:pt x="286" y="33"/>
                      <a:pt x="286" y="33"/>
                    </a:cubicBezTo>
                    <a:cubicBezTo>
                      <a:pt x="291" y="23"/>
                      <a:pt x="288" y="11"/>
                      <a:pt x="278" y="5"/>
                    </a:cubicBezTo>
                    <a:cubicBezTo>
                      <a:pt x="269" y="0"/>
                      <a:pt x="256" y="3"/>
                      <a:pt x="251" y="13"/>
                    </a:cubicBezTo>
                    <a:cubicBezTo>
                      <a:pt x="229" y="52"/>
                      <a:pt x="229" y="52"/>
                      <a:pt x="229" y="52"/>
                    </a:cubicBezTo>
                    <a:cubicBezTo>
                      <a:pt x="224" y="61"/>
                      <a:pt x="227" y="73"/>
                      <a:pt x="237" y="79"/>
                    </a:cubicBezTo>
                    <a:close/>
                    <a:moveTo>
                      <a:pt x="309" y="128"/>
                    </a:moveTo>
                    <a:cubicBezTo>
                      <a:pt x="314" y="128"/>
                      <a:pt x="319" y="126"/>
                      <a:pt x="323" y="122"/>
                    </a:cubicBezTo>
                    <a:cubicBezTo>
                      <a:pt x="361" y="84"/>
                      <a:pt x="361" y="84"/>
                      <a:pt x="361" y="84"/>
                    </a:cubicBezTo>
                    <a:cubicBezTo>
                      <a:pt x="369" y="77"/>
                      <a:pt x="369" y="64"/>
                      <a:pt x="361" y="56"/>
                    </a:cubicBezTo>
                    <a:cubicBezTo>
                      <a:pt x="354" y="48"/>
                      <a:pt x="341" y="48"/>
                      <a:pt x="333" y="56"/>
                    </a:cubicBezTo>
                    <a:cubicBezTo>
                      <a:pt x="295" y="94"/>
                      <a:pt x="295" y="94"/>
                      <a:pt x="295" y="94"/>
                    </a:cubicBezTo>
                    <a:cubicBezTo>
                      <a:pt x="287" y="102"/>
                      <a:pt x="287" y="115"/>
                      <a:pt x="295" y="122"/>
                    </a:cubicBezTo>
                    <a:cubicBezTo>
                      <a:pt x="299" y="126"/>
                      <a:pt x="304" y="128"/>
                      <a:pt x="309" y="128"/>
                    </a:cubicBezTo>
                    <a:close/>
                    <a:moveTo>
                      <a:pt x="306" y="286"/>
                    </a:moveTo>
                    <a:cubicBezTo>
                      <a:pt x="299" y="293"/>
                      <a:pt x="248" y="277"/>
                      <a:pt x="199" y="227"/>
                    </a:cubicBezTo>
                    <a:cubicBezTo>
                      <a:pt x="149" y="178"/>
                      <a:pt x="134" y="127"/>
                      <a:pt x="140" y="120"/>
                    </a:cubicBezTo>
                    <a:cubicBezTo>
                      <a:pt x="147" y="114"/>
                      <a:pt x="198" y="129"/>
                      <a:pt x="248" y="179"/>
                    </a:cubicBezTo>
                    <a:cubicBezTo>
                      <a:pt x="297" y="228"/>
                      <a:pt x="313" y="279"/>
                      <a:pt x="306" y="286"/>
                    </a:cubicBezTo>
                    <a:close/>
                    <a:moveTo>
                      <a:pt x="121" y="94"/>
                    </a:moveTo>
                    <a:cubicBezTo>
                      <a:pt x="98" y="117"/>
                      <a:pt x="0" y="256"/>
                      <a:pt x="85" y="341"/>
                    </a:cubicBezTo>
                    <a:cubicBezTo>
                      <a:pt x="170" y="426"/>
                      <a:pt x="310" y="328"/>
                      <a:pt x="332" y="305"/>
                    </a:cubicBezTo>
                    <a:cubicBezTo>
                      <a:pt x="355" y="283"/>
                      <a:pt x="325" y="218"/>
                      <a:pt x="267" y="159"/>
                    </a:cubicBezTo>
                    <a:cubicBezTo>
                      <a:pt x="209" y="101"/>
                      <a:pt x="143" y="72"/>
                      <a:pt x="121" y="9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35" name="Group 334"/>
            <p:cNvGrpSpPr/>
            <p:nvPr/>
          </p:nvGrpSpPr>
          <p:grpSpPr>
            <a:xfrm>
              <a:off x="228600" y="1586086"/>
              <a:ext cx="2416999" cy="2392095"/>
              <a:chOff x="588460" y="2001385"/>
              <a:chExt cx="7864730" cy="1820562"/>
            </a:xfrm>
          </p:grpSpPr>
          <p:cxnSp>
            <p:nvCxnSpPr>
              <p:cNvPr id="336" name="Straight Connector 335"/>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p:cNvCxnSpPr/>
              <p:nvPr/>
            </p:nvCxnSpPr>
            <p:spPr>
              <a:xfrm>
                <a:off x="588460" y="3821947"/>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p:cNvCxnSpPr/>
              <p:nvPr/>
            </p:nvCxnSpPr>
            <p:spPr>
              <a:xfrm>
                <a:off x="588460" y="33017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291" name="Group 290"/>
          <p:cNvGrpSpPr/>
          <p:nvPr/>
        </p:nvGrpSpPr>
        <p:grpSpPr>
          <a:xfrm>
            <a:off x="6486892" y="2582023"/>
            <a:ext cx="1937380" cy="2392098"/>
            <a:chOff x="6515217" y="1920241"/>
            <a:chExt cx="1941538" cy="2392098"/>
          </a:xfrm>
        </p:grpSpPr>
        <p:grpSp>
          <p:nvGrpSpPr>
            <p:cNvPr id="292" name="Group 291"/>
            <p:cNvGrpSpPr/>
            <p:nvPr/>
          </p:nvGrpSpPr>
          <p:grpSpPr>
            <a:xfrm>
              <a:off x="6515217" y="1920241"/>
              <a:ext cx="1941538" cy="2392098"/>
              <a:chOff x="2645598" y="1920241"/>
              <a:chExt cx="1941538" cy="2392098"/>
            </a:xfrm>
          </p:grpSpPr>
          <p:sp>
            <p:nvSpPr>
              <p:cNvPr id="314" name="Rectangle 313"/>
              <p:cNvSpPr/>
              <p:nvPr/>
            </p:nvSpPr>
            <p:spPr>
              <a:xfrm>
                <a:off x="2645599" y="1920241"/>
                <a:ext cx="1941537" cy="239209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5" name="Group 314"/>
              <p:cNvGrpSpPr/>
              <p:nvPr/>
            </p:nvGrpSpPr>
            <p:grpSpPr>
              <a:xfrm>
                <a:off x="2645598" y="1920243"/>
                <a:ext cx="1938308" cy="2392095"/>
                <a:chOff x="588460" y="2001385"/>
                <a:chExt cx="7864730" cy="1820562"/>
              </a:xfrm>
            </p:grpSpPr>
            <p:cxnSp>
              <p:nvCxnSpPr>
                <p:cNvPr id="316" name="Straight Connector 315"/>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p:cNvCxnSpPr/>
                <p:nvPr/>
              </p:nvCxnSpPr>
              <p:spPr>
                <a:xfrm>
                  <a:off x="588460" y="3821947"/>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p:cNvCxnSpPr/>
                <p:nvPr/>
              </p:nvCxnSpPr>
              <p:spPr>
                <a:xfrm>
                  <a:off x="588460" y="33017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293" name="Group 292"/>
            <p:cNvGrpSpPr/>
            <p:nvPr/>
          </p:nvGrpSpPr>
          <p:grpSpPr>
            <a:xfrm>
              <a:off x="6797040" y="2023394"/>
              <a:ext cx="152400" cy="152400"/>
              <a:chOff x="2870058" y="2007392"/>
              <a:chExt cx="184404" cy="184404"/>
            </a:xfrm>
          </p:grpSpPr>
          <p:sp>
            <p:nvSpPr>
              <p:cNvPr id="312" name="Oval 311"/>
              <p:cNvSpPr/>
              <p:nvPr/>
            </p:nvSpPr>
            <p:spPr>
              <a:xfrm>
                <a:off x="2870058" y="2007392"/>
                <a:ext cx="184404" cy="1844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94" name="Group 293"/>
            <p:cNvGrpSpPr/>
            <p:nvPr/>
          </p:nvGrpSpPr>
          <p:grpSpPr>
            <a:xfrm>
              <a:off x="6797040" y="2366405"/>
              <a:ext cx="152400" cy="152400"/>
              <a:chOff x="2870058" y="2007392"/>
              <a:chExt cx="184404" cy="184404"/>
            </a:xfrm>
          </p:grpSpPr>
          <p:sp>
            <p:nvSpPr>
              <p:cNvPr id="310" name="Oval 309"/>
              <p:cNvSpPr/>
              <p:nvPr/>
            </p:nvSpPr>
            <p:spPr>
              <a:xfrm>
                <a:off x="2870058" y="2007392"/>
                <a:ext cx="184404" cy="1844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95" name="Group 294"/>
            <p:cNvGrpSpPr/>
            <p:nvPr/>
          </p:nvGrpSpPr>
          <p:grpSpPr>
            <a:xfrm>
              <a:off x="6797040" y="2709416"/>
              <a:ext cx="152400" cy="152400"/>
              <a:chOff x="2870058" y="2007392"/>
              <a:chExt cx="184404" cy="184404"/>
            </a:xfrm>
          </p:grpSpPr>
          <p:sp>
            <p:nvSpPr>
              <p:cNvPr id="308" name="Oval 307"/>
              <p:cNvSpPr/>
              <p:nvPr/>
            </p:nvSpPr>
            <p:spPr>
              <a:xfrm>
                <a:off x="2870058" y="2007392"/>
                <a:ext cx="184404" cy="1844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96" name="Group 295"/>
            <p:cNvGrpSpPr/>
            <p:nvPr/>
          </p:nvGrpSpPr>
          <p:grpSpPr>
            <a:xfrm>
              <a:off x="6797040" y="3052427"/>
              <a:ext cx="152400" cy="152400"/>
              <a:chOff x="2870058" y="2007392"/>
              <a:chExt cx="184404" cy="184404"/>
            </a:xfrm>
          </p:grpSpPr>
          <p:sp>
            <p:nvSpPr>
              <p:cNvPr id="306" name="Oval 305"/>
              <p:cNvSpPr/>
              <p:nvPr/>
            </p:nvSpPr>
            <p:spPr>
              <a:xfrm>
                <a:off x="2870058" y="2007392"/>
                <a:ext cx="184404" cy="1844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grpSp>
        <p:nvGrpSpPr>
          <p:cNvPr id="258" name="Group 257"/>
          <p:cNvGrpSpPr/>
          <p:nvPr/>
        </p:nvGrpSpPr>
        <p:grpSpPr>
          <a:xfrm>
            <a:off x="4563568" y="2581478"/>
            <a:ext cx="1941538" cy="2401825"/>
            <a:chOff x="4580029" y="1920241"/>
            <a:chExt cx="1941538" cy="2401825"/>
          </a:xfrm>
        </p:grpSpPr>
        <p:grpSp>
          <p:nvGrpSpPr>
            <p:cNvPr id="259" name="Group 258"/>
            <p:cNvGrpSpPr/>
            <p:nvPr/>
          </p:nvGrpSpPr>
          <p:grpSpPr>
            <a:xfrm>
              <a:off x="4580029" y="1920241"/>
              <a:ext cx="1941538" cy="2401825"/>
              <a:chOff x="2645598" y="1920241"/>
              <a:chExt cx="1941538" cy="2401825"/>
            </a:xfrm>
          </p:grpSpPr>
          <p:sp>
            <p:nvSpPr>
              <p:cNvPr id="281" name="Rectangle 280"/>
              <p:cNvSpPr/>
              <p:nvPr/>
            </p:nvSpPr>
            <p:spPr>
              <a:xfrm>
                <a:off x="2645599" y="1920241"/>
                <a:ext cx="1941537" cy="239209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2" name="Group 281"/>
              <p:cNvGrpSpPr/>
              <p:nvPr/>
            </p:nvGrpSpPr>
            <p:grpSpPr>
              <a:xfrm>
                <a:off x="2645598" y="1920243"/>
                <a:ext cx="1938308" cy="2401823"/>
                <a:chOff x="588460" y="2001385"/>
                <a:chExt cx="7864730" cy="1827966"/>
              </a:xfrm>
            </p:grpSpPr>
            <p:cxnSp>
              <p:nvCxnSpPr>
                <p:cNvPr id="283" name="Straight Connector 282"/>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p:nvCxnSpPr>
              <p:spPr>
                <a:xfrm>
                  <a:off x="588460" y="3829351"/>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a:off x="588460" y="3298226"/>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260" name="Group 259"/>
            <p:cNvGrpSpPr/>
            <p:nvPr/>
          </p:nvGrpSpPr>
          <p:grpSpPr>
            <a:xfrm>
              <a:off x="4845050" y="2709864"/>
              <a:ext cx="152400" cy="152400"/>
              <a:chOff x="2886060" y="2709416"/>
              <a:chExt cx="152400" cy="152400"/>
            </a:xfrm>
          </p:grpSpPr>
          <p:sp>
            <p:nvSpPr>
              <p:cNvPr id="279" name="Oval 278"/>
              <p:cNvSpPr/>
              <p:nvPr/>
            </p:nvSpPr>
            <p:spPr>
              <a:xfrm>
                <a:off x="2886060" y="270941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Freeform 17"/>
              <p:cNvSpPr>
                <a:spLocks/>
              </p:cNvSpPr>
              <p:nvPr/>
            </p:nvSpPr>
            <p:spPr bwMode="auto">
              <a:xfrm>
                <a:off x="2930291" y="275053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61" name="Group 260"/>
            <p:cNvGrpSpPr/>
            <p:nvPr/>
          </p:nvGrpSpPr>
          <p:grpSpPr>
            <a:xfrm>
              <a:off x="4845050" y="2023394"/>
              <a:ext cx="152400" cy="152400"/>
              <a:chOff x="2886060" y="2709416"/>
              <a:chExt cx="152400" cy="152400"/>
            </a:xfrm>
          </p:grpSpPr>
          <p:sp>
            <p:nvSpPr>
              <p:cNvPr id="277" name="Oval 276"/>
              <p:cNvSpPr/>
              <p:nvPr/>
            </p:nvSpPr>
            <p:spPr>
              <a:xfrm>
                <a:off x="2886060" y="270941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Freeform 17"/>
              <p:cNvSpPr>
                <a:spLocks/>
              </p:cNvSpPr>
              <p:nvPr/>
            </p:nvSpPr>
            <p:spPr bwMode="auto">
              <a:xfrm>
                <a:off x="2930291" y="275053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62" name="Group 261"/>
            <p:cNvGrpSpPr/>
            <p:nvPr/>
          </p:nvGrpSpPr>
          <p:grpSpPr>
            <a:xfrm>
              <a:off x="4845050" y="2366405"/>
              <a:ext cx="152400" cy="152400"/>
              <a:chOff x="2870058" y="2007392"/>
              <a:chExt cx="184404" cy="184404"/>
            </a:xfrm>
          </p:grpSpPr>
          <p:sp>
            <p:nvSpPr>
              <p:cNvPr id="275" name="Oval 274"/>
              <p:cNvSpPr/>
              <p:nvPr/>
            </p:nvSpPr>
            <p:spPr>
              <a:xfrm>
                <a:off x="2870058" y="2007392"/>
                <a:ext cx="184404" cy="1844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63" name="Group 262"/>
            <p:cNvGrpSpPr/>
            <p:nvPr/>
          </p:nvGrpSpPr>
          <p:grpSpPr>
            <a:xfrm>
              <a:off x="4845050" y="3052427"/>
              <a:ext cx="152400" cy="152400"/>
              <a:chOff x="2870058" y="2007392"/>
              <a:chExt cx="184404" cy="184404"/>
            </a:xfrm>
          </p:grpSpPr>
          <p:sp>
            <p:nvSpPr>
              <p:cNvPr id="273" name="Oval 272"/>
              <p:cNvSpPr/>
              <p:nvPr/>
            </p:nvSpPr>
            <p:spPr>
              <a:xfrm>
                <a:off x="2870058" y="2007392"/>
                <a:ext cx="184404" cy="1844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grpSp>
        <p:nvGrpSpPr>
          <p:cNvPr id="225" name="Group 224"/>
          <p:cNvGrpSpPr/>
          <p:nvPr/>
        </p:nvGrpSpPr>
        <p:grpSpPr>
          <a:xfrm>
            <a:off x="2644140" y="2583180"/>
            <a:ext cx="1941538" cy="2392098"/>
            <a:chOff x="2645598" y="1920241"/>
            <a:chExt cx="1941538" cy="2392098"/>
          </a:xfrm>
        </p:grpSpPr>
        <p:grpSp>
          <p:nvGrpSpPr>
            <p:cNvPr id="226" name="Group 225"/>
            <p:cNvGrpSpPr/>
            <p:nvPr/>
          </p:nvGrpSpPr>
          <p:grpSpPr>
            <a:xfrm>
              <a:off x="2645598" y="1920241"/>
              <a:ext cx="1941538" cy="2392098"/>
              <a:chOff x="2645598" y="1920241"/>
              <a:chExt cx="1941538" cy="2392098"/>
            </a:xfrm>
          </p:grpSpPr>
          <p:sp>
            <p:nvSpPr>
              <p:cNvPr id="248" name="Rectangle 247"/>
              <p:cNvSpPr/>
              <p:nvPr/>
            </p:nvSpPr>
            <p:spPr>
              <a:xfrm>
                <a:off x="2645599" y="1920241"/>
                <a:ext cx="1941537" cy="239209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9" name="Group 248"/>
              <p:cNvGrpSpPr/>
              <p:nvPr/>
            </p:nvGrpSpPr>
            <p:grpSpPr>
              <a:xfrm>
                <a:off x="2645598" y="1920243"/>
                <a:ext cx="1938308" cy="2392095"/>
                <a:chOff x="588460" y="2001385"/>
                <a:chExt cx="7864730" cy="1820562"/>
              </a:xfrm>
            </p:grpSpPr>
            <p:cxnSp>
              <p:nvCxnSpPr>
                <p:cNvPr id="250" name="Straight Connector 249"/>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a:off x="588460" y="3821947"/>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a:xfrm>
                  <a:off x="588460" y="33017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227" name="Group 226"/>
            <p:cNvGrpSpPr/>
            <p:nvPr/>
          </p:nvGrpSpPr>
          <p:grpSpPr>
            <a:xfrm>
              <a:off x="2886060" y="3052768"/>
              <a:ext cx="152400" cy="152400"/>
              <a:chOff x="2886060" y="2709416"/>
              <a:chExt cx="152400" cy="152400"/>
            </a:xfrm>
          </p:grpSpPr>
          <p:sp>
            <p:nvSpPr>
              <p:cNvPr id="246" name="Oval 245"/>
              <p:cNvSpPr/>
              <p:nvPr/>
            </p:nvSpPr>
            <p:spPr>
              <a:xfrm>
                <a:off x="2886060" y="270941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Freeform 17"/>
              <p:cNvSpPr>
                <a:spLocks/>
              </p:cNvSpPr>
              <p:nvPr/>
            </p:nvSpPr>
            <p:spPr bwMode="auto">
              <a:xfrm>
                <a:off x="2930291" y="275053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8" name="Group 227"/>
            <p:cNvGrpSpPr/>
            <p:nvPr/>
          </p:nvGrpSpPr>
          <p:grpSpPr>
            <a:xfrm>
              <a:off x="2886060" y="2023394"/>
              <a:ext cx="152400" cy="152400"/>
              <a:chOff x="2870058" y="2007392"/>
              <a:chExt cx="184404" cy="184404"/>
            </a:xfrm>
          </p:grpSpPr>
          <p:sp>
            <p:nvSpPr>
              <p:cNvPr id="244" name="Oval 243"/>
              <p:cNvSpPr/>
              <p:nvPr/>
            </p:nvSpPr>
            <p:spPr>
              <a:xfrm>
                <a:off x="2870058" y="2007392"/>
                <a:ext cx="184404" cy="1844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9" name="Group 228"/>
            <p:cNvGrpSpPr/>
            <p:nvPr/>
          </p:nvGrpSpPr>
          <p:grpSpPr>
            <a:xfrm>
              <a:off x="2886060" y="2366405"/>
              <a:ext cx="152400" cy="152400"/>
              <a:chOff x="2870058" y="2007392"/>
              <a:chExt cx="184404" cy="184404"/>
            </a:xfrm>
          </p:grpSpPr>
          <p:sp>
            <p:nvSpPr>
              <p:cNvPr id="242" name="Oval 241"/>
              <p:cNvSpPr/>
              <p:nvPr/>
            </p:nvSpPr>
            <p:spPr>
              <a:xfrm>
                <a:off x="2870058" y="2007392"/>
                <a:ext cx="184404" cy="1844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31" name="Group 230"/>
            <p:cNvGrpSpPr/>
            <p:nvPr/>
          </p:nvGrpSpPr>
          <p:grpSpPr>
            <a:xfrm>
              <a:off x="2886060" y="2709416"/>
              <a:ext cx="152400" cy="152400"/>
              <a:chOff x="2886060" y="2709416"/>
              <a:chExt cx="152400" cy="152400"/>
            </a:xfrm>
          </p:grpSpPr>
          <p:sp>
            <p:nvSpPr>
              <p:cNvPr id="238" name="Oval 237"/>
              <p:cNvSpPr/>
              <p:nvPr/>
            </p:nvSpPr>
            <p:spPr>
              <a:xfrm>
                <a:off x="2886060" y="270941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Freeform 17"/>
              <p:cNvSpPr>
                <a:spLocks/>
              </p:cNvSpPr>
              <p:nvPr/>
            </p:nvSpPr>
            <p:spPr bwMode="auto">
              <a:xfrm>
                <a:off x="2930291" y="275053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sp>
        <p:nvSpPr>
          <p:cNvPr id="24" name="Rectangle 22"/>
          <p:cNvSpPr>
            <a:spLocks noChangeArrowheads="1"/>
          </p:cNvSpPr>
          <p:nvPr/>
        </p:nvSpPr>
        <p:spPr bwMode="auto">
          <a:xfrm>
            <a:off x="2372457" y="429604"/>
            <a:ext cx="44675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en-US" sz="2400" dirty="0" smtClean="0">
                <a:solidFill>
                  <a:schemeClr val="bg1"/>
                </a:solidFill>
                <a:latin typeface="Lato" pitchFamily="34" charset="0"/>
                <a:cs typeface="Arial" pitchFamily="34" charset="0"/>
              </a:rPr>
              <a:t>Comparison </a:t>
            </a:r>
            <a:r>
              <a:rPr lang="en-US" sz="2400" dirty="0">
                <a:solidFill>
                  <a:schemeClr val="bg1"/>
                </a:solidFill>
                <a:latin typeface="Lato" pitchFamily="34" charset="0"/>
                <a:cs typeface="Arial" pitchFamily="34" charset="0"/>
              </a:rPr>
              <a:t>of Existing Products</a:t>
            </a:r>
          </a:p>
        </p:txBody>
      </p:sp>
      <p:sp>
        <p:nvSpPr>
          <p:cNvPr id="51" name="Rectangle 50"/>
          <p:cNvSpPr/>
          <p:nvPr/>
        </p:nvSpPr>
        <p:spPr>
          <a:xfrm>
            <a:off x="4085727" y="1019142"/>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Lato" pitchFamily="34" charset="0"/>
            </a:endParaRPr>
          </a:p>
        </p:txBody>
      </p:sp>
      <p:sp>
        <p:nvSpPr>
          <p:cNvPr id="38" name="TextBox 37"/>
          <p:cNvSpPr txBox="1"/>
          <p:nvPr/>
        </p:nvSpPr>
        <p:spPr>
          <a:xfrm>
            <a:off x="2332429" y="1238755"/>
            <a:ext cx="1247375" cy="276999"/>
          </a:xfrm>
          <a:prstGeom prst="rect">
            <a:avLst/>
          </a:prstGeom>
          <a:noFill/>
        </p:spPr>
        <p:txBody>
          <a:bodyPr wrap="square" rtlCol="0">
            <a:spAutoFit/>
          </a:bodyPr>
          <a:lstStyle/>
          <a:p>
            <a:pPr algn="ctr"/>
            <a:r>
              <a:rPr lang="en-US" sz="1200" dirty="0" smtClean="0">
                <a:solidFill>
                  <a:schemeClr val="bg1"/>
                </a:solidFill>
                <a:latin typeface="Lato Bold" pitchFamily="34" charset="0"/>
              </a:rPr>
              <a:t>Medium</a:t>
            </a:r>
            <a:endParaRPr lang="en-US" sz="1200" dirty="0">
              <a:solidFill>
                <a:schemeClr val="bg1"/>
              </a:solidFill>
              <a:latin typeface="Lato Light" pitchFamily="34" charset="0"/>
            </a:endParaRPr>
          </a:p>
        </p:txBody>
      </p:sp>
      <p:grpSp>
        <p:nvGrpSpPr>
          <p:cNvPr id="25" name="Group 24"/>
          <p:cNvGrpSpPr/>
          <p:nvPr/>
        </p:nvGrpSpPr>
        <p:grpSpPr>
          <a:xfrm>
            <a:off x="3872530" y="942158"/>
            <a:ext cx="1216328" cy="883795"/>
            <a:chOff x="4581462" y="1276351"/>
            <a:chExt cx="1935864" cy="883795"/>
          </a:xfrm>
        </p:grpSpPr>
        <p:sp>
          <p:nvSpPr>
            <p:cNvPr id="94" name="Rectangle 93"/>
            <p:cNvSpPr/>
            <p:nvPr/>
          </p:nvSpPr>
          <p:spPr>
            <a:xfrm>
              <a:off x="4581462" y="1276351"/>
              <a:ext cx="1935864" cy="64389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4785684" y="1329149"/>
              <a:ext cx="1516348" cy="830997"/>
            </a:xfrm>
            <a:prstGeom prst="rect">
              <a:avLst/>
            </a:prstGeom>
            <a:noFill/>
          </p:spPr>
          <p:txBody>
            <a:bodyPr wrap="square" rtlCol="0">
              <a:spAutoFit/>
            </a:bodyPr>
            <a:lstStyle/>
            <a:p>
              <a:pPr algn="ctr"/>
              <a:r>
                <a:rPr lang="en-US" sz="1600" dirty="0" err="1" smtClean="0">
                  <a:latin typeface="Lato Black" pitchFamily="34" charset="0"/>
                </a:rPr>
                <a:t>VIUTEKuDecore</a:t>
              </a:r>
              <a:r>
                <a:rPr lang="en-US" sz="1600" dirty="0" err="1" smtClean="0">
                  <a:solidFill>
                    <a:schemeClr val="bg1"/>
                  </a:solidFill>
                  <a:latin typeface="Lato Black" pitchFamily="34" charset="0"/>
                </a:rPr>
                <a:t>EK</a:t>
              </a:r>
              <a:endParaRPr lang="en-US" sz="800" dirty="0">
                <a:solidFill>
                  <a:schemeClr val="bg1"/>
                </a:solidFill>
                <a:latin typeface="Lato Light" pitchFamily="34" charset="0"/>
              </a:endParaRPr>
            </a:p>
          </p:txBody>
        </p:sp>
        <p:sp>
          <p:nvSpPr>
            <p:cNvPr id="52" name="TextBox 51"/>
            <p:cNvSpPr txBox="1"/>
            <p:nvPr/>
          </p:nvSpPr>
          <p:spPr>
            <a:xfrm>
              <a:off x="4740160" y="1603280"/>
              <a:ext cx="1516348" cy="246221"/>
            </a:xfrm>
            <a:prstGeom prst="rect">
              <a:avLst/>
            </a:prstGeom>
            <a:noFill/>
          </p:spPr>
          <p:txBody>
            <a:bodyPr wrap="square" rtlCol="0">
              <a:spAutoFit/>
            </a:bodyPr>
            <a:lstStyle/>
            <a:p>
              <a:endParaRPr lang="en-US" sz="1000" dirty="0">
                <a:solidFill>
                  <a:schemeClr val="bg1"/>
                </a:solidFill>
                <a:latin typeface="Lato" pitchFamily="34" charset="0"/>
              </a:endParaRPr>
            </a:p>
          </p:txBody>
        </p:sp>
      </p:grpSp>
      <p:grpSp>
        <p:nvGrpSpPr>
          <p:cNvPr id="27" name="Group 26"/>
          <p:cNvGrpSpPr/>
          <p:nvPr/>
        </p:nvGrpSpPr>
        <p:grpSpPr>
          <a:xfrm>
            <a:off x="5079606" y="942122"/>
            <a:ext cx="1117937" cy="643890"/>
            <a:chOff x="6517326" y="1276351"/>
            <a:chExt cx="1935864" cy="643890"/>
          </a:xfrm>
        </p:grpSpPr>
        <p:sp>
          <p:nvSpPr>
            <p:cNvPr id="95" name="Rectangle 94"/>
            <p:cNvSpPr/>
            <p:nvPr/>
          </p:nvSpPr>
          <p:spPr>
            <a:xfrm>
              <a:off x="6517326" y="1276351"/>
              <a:ext cx="1935864" cy="6438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p:cNvSpPr txBox="1"/>
            <p:nvPr/>
          </p:nvSpPr>
          <p:spPr>
            <a:xfrm>
              <a:off x="6766196" y="1336240"/>
              <a:ext cx="1516348" cy="307777"/>
            </a:xfrm>
            <a:prstGeom prst="rect">
              <a:avLst/>
            </a:prstGeom>
            <a:noFill/>
          </p:spPr>
          <p:txBody>
            <a:bodyPr wrap="square" rtlCol="0">
              <a:spAutoFit/>
            </a:bodyPr>
            <a:lstStyle/>
            <a:p>
              <a:r>
                <a:rPr lang="en-US" sz="1400" dirty="0" err="1" smtClean="0">
                  <a:latin typeface="Lato Black" pitchFamily="34" charset="0"/>
                </a:rPr>
                <a:t>Sayduck</a:t>
              </a:r>
              <a:endParaRPr lang="en-US" sz="800" dirty="0">
                <a:latin typeface="Lato Light" pitchFamily="34" charset="0"/>
              </a:endParaRPr>
            </a:p>
          </p:txBody>
        </p:sp>
      </p:grpSp>
      <p:grpSp>
        <p:nvGrpSpPr>
          <p:cNvPr id="189" name="Group 188"/>
          <p:cNvGrpSpPr/>
          <p:nvPr/>
        </p:nvGrpSpPr>
        <p:grpSpPr>
          <a:xfrm>
            <a:off x="4580029" y="1586084"/>
            <a:ext cx="1941538" cy="2392098"/>
            <a:chOff x="2645598" y="1920241"/>
            <a:chExt cx="1941538" cy="2392098"/>
          </a:xfrm>
        </p:grpSpPr>
        <p:sp>
          <p:nvSpPr>
            <p:cNvPr id="190" name="Rectangle 189"/>
            <p:cNvSpPr/>
            <p:nvPr/>
          </p:nvSpPr>
          <p:spPr>
            <a:xfrm>
              <a:off x="2645599" y="1920241"/>
              <a:ext cx="1941537" cy="239209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1" name="Group 190"/>
            <p:cNvGrpSpPr/>
            <p:nvPr/>
          </p:nvGrpSpPr>
          <p:grpSpPr>
            <a:xfrm>
              <a:off x="2645598" y="1920243"/>
              <a:ext cx="1938308" cy="2392095"/>
              <a:chOff x="588460" y="2001385"/>
              <a:chExt cx="7864730" cy="1820562"/>
            </a:xfrm>
          </p:grpSpPr>
          <p:cxnSp>
            <p:nvCxnSpPr>
              <p:cNvPr id="192" name="Straight Connector 191"/>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a:off x="588460" y="3821947"/>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a:xfrm>
                <a:off x="588460" y="33017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200" name="Group 199"/>
          <p:cNvGrpSpPr/>
          <p:nvPr/>
        </p:nvGrpSpPr>
        <p:grpSpPr>
          <a:xfrm>
            <a:off x="6515217" y="1586084"/>
            <a:ext cx="1908666" cy="2392098"/>
            <a:chOff x="2645598" y="1920241"/>
            <a:chExt cx="1941538" cy="2392098"/>
          </a:xfrm>
        </p:grpSpPr>
        <p:sp>
          <p:nvSpPr>
            <p:cNvPr id="201" name="Rectangle 200"/>
            <p:cNvSpPr/>
            <p:nvPr/>
          </p:nvSpPr>
          <p:spPr>
            <a:xfrm>
              <a:off x="2645599" y="1920241"/>
              <a:ext cx="1941537" cy="239209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2" name="Group 201"/>
            <p:cNvGrpSpPr/>
            <p:nvPr/>
          </p:nvGrpSpPr>
          <p:grpSpPr>
            <a:xfrm>
              <a:off x="2645598" y="1920243"/>
              <a:ext cx="1938308" cy="2392095"/>
              <a:chOff x="588460" y="2001385"/>
              <a:chExt cx="7864730" cy="1820562"/>
            </a:xfrm>
          </p:grpSpPr>
          <p:cxnSp>
            <p:nvCxnSpPr>
              <p:cNvPr id="203" name="Straight Connector 202"/>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a:xfrm>
                <a:off x="588460" y="3821947"/>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a:off x="588460" y="33017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21" name="Group 20"/>
          <p:cNvGrpSpPr/>
          <p:nvPr/>
        </p:nvGrpSpPr>
        <p:grpSpPr>
          <a:xfrm>
            <a:off x="2645598" y="1586084"/>
            <a:ext cx="1941538" cy="2392098"/>
            <a:chOff x="2645598" y="1920241"/>
            <a:chExt cx="1941538" cy="2392098"/>
          </a:xfrm>
        </p:grpSpPr>
        <p:sp>
          <p:nvSpPr>
            <p:cNvPr id="2" name="Rectangle 1"/>
            <p:cNvSpPr/>
            <p:nvPr/>
          </p:nvSpPr>
          <p:spPr>
            <a:xfrm>
              <a:off x="2645599" y="1920241"/>
              <a:ext cx="1941537" cy="239209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0" name="Group 169"/>
            <p:cNvGrpSpPr/>
            <p:nvPr/>
          </p:nvGrpSpPr>
          <p:grpSpPr>
            <a:xfrm>
              <a:off x="2645598" y="1920243"/>
              <a:ext cx="1938308" cy="2392095"/>
              <a:chOff x="588460" y="2001385"/>
              <a:chExt cx="7864730" cy="1820562"/>
            </a:xfrm>
          </p:grpSpPr>
          <p:cxnSp>
            <p:nvCxnSpPr>
              <p:cNvPr id="171" name="Straight Connector 170"/>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588460" y="3821947"/>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588460" y="33017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5" name="Group 4"/>
          <p:cNvGrpSpPr/>
          <p:nvPr/>
        </p:nvGrpSpPr>
        <p:grpSpPr>
          <a:xfrm>
            <a:off x="225370" y="942194"/>
            <a:ext cx="2420228" cy="643890"/>
            <a:chOff x="709734" y="1276351"/>
            <a:chExt cx="1935864" cy="643890"/>
          </a:xfrm>
        </p:grpSpPr>
        <p:sp>
          <p:nvSpPr>
            <p:cNvPr id="9" name="Rectangle 8"/>
            <p:cNvSpPr/>
            <p:nvPr/>
          </p:nvSpPr>
          <p:spPr>
            <a:xfrm>
              <a:off x="709734" y="1276351"/>
              <a:ext cx="1935864" cy="64389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TextBox 173"/>
            <p:cNvSpPr txBox="1"/>
            <p:nvPr/>
          </p:nvSpPr>
          <p:spPr>
            <a:xfrm>
              <a:off x="911306" y="1379862"/>
              <a:ext cx="1247375" cy="338554"/>
            </a:xfrm>
            <a:prstGeom prst="rect">
              <a:avLst/>
            </a:prstGeom>
            <a:noFill/>
          </p:spPr>
          <p:txBody>
            <a:bodyPr wrap="square" rtlCol="0">
              <a:spAutoFit/>
            </a:bodyPr>
            <a:lstStyle/>
            <a:p>
              <a:r>
                <a:rPr lang="en-US" sz="1600" dirty="0" smtClean="0">
                  <a:solidFill>
                    <a:schemeClr val="bg1"/>
                  </a:solidFill>
                  <a:latin typeface="Lato Bold" pitchFamily="34" charset="0"/>
                </a:rPr>
                <a:t>Features</a:t>
              </a:r>
              <a:endParaRPr lang="en-US" sz="1200" dirty="0">
                <a:solidFill>
                  <a:schemeClr val="bg1"/>
                </a:solidFill>
                <a:latin typeface="Lato Light" pitchFamily="34" charset="0"/>
              </a:endParaRPr>
            </a:p>
          </p:txBody>
        </p:sp>
      </p:grpSp>
      <p:grpSp>
        <p:nvGrpSpPr>
          <p:cNvPr id="18" name="Group 17"/>
          <p:cNvGrpSpPr/>
          <p:nvPr/>
        </p:nvGrpSpPr>
        <p:grpSpPr>
          <a:xfrm>
            <a:off x="228600" y="1525021"/>
            <a:ext cx="2416999" cy="2494529"/>
            <a:chOff x="228600" y="1525021"/>
            <a:chExt cx="2416999" cy="2494529"/>
          </a:xfrm>
        </p:grpSpPr>
        <p:grpSp>
          <p:nvGrpSpPr>
            <p:cNvPr id="6" name="Group 5"/>
            <p:cNvGrpSpPr/>
            <p:nvPr/>
          </p:nvGrpSpPr>
          <p:grpSpPr>
            <a:xfrm>
              <a:off x="228601" y="1525021"/>
              <a:ext cx="2416998" cy="2494529"/>
              <a:chOff x="709735" y="1859178"/>
              <a:chExt cx="1935864" cy="2494529"/>
            </a:xfrm>
          </p:grpSpPr>
          <p:sp>
            <p:nvSpPr>
              <p:cNvPr id="70" name="Rectangle 69"/>
              <p:cNvSpPr/>
              <p:nvPr/>
            </p:nvSpPr>
            <p:spPr>
              <a:xfrm>
                <a:off x="709735" y="1920241"/>
                <a:ext cx="1935864" cy="239209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p:cNvSpPr txBox="1"/>
              <p:nvPr/>
            </p:nvSpPr>
            <p:spPr>
              <a:xfrm>
                <a:off x="1337365" y="1859178"/>
                <a:ext cx="1308233" cy="2494529"/>
              </a:xfrm>
              <a:prstGeom prst="rect">
                <a:avLst/>
              </a:prstGeom>
              <a:noFill/>
            </p:spPr>
            <p:txBody>
              <a:bodyPr wrap="square" rtlCol="0">
                <a:spAutoFit/>
              </a:bodyPr>
              <a:lstStyle/>
              <a:p>
                <a:pPr>
                  <a:lnSpc>
                    <a:spcPct val="223000"/>
                  </a:lnSpc>
                </a:pPr>
                <a:r>
                  <a:rPr lang="en-US" sz="1000" dirty="0">
                    <a:latin typeface="Lato" pitchFamily="34" charset="0"/>
                  </a:rPr>
                  <a:t>Marker-less AR</a:t>
                </a:r>
              </a:p>
              <a:p>
                <a:pPr>
                  <a:lnSpc>
                    <a:spcPct val="223000"/>
                  </a:lnSpc>
                </a:pPr>
                <a:r>
                  <a:rPr lang="en-US" sz="1000" dirty="0">
                    <a:latin typeface="Lato" pitchFamily="34" charset="0"/>
                  </a:rPr>
                  <a:t>Support </a:t>
                </a:r>
                <a:r>
                  <a:rPr lang="en-US" sz="1000" dirty="0" smtClean="0">
                    <a:latin typeface="Lato" pitchFamily="34" charset="0"/>
                  </a:rPr>
                  <a:t>multiple objects</a:t>
                </a:r>
              </a:p>
              <a:p>
                <a:pPr>
                  <a:lnSpc>
                    <a:spcPct val="223000"/>
                  </a:lnSpc>
                </a:pPr>
                <a:r>
                  <a:rPr lang="en-US" sz="1000" dirty="0" smtClean="0">
                    <a:latin typeface="Lato" pitchFamily="34" charset="0"/>
                  </a:rPr>
                  <a:t>Support customization      In app user feedback</a:t>
                </a:r>
              </a:p>
              <a:p>
                <a:pPr>
                  <a:lnSpc>
                    <a:spcPct val="223000"/>
                  </a:lnSpc>
                </a:pPr>
                <a:r>
                  <a:rPr lang="en-US" sz="1000" dirty="0" smtClean="0">
                    <a:latin typeface="Lato" pitchFamily="34" charset="0"/>
                  </a:rPr>
                  <a:t>Suggestion feature</a:t>
                </a:r>
              </a:p>
              <a:p>
                <a:pPr>
                  <a:lnSpc>
                    <a:spcPct val="223000"/>
                  </a:lnSpc>
                </a:pPr>
                <a:r>
                  <a:rPr lang="en-US" sz="1000" dirty="0" smtClean="0">
                    <a:latin typeface="Lato" pitchFamily="34" charset="0"/>
                  </a:rPr>
                  <a:t>Voice recognition</a:t>
                </a:r>
              </a:p>
              <a:p>
                <a:pPr>
                  <a:lnSpc>
                    <a:spcPct val="223000"/>
                  </a:lnSpc>
                </a:pPr>
                <a:r>
                  <a:rPr lang="en-US" sz="1000" dirty="0" smtClean="0">
                    <a:latin typeface="Lato" pitchFamily="34" charset="0"/>
                  </a:rPr>
                  <a:t>In app purchasing</a:t>
                </a:r>
              </a:p>
            </p:txBody>
          </p:sp>
        </p:grpSp>
        <p:grpSp>
          <p:nvGrpSpPr>
            <p:cNvPr id="7" name="Group 6"/>
            <p:cNvGrpSpPr/>
            <p:nvPr/>
          </p:nvGrpSpPr>
          <p:grpSpPr>
            <a:xfrm>
              <a:off x="228600" y="1586086"/>
              <a:ext cx="2416999" cy="2392095"/>
              <a:chOff x="588460" y="2001385"/>
              <a:chExt cx="7864730" cy="1820562"/>
            </a:xfrm>
          </p:grpSpPr>
          <p:cxnSp>
            <p:nvCxnSpPr>
              <p:cNvPr id="74" name="Straight Connector 73"/>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588460" y="3821947"/>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588460" y="33017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215" name="Group 214"/>
          <p:cNvGrpSpPr/>
          <p:nvPr/>
        </p:nvGrpSpPr>
        <p:grpSpPr>
          <a:xfrm>
            <a:off x="6184233" y="941384"/>
            <a:ext cx="1077981" cy="643890"/>
            <a:chOff x="6517326" y="1276351"/>
            <a:chExt cx="1935864" cy="643890"/>
          </a:xfrm>
          <a:solidFill>
            <a:schemeClr val="tx2">
              <a:lumMod val="60000"/>
              <a:lumOff val="40000"/>
            </a:schemeClr>
          </a:solidFill>
        </p:grpSpPr>
        <p:sp>
          <p:nvSpPr>
            <p:cNvPr id="216" name="Rectangle 215"/>
            <p:cNvSpPr/>
            <p:nvPr/>
          </p:nvSpPr>
          <p:spPr>
            <a:xfrm>
              <a:off x="6517326" y="1276351"/>
              <a:ext cx="1935864" cy="6438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TextBox 216"/>
            <p:cNvSpPr txBox="1"/>
            <p:nvPr/>
          </p:nvSpPr>
          <p:spPr>
            <a:xfrm>
              <a:off x="6553004" y="1336978"/>
              <a:ext cx="1747434" cy="461665"/>
            </a:xfrm>
            <a:prstGeom prst="rect">
              <a:avLst/>
            </a:prstGeom>
            <a:grpFill/>
          </p:spPr>
          <p:txBody>
            <a:bodyPr wrap="square" rtlCol="0">
              <a:spAutoFit/>
            </a:bodyPr>
            <a:lstStyle/>
            <a:p>
              <a:pPr algn="ctr"/>
              <a:r>
                <a:rPr lang="en-US" sz="1200" dirty="0" smtClean="0">
                  <a:latin typeface="Lato Black" pitchFamily="34" charset="0"/>
                </a:rPr>
                <a:t>Augmented Furniture</a:t>
              </a:r>
              <a:endParaRPr lang="en-US" sz="900" dirty="0">
                <a:latin typeface="Lato Light" pitchFamily="34" charset="0"/>
              </a:endParaRPr>
            </a:p>
          </p:txBody>
        </p:sp>
      </p:grpSp>
      <p:grpSp>
        <p:nvGrpSpPr>
          <p:cNvPr id="221" name="Group 220"/>
          <p:cNvGrpSpPr/>
          <p:nvPr/>
        </p:nvGrpSpPr>
        <p:grpSpPr>
          <a:xfrm>
            <a:off x="7173923" y="942158"/>
            <a:ext cx="1250350" cy="643890"/>
            <a:chOff x="6517326" y="1283699"/>
            <a:chExt cx="1935864" cy="643890"/>
          </a:xfrm>
          <a:solidFill>
            <a:srgbClr val="92D050"/>
          </a:solidFill>
        </p:grpSpPr>
        <p:sp>
          <p:nvSpPr>
            <p:cNvPr id="222" name="Rectangle 221"/>
            <p:cNvSpPr/>
            <p:nvPr/>
          </p:nvSpPr>
          <p:spPr>
            <a:xfrm>
              <a:off x="6517326" y="1283699"/>
              <a:ext cx="1935864" cy="6438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TextBox 222"/>
            <p:cNvSpPr txBox="1"/>
            <p:nvPr/>
          </p:nvSpPr>
          <p:spPr>
            <a:xfrm>
              <a:off x="6629400" y="1336240"/>
              <a:ext cx="1720548" cy="276999"/>
            </a:xfrm>
            <a:prstGeom prst="rect">
              <a:avLst/>
            </a:prstGeom>
            <a:grpFill/>
          </p:spPr>
          <p:txBody>
            <a:bodyPr wrap="square" rtlCol="0">
              <a:spAutoFit/>
            </a:bodyPr>
            <a:lstStyle/>
            <a:p>
              <a:r>
                <a:rPr lang="en-US" sz="1200" dirty="0" smtClean="0">
                  <a:latin typeface="Lato Light" pitchFamily="34" charset="0"/>
                </a:rPr>
                <a:t>Our Solution</a:t>
              </a:r>
              <a:endParaRPr lang="en-US" sz="1200" dirty="0">
                <a:latin typeface="Lato Light" pitchFamily="34" charset="0"/>
              </a:endParaRPr>
            </a:p>
          </p:txBody>
        </p:sp>
      </p:grpSp>
      <p:grpSp>
        <p:nvGrpSpPr>
          <p:cNvPr id="363" name="Group 362"/>
          <p:cNvGrpSpPr/>
          <p:nvPr/>
        </p:nvGrpSpPr>
        <p:grpSpPr>
          <a:xfrm>
            <a:off x="3155559" y="1668071"/>
            <a:ext cx="152074" cy="152400"/>
            <a:chOff x="4749490" y="5320274"/>
            <a:chExt cx="152074" cy="152400"/>
          </a:xfrm>
        </p:grpSpPr>
        <p:sp>
          <p:nvSpPr>
            <p:cNvPr id="364" name="Oval 363"/>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66" name="Group 365"/>
          <p:cNvGrpSpPr/>
          <p:nvPr/>
        </p:nvGrpSpPr>
        <p:grpSpPr>
          <a:xfrm>
            <a:off x="3161005" y="1989936"/>
            <a:ext cx="152074" cy="152400"/>
            <a:chOff x="4749490" y="5320274"/>
            <a:chExt cx="152074" cy="152400"/>
          </a:xfrm>
        </p:grpSpPr>
        <p:sp>
          <p:nvSpPr>
            <p:cNvPr id="367" name="Oval 366"/>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69" name="Group 368"/>
          <p:cNvGrpSpPr/>
          <p:nvPr/>
        </p:nvGrpSpPr>
        <p:grpSpPr>
          <a:xfrm>
            <a:off x="3156890" y="2351527"/>
            <a:ext cx="152074" cy="152400"/>
            <a:chOff x="4749490" y="5320274"/>
            <a:chExt cx="152074" cy="152400"/>
          </a:xfrm>
        </p:grpSpPr>
        <p:sp>
          <p:nvSpPr>
            <p:cNvPr id="370" name="Oval 369"/>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72" name="Group 371"/>
          <p:cNvGrpSpPr/>
          <p:nvPr/>
        </p:nvGrpSpPr>
        <p:grpSpPr>
          <a:xfrm>
            <a:off x="3155559" y="4391985"/>
            <a:ext cx="152074" cy="152400"/>
            <a:chOff x="4749490" y="5320274"/>
            <a:chExt cx="152074" cy="152400"/>
          </a:xfrm>
        </p:grpSpPr>
        <p:sp>
          <p:nvSpPr>
            <p:cNvPr id="373" name="Oval 372"/>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75" name="Group 374"/>
          <p:cNvGrpSpPr/>
          <p:nvPr/>
        </p:nvGrpSpPr>
        <p:grpSpPr>
          <a:xfrm>
            <a:off x="3161112" y="2725563"/>
            <a:ext cx="152400" cy="152400"/>
            <a:chOff x="6076573" y="5315636"/>
            <a:chExt cx="152400" cy="152400"/>
          </a:xfrm>
        </p:grpSpPr>
        <p:sp>
          <p:nvSpPr>
            <p:cNvPr id="376" name="Oval 375"/>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78" name="Group 377"/>
          <p:cNvGrpSpPr/>
          <p:nvPr/>
        </p:nvGrpSpPr>
        <p:grpSpPr>
          <a:xfrm>
            <a:off x="3164494" y="3067048"/>
            <a:ext cx="152400" cy="152400"/>
            <a:chOff x="6076573" y="5315636"/>
            <a:chExt cx="152400" cy="152400"/>
          </a:xfrm>
        </p:grpSpPr>
        <p:sp>
          <p:nvSpPr>
            <p:cNvPr id="379" name="Oval 378"/>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81" name="Group 380"/>
          <p:cNvGrpSpPr/>
          <p:nvPr/>
        </p:nvGrpSpPr>
        <p:grpSpPr>
          <a:xfrm>
            <a:off x="3155233" y="3396468"/>
            <a:ext cx="152400" cy="152400"/>
            <a:chOff x="6076573" y="5315636"/>
            <a:chExt cx="152400" cy="152400"/>
          </a:xfrm>
        </p:grpSpPr>
        <p:sp>
          <p:nvSpPr>
            <p:cNvPr id="382" name="Oval 381"/>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 name="Group 21"/>
          <p:cNvGrpSpPr/>
          <p:nvPr/>
        </p:nvGrpSpPr>
        <p:grpSpPr>
          <a:xfrm>
            <a:off x="2645599" y="942196"/>
            <a:ext cx="1243922" cy="643890"/>
            <a:chOff x="2645598" y="1276353"/>
            <a:chExt cx="1935864" cy="643890"/>
          </a:xfrm>
        </p:grpSpPr>
        <p:sp>
          <p:nvSpPr>
            <p:cNvPr id="93" name="Rectangle 92"/>
            <p:cNvSpPr/>
            <p:nvPr/>
          </p:nvSpPr>
          <p:spPr>
            <a:xfrm>
              <a:off x="2645598" y="1276353"/>
              <a:ext cx="1935864" cy="64389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2743200" y="1336240"/>
              <a:ext cx="1516348" cy="307777"/>
            </a:xfrm>
            <a:prstGeom prst="rect">
              <a:avLst/>
            </a:prstGeom>
            <a:noFill/>
          </p:spPr>
          <p:txBody>
            <a:bodyPr wrap="square" rtlCol="0">
              <a:spAutoFit/>
            </a:bodyPr>
            <a:lstStyle/>
            <a:p>
              <a:r>
                <a:rPr lang="en-US" sz="1400" dirty="0" smtClean="0">
                  <a:latin typeface="Lato Black" pitchFamily="34" charset="0"/>
                </a:rPr>
                <a:t>Augment</a:t>
              </a:r>
              <a:endParaRPr lang="en-US" sz="700" dirty="0">
                <a:latin typeface="Lato Light" pitchFamily="34" charset="0"/>
              </a:endParaRPr>
            </a:p>
          </p:txBody>
        </p:sp>
        <p:sp>
          <p:nvSpPr>
            <p:cNvPr id="49" name="TextBox 48"/>
            <p:cNvSpPr txBox="1"/>
            <p:nvPr/>
          </p:nvSpPr>
          <p:spPr>
            <a:xfrm>
              <a:off x="2743200" y="1603280"/>
              <a:ext cx="1516348" cy="246221"/>
            </a:xfrm>
            <a:prstGeom prst="rect">
              <a:avLst/>
            </a:prstGeom>
            <a:noFill/>
          </p:spPr>
          <p:txBody>
            <a:bodyPr wrap="square" rtlCol="0">
              <a:spAutoFit/>
            </a:bodyPr>
            <a:lstStyle/>
            <a:p>
              <a:endParaRPr lang="en-US" sz="1000" dirty="0">
                <a:solidFill>
                  <a:schemeClr val="bg1"/>
                </a:solidFill>
                <a:latin typeface="Lato" pitchFamily="34" charset="0"/>
              </a:endParaRPr>
            </a:p>
          </p:txBody>
        </p:sp>
      </p:grpSp>
      <p:grpSp>
        <p:nvGrpSpPr>
          <p:cNvPr id="384" name="Group 383"/>
          <p:cNvGrpSpPr/>
          <p:nvPr/>
        </p:nvGrpSpPr>
        <p:grpSpPr>
          <a:xfrm>
            <a:off x="3164494" y="3710936"/>
            <a:ext cx="152400" cy="152400"/>
            <a:chOff x="6076573" y="5315636"/>
            <a:chExt cx="152400" cy="152400"/>
          </a:xfrm>
        </p:grpSpPr>
        <p:sp>
          <p:nvSpPr>
            <p:cNvPr id="385" name="Oval 384"/>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87" name="Group 386"/>
          <p:cNvGrpSpPr/>
          <p:nvPr/>
        </p:nvGrpSpPr>
        <p:grpSpPr>
          <a:xfrm>
            <a:off x="3164494" y="4057504"/>
            <a:ext cx="152400" cy="152400"/>
            <a:chOff x="6076573" y="5315636"/>
            <a:chExt cx="152400" cy="152400"/>
          </a:xfrm>
        </p:grpSpPr>
        <p:sp>
          <p:nvSpPr>
            <p:cNvPr id="388" name="Oval 387"/>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90" name="Group 389"/>
          <p:cNvGrpSpPr/>
          <p:nvPr/>
        </p:nvGrpSpPr>
        <p:grpSpPr>
          <a:xfrm>
            <a:off x="3159214" y="4737834"/>
            <a:ext cx="152400" cy="152400"/>
            <a:chOff x="6076573" y="5315636"/>
            <a:chExt cx="152400" cy="152400"/>
          </a:xfrm>
        </p:grpSpPr>
        <p:sp>
          <p:nvSpPr>
            <p:cNvPr id="391" name="Oval 390"/>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93" name="Group 392"/>
          <p:cNvGrpSpPr/>
          <p:nvPr/>
        </p:nvGrpSpPr>
        <p:grpSpPr>
          <a:xfrm>
            <a:off x="4349194" y="1663032"/>
            <a:ext cx="152074" cy="152400"/>
            <a:chOff x="4749490" y="5320274"/>
            <a:chExt cx="152074" cy="152400"/>
          </a:xfrm>
        </p:grpSpPr>
        <p:sp>
          <p:nvSpPr>
            <p:cNvPr id="394" name="Oval 393"/>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96" name="Group 395"/>
          <p:cNvGrpSpPr/>
          <p:nvPr/>
        </p:nvGrpSpPr>
        <p:grpSpPr>
          <a:xfrm>
            <a:off x="4354640" y="1984897"/>
            <a:ext cx="152074" cy="152400"/>
            <a:chOff x="4749490" y="5320274"/>
            <a:chExt cx="152074" cy="152400"/>
          </a:xfrm>
        </p:grpSpPr>
        <p:sp>
          <p:nvSpPr>
            <p:cNvPr id="397" name="Oval 396"/>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99" name="Group 398"/>
          <p:cNvGrpSpPr/>
          <p:nvPr/>
        </p:nvGrpSpPr>
        <p:grpSpPr>
          <a:xfrm>
            <a:off x="4350525" y="2346488"/>
            <a:ext cx="152074" cy="152400"/>
            <a:chOff x="4749490" y="5320274"/>
            <a:chExt cx="152074" cy="152400"/>
          </a:xfrm>
        </p:grpSpPr>
        <p:sp>
          <p:nvSpPr>
            <p:cNvPr id="400" name="Oval 399"/>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02" name="Group 401"/>
          <p:cNvGrpSpPr/>
          <p:nvPr/>
        </p:nvGrpSpPr>
        <p:grpSpPr>
          <a:xfrm>
            <a:off x="4353177" y="2731204"/>
            <a:ext cx="152400" cy="152400"/>
            <a:chOff x="6076573" y="5315636"/>
            <a:chExt cx="152400" cy="152400"/>
          </a:xfrm>
        </p:grpSpPr>
        <p:sp>
          <p:nvSpPr>
            <p:cNvPr id="403" name="Oval 402"/>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05" name="Group 404"/>
          <p:cNvGrpSpPr/>
          <p:nvPr/>
        </p:nvGrpSpPr>
        <p:grpSpPr>
          <a:xfrm>
            <a:off x="4356559" y="3072689"/>
            <a:ext cx="152400" cy="152400"/>
            <a:chOff x="6076573" y="5315636"/>
            <a:chExt cx="152400" cy="152400"/>
          </a:xfrm>
        </p:grpSpPr>
        <p:sp>
          <p:nvSpPr>
            <p:cNvPr id="406" name="Oval 405"/>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08" name="Group 407"/>
          <p:cNvGrpSpPr/>
          <p:nvPr/>
        </p:nvGrpSpPr>
        <p:grpSpPr>
          <a:xfrm>
            <a:off x="4347298" y="3402109"/>
            <a:ext cx="152400" cy="152400"/>
            <a:chOff x="6076573" y="5315636"/>
            <a:chExt cx="152400" cy="152400"/>
          </a:xfrm>
        </p:grpSpPr>
        <p:sp>
          <p:nvSpPr>
            <p:cNvPr id="409" name="Oval 408"/>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11" name="Group 410"/>
          <p:cNvGrpSpPr/>
          <p:nvPr/>
        </p:nvGrpSpPr>
        <p:grpSpPr>
          <a:xfrm>
            <a:off x="4356559" y="3716577"/>
            <a:ext cx="152400" cy="152400"/>
            <a:chOff x="6076573" y="5315636"/>
            <a:chExt cx="152400" cy="152400"/>
          </a:xfrm>
        </p:grpSpPr>
        <p:sp>
          <p:nvSpPr>
            <p:cNvPr id="412" name="Oval 411"/>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14" name="Group 413"/>
          <p:cNvGrpSpPr/>
          <p:nvPr/>
        </p:nvGrpSpPr>
        <p:grpSpPr>
          <a:xfrm>
            <a:off x="4356559" y="4063145"/>
            <a:ext cx="152400" cy="152400"/>
            <a:chOff x="6076573" y="5315636"/>
            <a:chExt cx="152400" cy="152400"/>
          </a:xfrm>
        </p:grpSpPr>
        <p:sp>
          <p:nvSpPr>
            <p:cNvPr id="415" name="Oval 414"/>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17" name="Group 416"/>
          <p:cNvGrpSpPr/>
          <p:nvPr/>
        </p:nvGrpSpPr>
        <p:grpSpPr>
          <a:xfrm>
            <a:off x="4354314" y="4376112"/>
            <a:ext cx="152400" cy="152400"/>
            <a:chOff x="6076573" y="5315636"/>
            <a:chExt cx="152400" cy="152400"/>
          </a:xfrm>
        </p:grpSpPr>
        <p:sp>
          <p:nvSpPr>
            <p:cNvPr id="418" name="Oval 417"/>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20" name="Group 419"/>
          <p:cNvGrpSpPr/>
          <p:nvPr/>
        </p:nvGrpSpPr>
        <p:grpSpPr>
          <a:xfrm>
            <a:off x="4361149" y="4701107"/>
            <a:ext cx="152400" cy="152400"/>
            <a:chOff x="6076573" y="5315636"/>
            <a:chExt cx="152400" cy="152400"/>
          </a:xfrm>
        </p:grpSpPr>
        <p:sp>
          <p:nvSpPr>
            <p:cNvPr id="421" name="Oval 420"/>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23" name="Group 422"/>
          <p:cNvGrpSpPr/>
          <p:nvPr/>
        </p:nvGrpSpPr>
        <p:grpSpPr>
          <a:xfrm>
            <a:off x="5544888" y="1669677"/>
            <a:ext cx="152400" cy="152400"/>
            <a:chOff x="6076573" y="5315636"/>
            <a:chExt cx="152400" cy="152400"/>
          </a:xfrm>
        </p:grpSpPr>
        <p:sp>
          <p:nvSpPr>
            <p:cNvPr id="424" name="Oval 423"/>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26" name="Group 425"/>
          <p:cNvGrpSpPr/>
          <p:nvPr/>
        </p:nvGrpSpPr>
        <p:grpSpPr>
          <a:xfrm>
            <a:off x="5548270" y="2011162"/>
            <a:ext cx="152400" cy="152400"/>
            <a:chOff x="6076573" y="5315636"/>
            <a:chExt cx="152400" cy="152400"/>
          </a:xfrm>
        </p:grpSpPr>
        <p:sp>
          <p:nvSpPr>
            <p:cNvPr id="427" name="Oval 426"/>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29" name="Group 428"/>
          <p:cNvGrpSpPr/>
          <p:nvPr/>
        </p:nvGrpSpPr>
        <p:grpSpPr>
          <a:xfrm>
            <a:off x="5552660" y="2352842"/>
            <a:ext cx="152074" cy="152400"/>
            <a:chOff x="4749490" y="5320274"/>
            <a:chExt cx="152074" cy="152400"/>
          </a:xfrm>
        </p:grpSpPr>
        <p:sp>
          <p:nvSpPr>
            <p:cNvPr id="430" name="Oval 429"/>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32" name="Group 431"/>
          <p:cNvGrpSpPr/>
          <p:nvPr/>
        </p:nvGrpSpPr>
        <p:grpSpPr>
          <a:xfrm>
            <a:off x="5555112" y="2729738"/>
            <a:ext cx="152400" cy="152400"/>
            <a:chOff x="6076573" y="5315636"/>
            <a:chExt cx="152400" cy="152400"/>
          </a:xfrm>
        </p:grpSpPr>
        <p:sp>
          <p:nvSpPr>
            <p:cNvPr id="433" name="Oval 432"/>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35" name="Group 434"/>
          <p:cNvGrpSpPr/>
          <p:nvPr/>
        </p:nvGrpSpPr>
        <p:grpSpPr>
          <a:xfrm>
            <a:off x="5558494" y="3071223"/>
            <a:ext cx="152400" cy="152400"/>
            <a:chOff x="6076573" y="5315636"/>
            <a:chExt cx="152400" cy="152400"/>
          </a:xfrm>
        </p:grpSpPr>
        <p:sp>
          <p:nvSpPr>
            <p:cNvPr id="436" name="Oval 435"/>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38" name="Group 437"/>
          <p:cNvGrpSpPr/>
          <p:nvPr/>
        </p:nvGrpSpPr>
        <p:grpSpPr>
          <a:xfrm>
            <a:off x="5549233" y="3400643"/>
            <a:ext cx="152400" cy="152400"/>
            <a:chOff x="6076573" y="5315636"/>
            <a:chExt cx="152400" cy="152400"/>
          </a:xfrm>
        </p:grpSpPr>
        <p:sp>
          <p:nvSpPr>
            <p:cNvPr id="439" name="Oval 438"/>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41" name="Group 440"/>
          <p:cNvGrpSpPr/>
          <p:nvPr/>
        </p:nvGrpSpPr>
        <p:grpSpPr>
          <a:xfrm>
            <a:off x="5544302" y="3712227"/>
            <a:ext cx="152074" cy="152400"/>
            <a:chOff x="4749490" y="5320274"/>
            <a:chExt cx="152074" cy="152400"/>
          </a:xfrm>
        </p:grpSpPr>
        <p:sp>
          <p:nvSpPr>
            <p:cNvPr id="442" name="Oval 441"/>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44" name="Group 443"/>
          <p:cNvGrpSpPr/>
          <p:nvPr/>
        </p:nvGrpSpPr>
        <p:grpSpPr>
          <a:xfrm>
            <a:off x="5539249" y="4098741"/>
            <a:ext cx="152400" cy="152400"/>
            <a:chOff x="6076573" y="5315636"/>
            <a:chExt cx="152400" cy="152400"/>
          </a:xfrm>
        </p:grpSpPr>
        <p:sp>
          <p:nvSpPr>
            <p:cNvPr id="445" name="Oval 444"/>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47" name="Group 446"/>
          <p:cNvGrpSpPr/>
          <p:nvPr/>
        </p:nvGrpSpPr>
        <p:grpSpPr>
          <a:xfrm>
            <a:off x="5537004" y="4411708"/>
            <a:ext cx="152400" cy="152400"/>
            <a:chOff x="6076573" y="5315636"/>
            <a:chExt cx="152400" cy="152400"/>
          </a:xfrm>
        </p:grpSpPr>
        <p:sp>
          <p:nvSpPr>
            <p:cNvPr id="448" name="Oval 447"/>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50" name="Group 449"/>
          <p:cNvGrpSpPr/>
          <p:nvPr/>
        </p:nvGrpSpPr>
        <p:grpSpPr>
          <a:xfrm>
            <a:off x="5536749" y="4716668"/>
            <a:ext cx="152400" cy="152400"/>
            <a:chOff x="6076573" y="5315636"/>
            <a:chExt cx="152400" cy="152400"/>
          </a:xfrm>
        </p:grpSpPr>
        <p:sp>
          <p:nvSpPr>
            <p:cNvPr id="451" name="Oval 450"/>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53" name="Group 452"/>
          <p:cNvGrpSpPr/>
          <p:nvPr/>
        </p:nvGrpSpPr>
        <p:grpSpPr>
          <a:xfrm>
            <a:off x="6653413" y="1678596"/>
            <a:ext cx="152400" cy="152400"/>
            <a:chOff x="6076573" y="5315636"/>
            <a:chExt cx="152400" cy="152400"/>
          </a:xfrm>
        </p:grpSpPr>
        <p:sp>
          <p:nvSpPr>
            <p:cNvPr id="454" name="Oval 453"/>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56" name="Group 455"/>
          <p:cNvGrpSpPr/>
          <p:nvPr/>
        </p:nvGrpSpPr>
        <p:grpSpPr>
          <a:xfrm>
            <a:off x="6658392" y="2030877"/>
            <a:ext cx="152074" cy="152400"/>
            <a:chOff x="4749490" y="5320274"/>
            <a:chExt cx="152074" cy="152400"/>
          </a:xfrm>
        </p:grpSpPr>
        <p:sp>
          <p:nvSpPr>
            <p:cNvPr id="457" name="Oval 456"/>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59" name="Group 458"/>
          <p:cNvGrpSpPr/>
          <p:nvPr/>
        </p:nvGrpSpPr>
        <p:grpSpPr>
          <a:xfrm>
            <a:off x="6654277" y="2392468"/>
            <a:ext cx="152074" cy="152400"/>
            <a:chOff x="4749490" y="5320274"/>
            <a:chExt cx="152074" cy="152400"/>
          </a:xfrm>
        </p:grpSpPr>
        <p:sp>
          <p:nvSpPr>
            <p:cNvPr id="460" name="Oval 459"/>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62" name="Group 461"/>
          <p:cNvGrpSpPr/>
          <p:nvPr/>
        </p:nvGrpSpPr>
        <p:grpSpPr>
          <a:xfrm>
            <a:off x="6662031" y="2717538"/>
            <a:ext cx="152400" cy="152400"/>
            <a:chOff x="6076573" y="5315636"/>
            <a:chExt cx="152400" cy="152400"/>
          </a:xfrm>
        </p:grpSpPr>
        <p:sp>
          <p:nvSpPr>
            <p:cNvPr id="463" name="Oval 462"/>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65" name="Group 464"/>
          <p:cNvGrpSpPr/>
          <p:nvPr/>
        </p:nvGrpSpPr>
        <p:grpSpPr>
          <a:xfrm>
            <a:off x="6665413" y="3059023"/>
            <a:ext cx="152400" cy="152400"/>
            <a:chOff x="6076573" y="5315636"/>
            <a:chExt cx="152400" cy="152400"/>
          </a:xfrm>
        </p:grpSpPr>
        <p:sp>
          <p:nvSpPr>
            <p:cNvPr id="466" name="Oval 465"/>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68" name="Group 467"/>
          <p:cNvGrpSpPr/>
          <p:nvPr/>
        </p:nvGrpSpPr>
        <p:grpSpPr>
          <a:xfrm>
            <a:off x="6660367" y="3394774"/>
            <a:ext cx="152400" cy="152400"/>
            <a:chOff x="6076573" y="5315636"/>
            <a:chExt cx="152400" cy="152400"/>
          </a:xfrm>
        </p:grpSpPr>
        <p:sp>
          <p:nvSpPr>
            <p:cNvPr id="469" name="Oval 468"/>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71" name="Group 470"/>
          <p:cNvGrpSpPr/>
          <p:nvPr/>
        </p:nvGrpSpPr>
        <p:grpSpPr>
          <a:xfrm>
            <a:off x="6675865" y="3719298"/>
            <a:ext cx="152074" cy="152400"/>
            <a:chOff x="4749490" y="5320274"/>
            <a:chExt cx="152074" cy="152400"/>
          </a:xfrm>
        </p:grpSpPr>
        <p:sp>
          <p:nvSpPr>
            <p:cNvPr id="472" name="Oval 471"/>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74" name="Group 473"/>
          <p:cNvGrpSpPr/>
          <p:nvPr/>
        </p:nvGrpSpPr>
        <p:grpSpPr>
          <a:xfrm>
            <a:off x="6670812" y="4105812"/>
            <a:ext cx="152400" cy="152400"/>
            <a:chOff x="6076573" y="5315636"/>
            <a:chExt cx="152400" cy="152400"/>
          </a:xfrm>
        </p:grpSpPr>
        <p:sp>
          <p:nvSpPr>
            <p:cNvPr id="475" name="Oval 474"/>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77" name="Group 476"/>
          <p:cNvGrpSpPr/>
          <p:nvPr/>
        </p:nvGrpSpPr>
        <p:grpSpPr>
          <a:xfrm>
            <a:off x="6668567" y="4418779"/>
            <a:ext cx="152400" cy="152400"/>
            <a:chOff x="6076573" y="5315636"/>
            <a:chExt cx="152400" cy="152400"/>
          </a:xfrm>
        </p:grpSpPr>
        <p:sp>
          <p:nvSpPr>
            <p:cNvPr id="478" name="Oval 477"/>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80" name="Group 479"/>
          <p:cNvGrpSpPr/>
          <p:nvPr/>
        </p:nvGrpSpPr>
        <p:grpSpPr>
          <a:xfrm>
            <a:off x="6668312" y="4723739"/>
            <a:ext cx="152400" cy="152400"/>
            <a:chOff x="6076573" y="5315636"/>
            <a:chExt cx="152400" cy="152400"/>
          </a:xfrm>
        </p:grpSpPr>
        <p:sp>
          <p:nvSpPr>
            <p:cNvPr id="481" name="Oval 480"/>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83" name="Group 482"/>
          <p:cNvGrpSpPr/>
          <p:nvPr/>
        </p:nvGrpSpPr>
        <p:grpSpPr>
          <a:xfrm>
            <a:off x="7716596" y="1669657"/>
            <a:ext cx="152074" cy="152400"/>
            <a:chOff x="4749490" y="5320274"/>
            <a:chExt cx="152074" cy="152400"/>
          </a:xfrm>
        </p:grpSpPr>
        <p:sp>
          <p:nvSpPr>
            <p:cNvPr id="484" name="Oval 483"/>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86" name="Group 485"/>
          <p:cNvGrpSpPr/>
          <p:nvPr/>
        </p:nvGrpSpPr>
        <p:grpSpPr>
          <a:xfrm>
            <a:off x="7722042" y="1991522"/>
            <a:ext cx="152074" cy="152400"/>
            <a:chOff x="4749490" y="5320274"/>
            <a:chExt cx="152074" cy="152400"/>
          </a:xfrm>
        </p:grpSpPr>
        <p:sp>
          <p:nvSpPr>
            <p:cNvPr id="487" name="Oval 486"/>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89" name="Group 488"/>
          <p:cNvGrpSpPr/>
          <p:nvPr/>
        </p:nvGrpSpPr>
        <p:grpSpPr>
          <a:xfrm>
            <a:off x="7727655" y="2353113"/>
            <a:ext cx="152074" cy="152400"/>
            <a:chOff x="4749490" y="5320274"/>
            <a:chExt cx="152074" cy="152400"/>
          </a:xfrm>
        </p:grpSpPr>
        <p:sp>
          <p:nvSpPr>
            <p:cNvPr id="490" name="Oval 489"/>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92" name="Group 491"/>
          <p:cNvGrpSpPr/>
          <p:nvPr/>
        </p:nvGrpSpPr>
        <p:grpSpPr>
          <a:xfrm>
            <a:off x="7729872" y="2690479"/>
            <a:ext cx="152074" cy="152400"/>
            <a:chOff x="4749490" y="5320274"/>
            <a:chExt cx="152074" cy="152400"/>
          </a:xfrm>
        </p:grpSpPr>
        <p:sp>
          <p:nvSpPr>
            <p:cNvPr id="493" name="Oval 492"/>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95" name="Group 494"/>
          <p:cNvGrpSpPr/>
          <p:nvPr/>
        </p:nvGrpSpPr>
        <p:grpSpPr>
          <a:xfrm>
            <a:off x="7735318" y="3012344"/>
            <a:ext cx="152074" cy="152400"/>
            <a:chOff x="4749490" y="5320274"/>
            <a:chExt cx="152074" cy="152400"/>
          </a:xfrm>
        </p:grpSpPr>
        <p:sp>
          <p:nvSpPr>
            <p:cNvPr id="496" name="Oval 495"/>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98" name="Group 497"/>
          <p:cNvGrpSpPr/>
          <p:nvPr/>
        </p:nvGrpSpPr>
        <p:grpSpPr>
          <a:xfrm>
            <a:off x="7740931" y="3373935"/>
            <a:ext cx="152074" cy="152400"/>
            <a:chOff x="4749490" y="5320274"/>
            <a:chExt cx="152074" cy="152400"/>
          </a:xfrm>
        </p:grpSpPr>
        <p:sp>
          <p:nvSpPr>
            <p:cNvPr id="499" name="Oval 498"/>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501" name="Group 500"/>
          <p:cNvGrpSpPr/>
          <p:nvPr/>
        </p:nvGrpSpPr>
        <p:grpSpPr>
          <a:xfrm>
            <a:off x="7735318" y="3719298"/>
            <a:ext cx="152074" cy="152400"/>
            <a:chOff x="4749490" y="5320274"/>
            <a:chExt cx="152074" cy="152400"/>
          </a:xfrm>
        </p:grpSpPr>
        <p:sp>
          <p:nvSpPr>
            <p:cNvPr id="502" name="Oval 501"/>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504" name="Group 503"/>
          <p:cNvGrpSpPr/>
          <p:nvPr/>
        </p:nvGrpSpPr>
        <p:grpSpPr>
          <a:xfrm>
            <a:off x="7740764" y="4041163"/>
            <a:ext cx="152074" cy="152400"/>
            <a:chOff x="4749490" y="5320274"/>
            <a:chExt cx="152074" cy="152400"/>
          </a:xfrm>
        </p:grpSpPr>
        <p:sp>
          <p:nvSpPr>
            <p:cNvPr id="505" name="Oval 504"/>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507" name="Group 506"/>
          <p:cNvGrpSpPr/>
          <p:nvPr/>
        </p:nvGrpSpPr>
        <p:grpSpPr>
          <a:xfrm>
            <a:off x="7746377" y="4402754"/>
            <a:ext cx="152074" cy="152400"/>
            <a:chOff x="4749490" y="5320274"/>
            <a:chExt cx="152074" cy="152400"/>
          </a:xfrm>
        </p:grpSpPr>
        <p:sp>
          <p:nvSpPr>
            <p:cNvPr id="508" name="Oval 507"/>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510" name="Group 509"/>
          <p:cNvGrpSpPr/>
          <p:nvPr/>
        </p:nvGrpSpPr>
        <p:grpSpPr>
          <a:xfrm>
            <a:off x="7751069" y="4718511"/>
            <a:ext cx="152074" cy="152400"/>
            <a:chOff x="4749490" y="5320274"/>
            <a:chExt cx="152074" cy="152400"/>
          </a:xfrm>
        </p:grpSpPr>
        <p:sp>
          <p:nvSpPr>
            <p:cNvPr id="511" name="Oval 510"/>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31" name="Rectangle 30"/>
          <p:cNvSpPr/>
          <p:nvPr/>
        </p:nvSpPr>
        <p:spPr>
          <a:xfrm>
            <a:off x="7180386" y="826678"/>
            <a:ext cx="1256239" cy="4259672"/>
          </a:xfrm>
          <a:prstGeom prst="rect">
            <a:avLst/>
          </a:prstGeom>
          <a:noFill/>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grpSp>
        <p:nvGrpSpPr>
          <p:cNvPr id="325" name="Group 324"/>
          <p:cNvGrpSpPr/>
          <p:nvPr/>
        </p:nvGrpSpPr>
        <p:grpSpPr>
          <a:xfrm>
            <a:off x="604146" y="1637913"/>
            <a:ext cx="228600" cy="263818"/>
            <a:chOff x="4089599" y="744264"/>
            <a:chExt cx="2023614" cy="2665686"/>
          </a:xfrm>
        </p:grpSpPr>
        <p:pic>
          <p:nvPicPr>
            <p:cNvPr id="326" name="Picture 3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8213" y="1504950"/>
              <a:ext cx="1905000" cy="1905000"/>
            </a:xfrm>
            <a:prstGeom prst="rect">
              <a:avLst/>
            </a:prstGeom>
          </p:spPr>
        </p:pic>
        <p:pic>
          <p:nvPicPr>
            <p:cNvPr id="327" name="Picture 3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77246">
              <a:off x="4089599" y="744264"/>
              <a:ext cx="1873348" cy="1838257"/>
            </a:xfrm>
            <a:prstGeom prst="rect">
              <a:avLst/>
            </a:prstGeom>
          </p:spPr>
        </p:pic>
      </p:grpSp>
      <p:pic>
        <p:nvPicPr>
          <p:cNvPr id="328" name="Picture 3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2126" y="1880758"/>
            <a:ext cx="462392" cy="462392"/>
          </a:xfrm>
          <a:prstGeom prst="rect">
            <a:avLst/>
          </a:prstGeom>
        </p:spPr>
      </p:pic>
      <p:pic>
        <p:nvPicPr>
          <p:cNvPr id="329" name="Picture 3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1489" y="2299647"/>
            <a:ext cx="272103" cy="272103"/>
          </a:xfrm>
          <a:prstGeom prst="rect">
            <a:avLst/>
          </a:prstGeom>
        </p:spPr>
      </p:pic>
      <p:pic>
        <p:nvPicPr>
          <p:cNvPr id="330" name="Picture 3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5122" y="2669432"/>
            <a:ext cx="233793" cy="233793"/>
          </a:xfrm>
          <a:prstGeom prst="rect">
            <a:avLst/>
          </a:prstGeom>
        </p:spPr>
      </p:pic>
      <p:pic>
        <p:nvPicPr>
          <p:cNvPr id="331" name="Picture 33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619318" y="2993799"/>
            <a:ext cx="233793" cy="233793"/>
          </a:xfrm>
          <a:prstGeom prst="rect">
            <a:avLst/>
          </a:prstGeom>
        </p:spPr>
      </p:pic>
      <p:pic>
        <p:nvPicPr>
          <p:cNvPr id="332" name="Picture 33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5612" y="3375371"/>
            <a:ext cx="221033" cy="221033"/>
          </a:xfrm>
          <a:prstGeom prst="rect">
            <a:avLst/>
          </a:prstGeom>
        </p:spPr>
      </p:pic>
      <p:pic>
        <p:nvPicPr>
          <p:cNvPr id="353" name="Picture 35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1664" y="3700670"/>
            <a:ext cx="198153" cy="198153"/>
          </a:xfrm>
          <a:prstGeom prst="rect">
            <a:avLst/>
          </a:prstGeom>
        </p:spPr>
      </p:pic>
      <p:pic>
        <p:nvPicPr>
          <p:cNvPr id="354" name="Picture 35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3491" y="4333175"/>
            <a:ext cx="237945" cy="237945"/>
          </a:xfrm>
          <a:prstGeom prst="rect">
            <a:avLst/>
          </a:prstGeom>
        </p:spPr>
      </p:pic>
      <p:pic>
        <p:nvPicPr>
          <p:cNvPr id="355" name="Picture 35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51266" y="4731173"/>
            <a:ext cx="171423" cy="171423"/>
          </a:xfrm>
          <a:prstGeom prst="rect">
            <a:avLst/>
          </a:prstGeom>
        </p:spPr>
      </p:pic>
      <p:pic>
        <p:nvPicPr>
          <p:cNvPr id="356" name="Picture 355"/>
          <p:cNvPicPr>
            <a:picLocks noChangeAspect="1"/>
          </p:cNvPicPr>
          <p:nvPr/>
        </p:nvPicPr>
        <p:blipFill>
          <a:blip r:embed="rId13" cstate="print">
            <a:duotone>
              <a:prstClr val="black"/>
              <a:schemeClr val="accent5">
                <a:lumMod val="20000"/>
                <a:lumOff val="80000"/>
                <a:tint val="45000"/>
                <a:satMod val="400000"/>
              </a:schemeClr>
            </a:duotone>
            <a:extLst>
              <a:ext uri="{BEBA8EAE-BF5A-486C-A8C5-ECC9F3942E4B}">
                <a14:imgProps xmlns:a14="http://schemas.microsoft.com/office/drawing/2010/main">
                  <a14:imgLayer r:embed="rId1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95906" y="4007889"/>
            <a:ext cx="271810" cy="271810"/>
          </a:xfrm>
          <a:prstGeom prst="rect">
            <a:avLst/>
          </a:prstGeom>
        </p:spPr>
      </p:pic>
    </p:spTree>
    <p:extLst>
      <p:ext uri="{BB962C8B-B14F-4D97-AF65-F5344CB8AC3E}">
        <p14:creationId xmlns:p14="http://schemas.microsoft.com/office/powerpoint/2010/main" val="9566912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up)">
                                      <p:cBhvr>
                                        <p:cTn id="7"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86" name="Rectangle 85"/>
          <p:cNvSpPr/>
          <p:nvPr/>
        </p:nvSpPr>
        <p:spPr>
          <a:xfrm>
            <a:off x="-24306" y="1504950"/>
            <a:ext cx="9168305" cy="2078182"/>
          </a:xfrm>
          <a:prstGeom prst="rect">
            <a:avLst/>
          </a:prstGeom>
          <a:solidFill>
            <a:schemeClr val="accent5">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p:nvGrpSpPr>
        <p:grpSpPr>
          <a:xfrm>
            <a:off x="1772300" y="429604"/>
            <a:ext cx="5667768" cy="568113"/>
            <a:chOff x="1772300" y="429604"/>
            <a:chExt cx="5667768" cy="568113"/>
          </a:xfrm>
        </p:grpSpPr>
        <p:sp>
          <p:nvSpPr>
            <p:cNvPr id="24" name="Rectangle 22"/>
            <p:cNvSpPr>
              <a:spLocks noChangeArrowheads="1"/>
            </p:cNvSpPr>
            <p:nvPr/>
          </p:nvSpPr>
          <p:spPr bwMode="auto">
            <a:xfrm>
              <a:off x="3510550" y="429604"/>
              <a:ext cx="21913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Lato" pitchFamily="34" charset="0"/>
                  <a:cs typeface="Arial" pitchFamily="34" charset="0"/>
                </a:rPr>
                <a:t>Main Objectives</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sp>
          <p:nvSpPr>
            <p:cNvPr id="13" name="TextBox 12"/>
            <p:cNvSpPr txBox="1"/>
            <p:nvPr/>
          </p:nvSpPr>
          <p:spPr>
            <a:xfrm>
              <a:off x="1772300" y="751496"/>
              <a:ext cx="5667768" cy="246221"/>
            </a:xfrm>
            <a:prstGeom prst="rect">
              <a:avLst/>
            </a:prstGeom>
            <a:noFill/>
          </p:spPr>
          <p:txBody>
            <a:bodyPr wrap="square" rtlCol="0">
              <a:spAutoFit/>
            </a:bodyPr>
            <a:lstStyle/>
            <a:p>
              <a:pPr algn="ctr"/>
              <a:r>
                <a:rPr lang="en-US" sz="1000" dirty="0" smtClean="0">
                  <a:solidFill>
                    <a:schemeClr val="bg1"/>
                  </a:solidFill>
                  <a:latin typeface="Lato" pitchFamily="34" charset="0"/>
                </a:rPr>
                <a:t>Features provided by the proposed system</a:t>
              </a:r>
              <a:endParaRPr lang="en-US" sz="1000" dirty="0">
                <a:solidFill>
                  <a:schemeClr val="bg1"/>
                </a:solidFill>
                <a:latin typeface="Lato" pitchFamily="34" charset="0"/>
              </a:endParaRPr>
            </a:p>
          </p:txBody>
        </p:sp>
      </p:grpSp>
      <p:sp>
        <p:nvSpPr>
          <p:cNvPr id="3" name="Rectangle 2"/>
          <p:cNvSpPr/>
          <p:nvPr/>
        </p:nvSpPr>
        <p:spPr>
          <a:xfrm>
            <a:off x="4085727" y="1019142"/>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667619" y="3344180"/>
            <a:ext cx="1065945" cy="457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3263262" y="3344180"/>
            <a:ext cx="1065945"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4858905" y="3344180"/>
            <a:ext cx="1065945"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6454548" y="3344180"/>
            <a:ext cx="1065945"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p:nvGrpSpPr>
        <p:grpSpPr>
          <a:xfrm>
            <a:off x="1460256" y="1581150"/>
            <a:ext cx="1493601" cy="1797603"/>
            <a:chOff x="1460256" y="1581150"/>
            <a:chExt cx="1493601" cy="1797603"/>
          </a:xfrm>
        </p:grpSpPr>
        <p:sp>
          <p:nvSpPr>
            <p:cNvPr id="68" name="TextBox 67"/>
            <p:cNvSpPr txBox="1"/>
            <p:nvPr/>
          </p:nvSpPr>
          <p:spPr>
            <a:xfrm>
              <a:off x="1460256" y="2363090"/>
              <a:ext cx="1493601" cy="1015663"/>
            </a:xfrm>
            <a:prstGeom prst="rect">
              <a:avLst/>
            </a:prstGeom>
            <a:noFill/>
          </p:spPr>
          <p:txBody>
            <a:bodyPr wrap="square" rtlCol="0">
              <a:spAutoFit/>
            </a:bodyPr>
            <a:lstStyle/>
            <a:p>
              <a:pPr algn="ctr">
                <a:lnSpc>
                  <a:spcPct val="120000"/>
                </a:lnSpc>
              </a:pPr>
              <a:r>
                <a:rPr lang="en-US" sz="1000" dirty="0" smtClean="0">
                  <a:solidFill>
                    <a:schemeClr val="bg1"/>
                  </a:solidFill>
                  <a:latin typeface="Lato Bold" pitchFamily="34" charset="0"/>
                </a:rPr>
                <a:t>AR furniture placement</a:t>
              </a:r>
            </a:p>
            <a:p>
              <a:pPr algn="ctr">
                <a:lnSpc>
                  <a:spcPct val="120000"/>
                </a:lnSpc>
              </a:pPr>
              <a:r>
                <a:rPr lang="en-US" sz="800" dirty="0" smtClean="0">
                  <a:solidFill>
                    <a:schemeClr val="bg1"/>
                  </a:solidFill>
                  <a:latin typeface="Lato" pitchFamily="34" charset="0"/>
                </a:rPr>
                <a:t>3D </a:t>
              </a:r>
              <a:r>
                <a:rPr lang="en-US" sz="800" dirty="0">
                  <a:solidFill>
                    <a:schemeClr val="bg1"/>
                  </a:solidFill>
                  <a:latin typeface="Lato" pitchFamily="34" charset="0"/>
                </a:rPr>
                <a:t>models of furniture which can be placed in their home to identify where it suit them before purchasing actual product.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9487" y="1581150"/>
              <a:ext cx="822208" cy="822208"/>
            </a:xfrm>
            <a:prstGeom prst="rect">
              <a:avLst/>
            </a:prstGeom>
          </p:spPr>
        </p:pic>
      </p:grpSp>
      <p:grpSp>
        <p:nvGrpSpPr>
          <p:cNvPr id="7" name="Group 6"/>
          <p:cNvGrpSpPr/>
          <p:nvPr/>
        </p:nvGrpSpPr>
        <p:grpSpPr>
          <a:xfrm>
            <a:off x="3038805" y="1664453"/>
            <a:ext cx="1493601" cy="1271101"/>
            <a:chOff x="3038805" y="1664453"/>
            <a:chExt cx="1493601" cy="1271101"/>
          </a:xfrm>
        </p:grpSpPr>
        <p:sp>
          <p:nvSpPr>
            <p:cNvPr id="70" name="TextBox 69"/>
            <p:cNvSpPr txBox="1"/>
            <p:nvPr/>
          </p:nvSpPr>
          <p:spPr>
            <a:xfrm>
              <a:off x="3038805" y="2363090"/>
              <a:ext cx="1493601" cy="572464"/>
            </a:xfrm>
            <a:prstGeom prst="rect">
              <a:avLst/>
            </a:prstGeom>
            <a:noFill/>
          </p:spPr>
          <p:txBody>
            <a:bodyPr wrap="square" rtlCol="0">
              <a:spAutoFit/>
            </a:bodyPr>
            <a:lstStyle/>
            <a:p>
              <a:pPr algn="ctr">
                <a:lnSpc>
                  <a:spcPct val="120000"/>
                </a:lnSpc>
              </a:pPr>
              <a:r>
                <a:rPr lang="en-US" sz="1000" dirty="0" smtClean="0">
                  <a:solidFill>
                    <a:schemeClr val="bg1"/>
                  </a:solidFill>
                  <a:latin typeface="Lato Bold" pitchFamily="34" charset="0"/>
                </a:rPr>
                <a:t>Customize furniture</a:t>
              </a:r>
            </a:p>
            <a:p>
              <a:pPr algn="ctr">
                <a:lnSpc>
                  <a:spcPct val="120000"/>
                </a:lnSpc>
              </a:pPr>
              <a:r>
                <a:rPr lang="en-US" sz="800" dirty="0" smtClean="0">
                  <a:solidFill>
                    <a:schemeClr val="bg1"/>
                  </a:solidFill>
                  <a:latin typeface="Lato" pitchFamily="34" charset="0"/>
                </a:rPr>
                <a:t>Customize furniture as customer requires.</a:t>
              </a:r>
              <a:endParaRPr lang="en-US" sz="800" dirty="0">
                <a:solidFill>
                  <a:schemeClr val="bg1"/>
                </a:solidFill>
                <a:latin typeface="Lato" pitchFamily="34"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7620" y="1664453"/>
              <a:ext cx="755970" cy="603556"/>
            </a:xfrm>
            <a:prstGeom prst="rect">
              <a:avLst/>
            </a:prstGeom>
          </p:spPr>
        </p:pic>
      </p:grpSp>
      <p:grpSp>
        <p:nvGrpSpPr>
          <p:cNvPr id="12" name="Group 11"/>
          <p:cNvGrpSpPr/>
          <p:nvPr/>
        </p:nvGrpSpPr>
        <p:grpSpPr>
          <a:xfrm>
            <a:off x="4617354" y="1733550"/>
            <a:ext cx="1493601" cy="1202004"/>
            <a:chOff x="4617354" y="1733550"/>
            <a:chExt cx="1493601" cy="1202004"/>
          </a:xfrm>
        </p:grpSpPr>
        <p:sp>
          <p:nvSpPr>
            <p:cNvPr id="72" name="TextBox 71"/>
            <p:cNvSpPr txBox="1"/>
            <p:nvPr/>
          </p:nvSpPr>
          <p:spPr>
            <a:xfrm>
              <a:off x="4617354" y="2363090"/>
              <a:ext cx="1493601" cy="572464"/>
            </a:xfrm>
            <a:prstGeom prst="rect">
              <a:avLst/>
            </a:prstGeom>
            <a:noFill/>
          </p:spPr>
          <p:txBody>
            <a:bodyPr wrap="square" rtlCol="0">
              <a:spAutoFit/>
            </a:bodyPr>
            <a:lstStyle/>
            <a:p>
              <a:pPr algn="ctr">
                <a:lnSpc>
                  <a:spcPct val="120000"/>
                </a:lnSpc>
              </a:pPr>
              <a:r>
                <a:rPr lang="en-US" sz="1000" dirty="0" smtClean="0">
                  <a:solidFill>
                    <a:schemeClr val="bg1"/>
                  </a:solidFill>
                  <a:latin typeface="Lato Bold" pitchFamily="34" charset="0"/>
                </a:rPr>
                <a:t>Voice recognition</a:t>
              </a:r>
            </a:p>
            <a:p>
              <a:pPr algn="ctr">
                <a:lnSpc>
                  <a:spcPct val="120000"/>
                </a:lnSpc>
              </a:pPr>
              <a:r>
                <a:rPr lang="en-US" sz="800" dirty="0" smtClean="0">
                  <a:solidFill>
                    <a:schemeClr val="bg1"/>
                  </a:solidFill>
                  <a:latin typeface="Lato" pitchFamily="34" charset="0"/>
                </a:rPr>
                <a:t>Allow </a:t>
              </a:r>
              <a:r>
                <a:rPr lang="en-US" sz="800" dirty="0">
                  <a:solidFill>
                    <a:schemeClr val="bg1"/>
                  </a:solidFill>
                  <a:latin typeface="Lato" pitchFamily="34" charset="0"/>
                </a:rPr>
                <a:t>customer the ease of customizing.</a:t>
              </a: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41569" y="1733550"/>
              <a:ext cx="512781" cy="512781"/>
            </a:xfrm>
            <a:prstGeom prst="rect">
              <a:avLst/>
            </a:prstGeom>
          </p:spPr>
        </p:pic>
      </p:grpSp>
      <p:grpSp>
        <p:nvGrpSpPr>
          <p:cNvPr id="25" name="Group 24"/>
          <p:cNvGrpSpPr/>
          <p:nvPr/>
        </p:nvGrpSpPr>
        <p:grpSpPr>
          <a:xfrm>
            <a:off x="6195903" y="1688579"/>
            <a:ext cx="1493601" cy="1246975"/>
            <a:chOff x="6195903" y="1688579"/>
            <a:chExt cx="1493601" cy="1246975"/>
          </a:xfrm>
        </p:grpSpPr>
        <p:sp>
          <p:nvSpPr>
            <p:cNvPr id="74" name="TextBox 73"/>
            <p:cNvSpPr txBox="1"/>
            <p:nvPr/>
          </p:nvSpPr>
          <p:spPr>
            <a:xfrm>
              <a:off x="6195903" y="2363090"/>
              <a:ext cx="1493601" cy="572464"/>
            </a:xfrm>
            <a:prstGeom prst="rect">
              <a:avLst/>
            </a:prstGeom>
            <a:noFill/>
          </p:spPr>
          <p:txBody>
            <a:bodyPr wrap="square" rtlCol="0">
              <a:spAutoFit/>
            </a:bodyPr>
            <a:lstStyle/>
            <a:p>
              <a:pPr algn="ctr">
                <a:lnSpc>
                  <a:spcPct val="120000"/>
                </a:lnSpc>
              </a:pPr>
              <a:r>
                <a:rPr lang="en-US" sz="1000" dirty="0" smtClean="0">
                  <a:solidFill>
                    <a:schemeClr val="bg1"/>
                  </a:solidFill>
                  <a:latin typeface="Lato Bold" pitchFamily="34" charset="0"/>
                </a:rPr>
                <a:t>Furniture Suggestions</a:t>
              </a:r>
            </a:p>
            <a:p>
              <a:pPr algn="ctr">
                <a:lnSpc>
                  <a:spcPct val="120000"/>
                </a:lnSpc>
              </a:pPr>
              <a:r>
                <a:rPr lang="en-US" sz="800" dirty="0" smtClean="0">
                  <a:solidFill>
                    <a:schemeClr val="bg1"/>
                  </a:solidFill>
                  <a:latin typeface="Lato" pitchFamily="34" charset="0"/>
                </a:rPr>
                <a:t>Allow </a:t>
              </a:r>
              <a:r>
                <a:rPr lang="en-US" sz="800" dirty="0">
                  <a:solidFill>
                    <a:schemeClr val="bg1"/>
                  </a:solidFill>
                  <a:latin typeface="Lato" pitchFamily="34" charset="0"/>
                </a:rPr>
                <a:t>customer the ease of customizing.</a:t>
              </a:r>
            </a:p>
          </p:txBody>
        </p: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9889" y="1688579"/>
              <a:ext cx="609111" cy="609111"/>
            </a:xfrm>
            <a:prstGeom prst="rect">
              <a:avLst/>
            </a:prstGeom>
          </p:spPr>
        </p:pic>
      </p:grpSp>
      <p:grpSp>
        <p:nvGrpSpPr>
          <p:cNvPr id="31" name="Group 30"/>
          <p:cNvGrpSpPr/>
          <p:nvPr/>
        </p:nvGrpSpPr>
        <p:grpSpPr>
          <a:xfrm>
            <a:off x="416912" y="4763691"/>
            <a:ext cx="969290" cy="264168"/>
            <a:chOff x="416912" y="4763691"/>
            <a:chExt cx="969290" cy="264168"/>
          </a:xfrm>
        </p:grpSpPr>
        <p:grpSp>
          <p:nvGrpSpPr>
            <p:cNvPr id="32" name="Group 31"/>
            <p:cNvGrpSpPr/>
            <p:nvPr/>
          </p:nvGrpSpPr>
          <p:grpSpPr>
            <a:xfrm>
              <a:off x="416912" y="4775402"/>
              <a:ext cx="251901" cy="252457"/>
              <a:chOff x="914400" y="3987072"/>
              <a:chExt cx="419914" cy="420841"/>
            </a:xfrm>
          </p:grpSpPr>
          <p:sp>
            <p:nvSpPr>
              <p:cNvPr id="35"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6"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7"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8"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1"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33"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34"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12404539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anim calcmode="lin" valueType="num">
                                      <p:cBhvr>
                                        <p:cTn id="8" dur="300" fill="hold"/>
                                        <p:tgtEl>
                                          <p:spTgt spid="4"/>
                                        </p:tgtEl>
                                        <p:attrNameLst>
                                          <p:attrName>ppt_x</p:attrName>
                                        </p:attrNameLst>
                                      </p:cBhvr>
                                      <p:tavLst>
                                        <p:tav tm="0">
                                          <p:val>
                                            <p:strVal val="#ppt_x"/>
                                          </p:val>
                                        </p:tav>
                                        <p:tav tm="100000">
                                          <p:val>
                                            <p:strVal val="#ppt_x"/>
                                          </p:val>
                                        </p:tav>
                                      </p:tavLst>
                                    </p:anim>
                                    <p:anim calcmode="lin" valueType="num">
                                      <p:cBhvr>
                                        <p:cTn id="9" dur="3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300"/>
                            </p:stCondLst>
                            <p:childTnLst>
                              <p:par>
                                <p:cTn id="11" presetID="55"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 fill="hold"/>
                                        <p:tgtEl>
                                          <p:spTgt spid="3"/>
                                        </p:tgtEl>
                                        <p:attrNameLst>
                                          <p:attrName>ppt_w</p:attrName>
                                        </p:attrNameLst>
                                      </p:cBhvr>
                                      <p:tavLst>
                                        <p:tav tm="0">
                                          <p:val>
                                            <p:strVal val="#ppt_w*0.70"/>
                                          </p:val>
                                        </p:tav>
                                        <p:tav tm="100000">
                                          <p:val>
                                            <p:strVal val="#ppt_w"/>
                                          </p:val>
                                        </p:tav>
                                      </p:tavLst>
                                    </p:anim>
                                    <p:anim calcmode="lin" valueType="num">
                                      <p:cBhvr>
                                        <p:cTn id="14" dur="300" fill="hold"/>
                                        <p:tgtEl>
                                          <p:spTgt spid="3"/>
                                        </p:tgtEl>
                                        <p:attrNameLst>
                                          <p:attrName>ppt_h</p:attrName>
                                        </p:attrNameLst>
                                      </p:cBhvr>
                                      <p:tavLst>
                                        <p:tav tm="0">
                                          <p:val>
                                            <p:strVal val="#ppt_h"/>
                                          </p:val>
                                        </p:tav>
                                        <p:tav tm="100000">
                                          <p:val>
                                            <p:strVal val="#ppt_h"/>
                                          </p:val>
                                        </p:tav>
                                      </p:tavLst>
                                    </p:anim>
                                    <p:animEffect transition="in" filter="fade">
                                      <p:cBhvr>
                                        <p:cTn id="15" dur="300"/>
                                        <p:tgtEl>
                                          <p:spTgt spid="3"/>
                                        </p:tgtEl>
                                      </p:cBhvr>
                                    </p:animEffect>
                                  </p:childTnLst>
                                </p:cTn>
                              </p:par>
                            </p:childTnLst>
                          </p:cTn>
                        </p:par>
                        <p:par>
                          <p:cTn id="16" fill="hold">
                            <p:stCondLst>
                              <p:cond delay="600"/>
                            </p:stCondLst>
                            <p:childTnLst>
                              <p:par>
                                <p:cTn id="17" presetID="10" presetClass="entr" presetSubtype="0" fill="hold" grpId="0" nodeType="afterEffect">
                                  <p:stCondLst>
                                    <p:cond delay="0"/>
                                  </p:stCondLst>
                                  <p:childTnLst>
                                    <p:set>
                                      <p:cBhvr>
                                        <p:cTn id="18" dur="1" fill="hold">
                                          <p:stCondLst>
                                            <p:cond delay="0"/>
                                          </p:stCondLst>
                                        </p:cTn>
                                        <p:tgtEl>
                                          <p:spTgt spid="86"/>
                                        </p:tgtEl>
                                        <p:attrNameLst>
                                          <p:attrName>style.visibility</p:attrName>
                                        </p:attrNameLst>
                                      </p:cBhvr>
                                      <p:to>
                                        <p:strVal val="visible"/>
                                      </p:to>
                                    </p:set>
                                    <p:animEffect transition="in" filter="fade">
                                      <p:cBhvr>
                                        <p:cTn id="19" dur="500"/>
                                        <p:tgtEl>
                                          <p:spTgt spid="86"/>
                                        </p:tgtEl>
                                      </p:cBhvr>
                                    </p:animEffect>
                                  </p:childTnLst>
                                </p:cTn>
                              </p:par>
                            </p:childTnLst>
                          </p:cTn>
                        </p:par>
                        <p:par>
                          <p:cTn id="20" fill="hold">
                            <p:stCondLst>
                              <p:cond delay="11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300"/>
                                        <p:tgtEl>
                                          <p:spTgt spid="5"/>
                                        </p:tgtEl>
                                      </p:cBhvr>
                                    </p:animEffect>
                                    <p:anim calcmode="lin" valueType="num">
                                      <p:cBhvr>
                                        <p:cTn id="24" dur="300" fill="hold"/>
                                        <p:tgtEl>
                                          <p:spTgt spid="5"/>
                                        </p:tgtEl>
                                        <p:attrNameLst>
                                          <p:attrName>ppt_x</p:attrName>
                                        </p:attrNameLst>
                                      </p:cBhvr>
                                      <p:tavLst>
                                        <p:tav tm="0">
                                          <p:val>
                                            <p:strVal val="#ppt_x"/>
                                          </p:val>
                                        </p:tav>
                                        <p:tav tm="100000">
                                          <p:val>
                                            <p:strVal val="#ppt_x"/>
                                          </p:val>
                                        </p:tav>
                                      </p:tavLst>
                                    </p:anim>
                                    <p:anim calcmode="lin" valueType="num">
                                      <p:cBhvr>
                                        <p:cTn id="25" dur="300" fill="hold"/>
                                        <p:tgtEl>
                                          <p:spTgt spid="5"/>
                                        </p:tgtEl>
                                        <p:attrNameLst>
                                          <p:attrName>ppt_y</p:attrName>
                                        </p:attrNameLst>
                                      </p:cBhvr>
                                      <p:tavLst>
                                        <p:tav tm="0">
                                          <p:val>
                                            <p:strVal val="#ppt_y+.1"/>
                                          </p:val>
                                        </p:tav>
                                        <p:tav tm="100000">
                                          <p:val>
                                            <p:strVal val="#ppt_y"/>
                                          </p:val>
                                        </p:tav>
                                      </p:tavLst>
                                    </p:anim>
                                  </p:childTnLst>
                                </p:cTn>
                              </p:par>
                              <p:par>
                                <p:cTn id="26" presetID="55"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300" fill="hold"/>
                                        <p:tgtEl>
                                          <p:spTgt spid="22"/>
                                        </p:tgtEl>
                                        <p:attrNameLst>
                                          <p:attrName>ppt_w</p:attrName>
                                        </p:attrNameLst>
                                      </p:cBhvr>
                                      <p:tavLst>
                                        <p:tav tm="0">
                                          <p:val>
                                            <p:strVal val="#ppt_w*0.70"/>
                                          </p:val>
                                        </p:tav>
                                        <p:tav tm="100000">
                                          <p:val>
                                            <p:strVal val="#ppt_w"/>
                                          </p:val>
                                        </p:tav>
                                      </p:tavLst>
                                    </p:anim>
                                    <p:anim calcmode="lin" valueType="num">
                                      <p:cBhvr>
                                        <p:cTn id="29" dur="300" fill="hold"/>
                                        <p:tgtEl>
                                          <p:spTgt spid="22"/>
                                        </p:tgtEl>
                                        <p:attrNameLst>
                                          <p:attrName>ppt_h</p:attrName>
                                        </p:attrNameLst>
                                      </p:cBhvr>
                                      <p:tavLst>
                                        <p:tav tm="0">
                                          <p:val>
                                            <p:strVal val="#ppt_h"/>
                                          </p:val>
                                        </p:tav>
                                        <p:tav tm="100000">
                                          <p:val>
                                            <p:strVal val="#ppt_h"/>
                                          </p:val>
                                        </p:tav>
                                      </p:tavLst>
                                    </p:anim>
                                    <p:animEffect transition="in" filter="fade">
                                      <p:cBhvr>
                                        <p:cTn id="30" dur="300"/>
                                        <p:tgtEl>
                                          <p:spTgt spid="22"/>
                                        </p:tgtEl>
                                      </p:cBhvr>
                                    </p:animEffect>
                                  </p:childTnLst>
                                </p:cTn>
                              </p:par>
                            </p:childTnLst>
                          </p:cTn>
                        </p:par>
                        <p:par>
                          <p:cTn id="31" fill="hold">
                            <p:stCondLst>
                              <p:cond delay="1400"/>
                            </p:stCondLst>
                            <p:childTnLst>
                              <p:par>
                                <p:cTn id="32" presetID="42" presetClass="entr" presetSubtype="0"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300"/>
                                        <p:tgtEl>
                                          <p:spTgt spid="7"/>
                                        </p:tgtEl>
                                      </p:cBhvr>
                                    </p:animEffect>
                                    <p:anim calcmode="lin" valueType="num">
                                      <p:cBhvr>
                                        <p:cTn id="35" dur="300" fill="hold"/>
                                        <p:tgtEl>
                                          <p:spTgt spid="7"/>
                                        </p:tgtEl>
                                        <p:attrNameLst>
                                          <p:attrName>ppt_x</p:attrName>
                                        </p:attrNameLst>
                                      </p:cBhvr>
                                      <p:tavLst>
                                        <p:tav tm="0">
                                          <p:val>
                                            <p:strVal val="#ppt_x"/>
                                          </p:val>
                                        </p:tav>
                                        <p:tav tm="100000">
                                          <p:val>
                                            <p:strVal val="#ppt_x"/>
                                          </p:val>
                                        </p:tav>
                                      </p:tavLst>
                                    </p:anim>
                                    <p:anim calcmode="lin" valueType="num">
                                      <p:cBhvr>
                                        <p:cTn id="36" dur="300" fill="hold"/>
                                        <p:tgtEl>
                                          <p:spTgt spid="7"/>
                                        </p:tgtEl>
                                        <p:attrNameLst>
                                          <p:attrName>ppt_y</p:attrName>
                                        </p:attrNameLst>
                                      </p:cBhvr>
                                      <p:tavLst>
                                        <p:tav tm="0">
                                          <p:val>
                                            <p:strVal val="#ppt_y+.1"/>
                                          </p:val>
                                        </p:tav>
                                        <p:tav tm="100000">
                                          <p:val>
                                            <p:strVal val="#ppt_y"/>
                                          </p:val>
                                        </p:tav>
                                      </p:tavLst>
                                    </p:anim>
                                  </p:childTnLst>
                                </p:cTn>
                              </p:par>
                              <p:par>
                                <p:cTn id="37" presetID="55" presetClass="entr" presetSubtype="0" fill="hold" grpId="0" nodeType="withEffect">
                                  <p:stCondLst>
                                    <p:cond delay="0"/>
                                  </p:stCondLst>
                                  <p:childTnLst>
                                    <p:set>
                                      <p:cBhvr>
                                        <p:cTn id="38" dur="1" fill="hold">
                                          <p:stCondLst>
                                            <p:cond delay="0"/>
                                          </p:stCondLst>
                                        </p:cTn>
                                        <p:tgtEl>
                                          <p:spTgt spid="87"/>
                                        </p:tgtEl>
                                        <p:attrNameLst>
                                          <p:attrName>style.visibility</p:attrName>
                                        </p:attrNameLst>
                                      </p:cBhvr>
                                      <p:to>
                                        <p:strVal val="visible"/>
                                      </p:to>
                                    </p:set>
                                    <p:anim calcmode="lin" valueType="num">
                                      <p:cBhvr>
                                        <p:cTn id="39" dur="300" fill="hold"/>
                                        <p:tgtEl>
                                          <p:spTgt spid="87"/>
                                        </p:tgtEl>
                                        <p:attrNameLst>
                                          <p:attrName>ppt_w</p:attrName>
                                        </p:attrNameLst>
                                      </p:cBhvr>
                                      <p:tavLst>
                                        <p:tav tm="0">
                                          <p:val>
                                            <p:strVal val="#ppt_w*0.70"/>
                                          </p:val>
                                        </p:tav>
                                        <p:tav tm="100000">
                                          <p:val>
                                            <p:strVal val="#ppt_w"/>
                                          </p:val>
                                        </p:tav>
                                      </p:tavLst>
                                    </p:anim>
                                    <p:anim calcmode="lin" valueType="num">
                                      <p:cBhvr>
                                        <p:cTn id="40" dur="300" fill="hold"/>
                                        <p:tgtEl>
                                          <p:spTgt spid="87"/>
                                        </p:tgtEl>
                                        <p:attrNameLst>
                                          <p:attrName>ppt_h</p:attrName>
                                        </p:attrNameLst>
                                      </p:cBhvr>
                                      <p:tavLst>
                                        <p:tav tm="0">
                                          <p:val>
                                            <p:strVal val="#ppt_h"/>
                                          </p:val>
                                        </p:tav>
                                        <p:tav tm="100000">
                                          <p:val>
                                            <p:strVal val="#ppt_h"/>
                                          </p:val>
                                        </p:tav>
                                      </p:tavLst>
                                    </p:anim>
                                    <p:animEffect transition="in" filter="fade">
                                      <p:cBhvr>
                                        <p:cTn id="41" dur="300"/>
                                        <p:tgtEl>
                                          <p:spTgt spid="87"/>
                                        </p:tgtEl>
                                      </p:cBhvr>
                                    </p:animEffect>
                                  </p:childTnLst>
                                </p:cTn>
                              </p:par>
                            </p:childTnLst>
                          </p:cTn>
                        </p:par>
                        <p:par>
                          <p:cTn id="42" fill="hold">
                            <p:stCondLst>
                              <p:cond delay="1700"/>
                            </p:stCondLst>
                            <p:childTnLst>
                              <p:par>
                                <p:cTn id="43" presetID="42" presetClass="entr" presetSubtype="0" fill="hold"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300"/>
                                        <p:tgtEl>
                                          <p:spTgt spid="12"/>
                                        </p:tgtEl>
                                      </p:cBhvr>
                                    </p:animEffect>
                                    <p:anim calcmode="lin" valueType="num">
                                      <p:cBhvr>
                                        <p:cTn id="46" dur="300" fill="hold"/>
                                        <p:tgtEl>
                                          <p:spTgt spid="12"/>
                                        </p:tgtEl>
                                        <p:attrNameLst>
                                          <p:attrName>ppt_x</p:attrName>
                                        </p:attrNameLst>
                                      </p:cBhvr>
                                      <p:tavLst>
                                        <p:tav tm="0">
                                          <p:val>
                                            <p:strVal val="#ppt_x"/>
                                          </p:val>
                                        </p:tav>
                                        <p:tav tm="100000">
                                          <p:val>
                                            <p:strVal val="#ppt_x"/>
                                          </p:val>
                                        </p:tav>
                                      </p:tavLst>
                                    </p:anim>
                                    <p:anim calcmode="lin" valueType="num">
                                      <p:cBhvr>
                                        <p:cTn id="47" dur="300" fill="hold"/>
                                        <p:tgtEl>
                                          <p:spTgt spid="12"/>
                                        </p:tgtEl>
                                        <p:attrNameLst>
                                          <p:attrName>ppt_y</p:attrName>
                                        </p:attrNameLst>
                                      </p:cBhvr>
                                      <p:tavLst>
                                        <p:tav tm="0">
                                          <p:val>
                                            <p:strVal val="#ppt_y+.1"/>
                                          </p:val>
                                        </p:tav>
                                        <p:tav tm="100000">
                                          <p:val>
                                            <p:strVal val="#ppt_y"/>
                                          </p:val>
                                        </p:tav>
                                      </p:tavLst>
                                    </p:anim>
                                  </p:childTnLst>
                                </p:cTn>
                              </p:par>
                              <p:par>
                                <p:cTn id="48" presetID="55" presetClass="entr" presetSubtype="0" fill="hold" grpId="0" nodeType="withEffect">
                                  <p:stCondLst>
                                    <p:cond delay="0"/>
                                  </p:stCondLst>
                                  <p:childTnLst>
                                    <p:set>
                                      <p:cBhvr>
                                        <p:cTn id="49" dur="1" fill="hold">
                                          <p:stCondLst>
                                            <p:cond delay="0"/>
                                          </p:stCondLst>
                                        </p:cTn>
                                        <p:tgtEl>
                                          <p:spTgt spid="89"/>
                                        </p:tgtEl>
                                        <p:attrNameLst>
                                          <p:attrName>style.visibility</p:attrName>
                                        </p:attrNameLst>
                                      </p:cBhvr>
                                      <p:to>
                                        <p:strVal val="visible"/>
                                      </p:to>
                                    </p:set>
                                    <p:anim calcmode="lin" valueType="num">
                                      <p:cBhvr>
                                        <p:cTn id="50" dur="300" fill="hold"/>
                                        <p:tgtEl>
                                          <p:spTgt spid="89"/>
                                        </p:tgtEl>
                                        <p:attrNameLst>
                                          <p:attrName>ppt_w</p:attrName>
                                        </p:attrNameLst>
                                      </p:cBhvr>
                                      <p:tavLst>
                                        <p:tav tm="0">
                                          <p:val>
                                            <p:strVal val="#ppt_w*0.70"/>
                                          </p:val>
                                        </p:tav>
                                        <p:tav tm="100000">
                                          <p:val>
                                            <p:strVal val="#ppt_w"/>
                                          </p:val>
                                        </p:tav>
                                      </p:tavLst>
                                    </p:anim>
                                    <p:anim calcmode="lin" valueType="num">
                                      <p:cBhvr>
                                        <p:cTn id="51" dur="300" fill="hold"/>
                                        <p:tgtEl>
                                          <p:spTgt spid="89"/>
                                        </p:tgtEl>
                                        <p:attrNameLst>
                                          <p:attrName>ppt_h</p:attrName>
                                        </p:attrNameLst>
                                      </p:cBhvr>
                                      <p:tavLst>
                                        <p:tav tm="0">
                                          <p:val>
                                            <p:strVal val="#ppt_h"/>
                                          </p:val>
                                        </p:tav>
                                        <p:tav tm="100000">
                                          <p:val>
                                            <p:strVal val="#ppt_h"/>
                                          </p:val>
                                        </p:tav>
                                      </p:tavLst>
                                    </p:anim>
                                    <p:animEffect transition="in" filter="fade">
                                      <p:cBhvr>
                                        <p:cTn id="52" dur="300"/>
                                        <p:tgtEl>
                                          <p:spTgt spid="89"/>
                                        </p:tgtEl>
                                      </p:cBhvr>
                                    </p:animEffect>
                                  </p:childTnLst>
                                </p:cTn>
                              </p:par>
                            </p:childTnLst>
                          </p:cTn>
                        </p:par>
                        <p:par>
                          <p:cTn id="53" fill="hold">
                            <p:stCondLst>
                              <p:cond delay="2000"/>
                            </p:stCondLst>
                            <p:childTnLst>
                              <p:par>
                                <p:cTn id="54" presetID="42" presetClass="entr" presetSubtype="0" fill="hold" nodeType="after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300"/>
                                        <p:tgtEl>
                                          <p:spTgt spid="25"/>
                                        </p:tgtEl>
                                      </p:cBhvr>
                                    </p:animEffect>
                                    <p:anim calcmode="lin" valueType="num">
                                      <p:cBhvr>
                                        <p:cTn id="57" dur="300" fill="hold"/>
                                        <p:tgtEl>
                                          <p:spTgt spid="25"/>
                                        </p:tgtEl>
                                        <p:attrNameLst>
                                          <p:attrName>ppt_x</p:attrName>
                                        </p:attrNameLst>
                                      </p:cBhvr>
                                      <p:tavLst>
                                        <p:tav tm="0">
                                          <p:val>
                                            <p:strVal val="#ppt_x"/>
                                          </p:val>
                                        </p:tav>
                                        <p:tav tm="100000">
                                          <p:val>
                                            <p:strVal val="#ppt_x"/>
                                          </p:val>
                                        </p:tav>
                                      </p:tavLst>
                                    </p:anim>
                                    <p:anim calcmode="lin" valueType="num">
                                      <p:cBhvr>
                                        <p:cTn id="58" dur="300" fill="hold"/>
                                        <p:tgtEl>
                                          <p:spTgt spid="25"/>
                                        </p:tgtEl>
                                        <p:attrNameLst>
                                          <p:attrName>ppt_y</p:attrName>
                                        </p:attrNameLst>
                                      </p:cBhvr>
                                      <p:tavLst>
                                        <p:tav tm="0">
                                          <p:val>
                                            <p:strVal val="#ppt_y+.1"/>
                                          </p:val>
                                        </p:tav>
                                        <p:tav tm="100000">
                                          <p:val>
                                            <p:strVal val="#ppt_y"/>
                                          </p:val>
                                        </p:tav>
                                      </p:tavLst>
                                    </p:anim>
                                  </p:childTnLst>
                                </p:cTn>
                              </p:par>
                              <p:par>
                                <p:cTn id="59" presetID="55" presetClass="entr" presetSubtype="0" fill="hold" grpId="0" nodeType="withEffect">
                                  <p:stCondLst>
                                    <p:cond delay="0"/>
                                  </p:stCondLst>
                                  <p:childTnLst>
                                    <p:set>
                                      <p:cBhvr>
                                        <p:cTn id="60" dur="1" fill="hold">
                                          <p:stCondLst>
                                            <p:cond delay="0"/>
                                          </p:stCondLst>
                                        </p:cTn>
                                        <p:tgtEl>
                                          <p:spTgt spid="91"/>
                                        </p:tgtEl>
                                        <p:attrNameLst>
                                          <p:attrName>style.visibility</p:attrName>
                                        </p:attrNameLst>
                                      </p:cBhvr>
                                      <p:to>
                                        <p:strVal val="visible"/>
                                      </p:to>
                                    </p:set>
                                    <p:anim calcmode="lin" valueType="num">
                                      <p:cBhvr>
                                        <p:cTn id="61" dur="300" fill="hold"/>
                                        <p:tgtEl>
                                          <p:spTgt spid="91"/>
                                        </p:tgtEl>
                                        <p:attrNameLst>
                                          <p:attrName>ppt_w</p:attrName>
                                        </p:attrNameLst>
                                      </p:cBhvr>
                                      <p:tavLst>
                                        <p:tav tm="0">
                                          <p:val>
                                            <p:strVal val="#ppt_w*0.70"/>
                                          </p:val>
                                        </p:tav>
                                        <p:tav tm="100000">
                                          <p:val>
                                            <p:strVal val="#ppt_w"/>
                                          </p:val>
                                        </p:tav>
                                      </p:tavLst>
                                    </p:anim>
                                    <p:anim calcmode="lin" valueType="num">
                                      <p:cBhvr>
                                        <p:cTn id="62" dur="300" fill="hold"/>
                                        <p:tgtEl>
                                          <p:spTgt spid="91"/>
                                        </p:tgtEl>
                                        <p:attrNameLst>
                                          <p:attrName>ppt_h</p:attrName>
                                        </p:attrNameLst>
                                      </p:cBhvr>
                                      <p:tavLst>
                                        <p:tav tm="0">
                                          <p:val>
                                            <p:strVal val="#ppt_h"/>
                                          </p:val>
                                        </p:tav>
                                        <p:tav tm="100000">
                                          <p:val>
                                            <p:strVal val="#ppt_h"/>
                                          </p:val>
                                        </p:tav>
                                      </p:tavLst>
                                    </p:anim>
                                    <p:animEffect transition="in" filter="fade">
                                      <p:cBhvr>
                                        <p:cTn id="63" dur="3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3" grpId="0" animBg="1"/>
      <p:bldP spid="22" grpId="0" animBg="1"/>
      <p:bldP spid="87" grpId="0" animBg="1"/>
      <p:bldP spid="89" grpId="0" animBg="1"/>
      <p:bldP spid="9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3" name="Rectangle 42"/>
          <p:cNvSpPr/>
          <p:nvPr/>
        </p:nvSpPr>
        <p:spPr>
          <a:xfrm>
            <a:off x="0" y="3174921"/>
            <a:ext cx="1834521" cy="19747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1824475" y="3174921"/>
            <a:ext cx="1834521" cy="19747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3647678" y="3174921"/>
            <a:ext cx="1834521" cy="19747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472154" y="3174921"/>
            <a:ext cx="1834521" cy="19747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7309479" y="3174921"/>
            <a:ext cx="1834521" cy="19747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0" y="1200151"/>
            <a:ext cx="1834521" cy="19747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1824475" y="1200151"/>
            <a:ext cx="1834521" cy="19747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3647678" y="1200151"/>
            <a:ext cx="1834521" cy="19747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472154" y="1200151"/>
            <a:ext cx="1834521" cy="19747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7309479" y="1200151"/>
            <a:ext cx="1834521" cy="19747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p:nvGrpSpPr>
        <p:grpSpPr>
          <a:xfrm>
            <a:off x="1772300" y="429604"/>
            <a:ext cx="5667768" cy="568113"/>
            <a:chOff x="1772300" y="429604"/>
            <a:chExt cx="5667768" cy="568113"/>
          </a:xfrm>
        </p:grpSpPr>
        <p:sp>
          <p:nvSpPr>
            <p:cNvPr id="24" name="Rectangle 22"/>
            <p:cNvSpPr>
              <a:spLocks noChangeArrowheads="1"/>
            </p:cNvSpPr>
            <p:nvPr/>
          </p:nvSpPr>
          <p:spPr bwMode="auto">
            <a:xfrm>
              <a:off x="3305370" y="429604"/>
              <a:ext cx="26016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en-US" sz="2400" dirty="0" smtClean="0">
                  <a:solidFill>
                    <a:schemeClr val="bg1"/>
                  </a:solidFill>
                  <a:latin typeface="Lato Light" pitchFamily="34" charset="0"/>
                  <a:cs typeface="Arial" pitchFamily="34" charset="0"/>
                </a:rPr>
                <a:t>Specific Objectives</a:t>
              </a:r>
              <a:endParaRPr lang="en-US" sz="1050" dirty="0">
                <a:solidFill>
                  <a:schemeClr val="bg1"/>
                </a:solidFill>
                <a:latin typeface="Arial" pitchFamily="34" charset="0"/>
                <a:cs typeface="Arial" pitchFamily="34" charset="0"/>
              </a:endParaRPr>
            </a:p>
          </p:txBody>
        </p:sp>
        <p:sp>
          <p:nvSpPr>
            <p:cNvPr id="13" name="TextBox 12"/>
            <p:cNvSpPr txBox="1"/>
            <p:nvPr/>
          </p:nvSpPr>
          <p:spPr>
            <a:xfrm>
              <a:off x="1772300" y="751496"/>
              <a:ext cx="5667768" cy="246221"/>
            </a:xfrm>
            <a:prstGeom prst="rect">
              <a:avLst/>
            </a:prstGeom>
            <a:noFill/>
          </p:spPr>
          <p:txBody>
            <a:bodyPr wrap="square" rtlCol="0">
              <a:spAutoFit/>
            </a:bodyPr>
            <a:lstStyle/>
            <a:p>
              <a:pPr algn="ctr"/>
              <a:r>
                <a:rPr lang="en-US" sz="1000" dirty="0" smtClean="0">
                  <a:solidFill>
                    <a:schemeClr val="bg1"/>
                  </a:solidFill>
                  <a:latin typeface="Lato" pitchFamily="34" charset="0"/>
                </a:rPr>
                <a:t>Specific objectives achievable by proposed system</a:t>
              </a:r>
              <a:endParaRPr lang="en-US" sz="1000" dirty="0">
                <a:solidFill>
                  <a:schemeClr val="bg1"/>
                </a:solidFill>
                <a:latin typeface="Lato" pitchFamily="34" charset="0"/>
              </a:endParaRPr>
            </a:p>
          </p:txBody>
        </p:sp>
      </p:grpSp>
      <p:sp>
        <p:nvSpPr>
          <p:cNvPr id="3" name="Rectangle 2"/>
          <p:cNvSpPr/>
          <p:nvPr/>
        </p:nvSpPr>
        <p:spPr>
          <a:xfrm>
            <a:off x="4085727" y="1019142"/>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p:cNvGrpSpPr/>
          <p:nvPr/>
        </p:nvGrpSpPr>
        <p:grpSpPr>
          <a:xfrm>
            <a:off x="159518" y="3383435"/>
            <a:ext cx="1493601" cy="1657387"/>
            <a:chOff x="159518" y="3383435"/>
            <a:chExt cx="1493601" cy="1657387"/>
          </a:xfrm>
        </p:grpSpPr>
        <p:sp>
          <p:nvSpPr>
            <p:cNvPr id="60" name="TextBox 59"/>
            <p:cNvSpPr txBox="1"/>
            <p:nvPr/>
          </p:nvSpPr>
          <p:spPr>
            <a:xfrm>
              <a:off x="159518" y="4149552"/>
              <a:ext cx="1493601" cy="891270"/>
            </a:xfrm>
            <a:prstGeom prst="rect">
              <a:avLst/>
            </a:prstGeom>
            <a:noFill/>
          </p:spPr>
          <p:txBody>
            <a:bodyPr wrap="square" rtlCol="0">
              <a:spAutoFit/>
            </a:bodyPr>
            <a:lstStyle/>
            <a:p>
              <a:pPr algn="ctr">
                <a:lnSpc>
                  <a:spcPct val="120000"/>
                </a:lnSpc>
              </a:pPr>
              <a:r>
                <a:rPr lang="en-US" sz="1200" dirty="0" smtClean="0">
                  <a:solidFill>
                    <a:schemeClr val="bg1"/>
                  </a:solidFill>
                  <a:latin typeface="Lato Bold" pitchFamily="34" charset="0"/>
                </a:rPr>
                <a:t>Voice commands </a:t>
              </a:r>
              <a:r>
                <a:rPr lang="en-US" sz="800" dirty="0">
                  <a:solidFill>
                    <a:schemeClr val="bg1"/>
                  </a:solidFill>
                  <a:latin typeface="Lato" pitchFamily="34" charset="0"/>
                </a:rPr>
                <a:t>Track the object and apply the voice commands for tracked object by identifying customer’s voice.</a:t>
              </a:r>
            </a:p>
          </p:txBody>
        </p:sp>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04" y="3383435"/>
              <a:ext cx="611511" cy="611511"/>
            </a:xfrm>
            <a:prstGeom prst="rect">
              <a:avLst/>
            </a:prstGeom>
          </p:spPr>
        </p:pic>
      </p:grpSp>
      <p:grpSp>
        <p:nvGrpSpPr>
          <p:cNvPr id="31" name="Group 30"/>
          <p:cNvGrpSpPr/>
          <p:nvPr/>
        </p:nvGrpSpPr>
        <p:grpSpPr>
          <a:xfrm>
            <a:off x="159518" y="1454116"/>
            <a:ext cx="1493601" cy="1809973"/>
            <a:chOff x="159518" y="1454116"/>
            <a:chExt cx="1493601" cy="1809973"/>
          </a:xfrm>
        </p:grpSpPr>
        <p:sp>
          <p:nvSpPr>
            <p:cNvPr id="68" name="TextBox 67"/>
            <p:cNvSpPr txBox="1"/>
            <p:nvPr/>
          </p:nvSpPr>
          <p:spPr>
            <a:xfrm>
              <a:off x="159518" y="2211493"/>
              <a:ext cx="1493601" cy="1052596"/>
            </a:xfrm>
            <a:prstGeom prst="rect">
              <a:avLst/>
            </a:prstGeom>
            <a:noFill/>
          </p:spPr>
          <p:txBody>
            <a:bodyPr wrap="square" rtlCol="0">
              <a:spAutoFit/>
            </a:bodyPr>
            <a:lstStyle/>
            <a:p>
              <a:pPr algn="ctr">
                <a:lnSpc>
                  <a:spcPct val="120000"/>
                </a:lnSpc>
              </a:pPr>
              <a:r>
                <a:rPr lang="en-US" sz="1200" dirty="0" smtClean="0">
                  <a:solidFill>
                    <a:schemeClr val="bg1"/>
                  </a:solidFill>
                  <a:latin typeface="Lato Bold" pitchFamily="34" charset="0"/>
                </a:rPr>
                <a:t>Scan </a:t>
              </a:r>
              <a:r>
                <a:rPr lang="en-US" sz="1200" dirty="0">
                  <a:solidFill>
                    <a:schemeClr val="bg1"/>
                  </a:solidFill>
                  <a:latin typeface="Lato Bold" pitchFamily="34" charset="0"/>
                </a:rPr>
                <a:t>r</a:t>
              </a:r>
              <a:r>
                <a:rPr lang="en-US" sz="1200" dirty="0" smtClean="0">
                  <a:solidFill>
                    <a:schemeClr val="bg1"/>
                  </a:solidFill>
                  <a:latin typeface="Lato Bold" pitchFamily="34" charset="0"/>
                </a:rPr>
                <a:t>eal world</a:t>
              </a:r>
            </a:p>
            <a:p>
              <a:pPr algn="ctr">
                <a:lnSpc>
                  <a:spcPct val="120000"/>
                </a:lnSpc>
              </a:pPr>
              <a:r>
                <a:rPr lang="en-US" sz="800" dirty="0">
                  <a:solidFill>
                    <a:schemeClr val="bg1"/>
                  </a:solidFill>
                  <a:latin typeface="Lato" pitchFamily="34" charset="0"/>
                </a:rPr>
                <a:t>Scan the real world environment and provide data necessary for marker-less AR.</a:t>
              </a:r>
            </a:p>
            <a:p>
              <a:pPr algn="ctr">
                <a:lnSpc>
                  <a:spcPct val="120000"/>
                </a:lnSpc>
              </a:pPr>
              <a:endParaRPr lang="en-US" sz="800" dirty="0">
                <a:solidFill>
                  <a:schemeClr val="bg1"/>
                </a:solidFill>
                <a:latin typeface="Lato" pitchFamily="34" charset="0"/>
              </a:endParaRPr>
            </a:p>
          </p:txBody>
        </p:sp>
        <p:pic>
          <p:nvPicPr>
            <p:cNvPr id="30" name="Pictur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4932" y="1454116"/>
              <a:ext cx="602772" cy="602772"/>
            </a:xfrm>
            <a:prstGeom prst="rect">
              <a:avLst/>
            </a:prstGeom>
          </p:spPr>
        </p:pic>
      </p:grpSp>
      <p:grpSp>
        <p:nvGrpSpPr>
          <p:cNvPr id="33" name="Group 32"/>
          <p:cNvGrpSpPr/>
          <p:nvPr/>
        </p:nvGrpSpPr>
        <p:grpSpPr>
          <a:xfrm>
            <a:off x="1994317" y="1411501"/>
            <a:ext cx="1493601" cy="1704855"/>
            <a:chOff x="1994317" y="1411501"/>
            <a:chExt cx="1493601" cy="1704855"/>
          </a:xfrm>
        </p:grpSpPr>
        <p:sp>
          <p:nvSpPr>
            <p:cNvPr id="70" name="TextBox 69"/>
            <p:cNvSpPr txBox="1"/>
            <p:nvPr/>
          </p:nvSpPr>
          <p:spPr>
            <a:xfrm>
              <a:off x="1994317" y="2211493"/>
              <a:ext cx="1493601" cy="904863"/>
            </a:xfrm>
            <a:prstGeom prst="rect">
              <a:avLst/>
            </a:prstGeom>
            <a:noFill/>
          </p:spPr>
          <p:txBody>
            <a:bodyPr wrap="square" rtlCol="0">
              <a:spAutoFit/>
            </a:bodyPr>
            <a:lstStyle/>
            <a:p>
              <a:pPr algn="ctr">
                <a:lnSpc>
                  <a:spcPct val="120000"/>
                </a:lnSpc>
              </a:pPr>
              <a:r>
                <a:rPr lang="en-US" sz="1200" dirty="0" smtClean="0">
                  <a:solidFill>
                    <a:schemeClr val="bg1"/>
                  </a:solidFill>
                  <a:latin typeface="Lato Bold" pitchFamily="34" charset="0"/>
                </a:rPr>
                <a:t>Identify scale</a:t>
              </a:r>
            </a:p>
            <a:p>
              <a:pPr algn="ctr">
                <a:lnSpc>
                  <a:spcPct val="120000"/>
                </a:lnSpc>
              </a:pPr>
              <a:r>
                <a:rPr lang="en-US" sz="800" dirty="0">
                  <a:solidFill>
                    <a:schemeClr val="bg1"/>
                  </a:solidFill>
                  <a:latin typeface="Lato" pitchFamily="34" charset="0"/>
                </a:rPr>
                <a:t>Identification of position and scale of object with respect to the surrounding.</a:t>
              </a:r>
            </a:p>
            <a:p>
              <a:pPr algn="ctr">
                <a:lnSpc>
                  <a:spcPct val="120000"/>
                </a:lnSpc>
              </a:pPr>
              <a:endParaRPr lang="en-US" sz="800" dirty="0">
                <a:solidFill>
                  <a:schemeClr val="bg1"/>
                </a:solidFill>
                <a:latin typeface="Lato" pitchFamily="34" charset="0"/>
              </a:endParaRPr>
            </a:p>
          </p:txBody>
        </p:sp>
        <p:pic>
          <p:nvPicPr>
            <p:cNvPr id="32" name="Picture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83313" y="1411501"/>
              <a:ext cx="717479" cy="717479"/>
            </a:xfrm>
            <a:prstGeom prst="rect">
              <a:avLst/>
            </a:prstGeom>
          </p:spPr>
        </p:pic>
      </p:grpSp>
      <p:grpSp>
        <p:nvGrpSpPr>
          <p:cNvPr id="36" name="Group 35"/>
          <p:cNvGrpSpPr/>
          <p:nvPr/>
        </p:nvGrpSpPr>
        <p:grpSpPr>
          <a:xfrm>
            <a:off x="3829116" y="1253698"/>
            <a:ext cx="1493601" cy="1862658"/>
            <a:chOff x="3829116" y="1253698"/>
            <a:chExt cx="1493601" cy="1862658"/>
          </a:xfrm>
        </p:grpSpPr>
        <p:sp>
          <p:nvSpPr>
            <p:cNvPr id="72" name="TextBox 71"/>
            <p:cNvSpPr txBox="1"/>
            <p:nvPr/>
          </p:nvSpPr>
          <p:spPr>
            <a:xfrm>
              <a:off x="3829116" y="2211493"/>
              <a:ext cx="1493601" cy="904863"/>
            </a:xfrm>
            <a:prstGeom prst="rect">
              <a:avLst/>
            </a:prstGeom>
            <a:noFill/>
          </p:spPr>
          <p:txBody>
            <a:bodyPr wrap="square" rtlCol="0">
              <a:spAutoFit/>
            </a:bodyPr>
            <a:lstStyle/>
            <a:p>
              <a:pPr algn="ctr">
                <a:lnSpc>
                  <a:spcPct val="120000"/>
                </a:lnSpc>
              </a:pPr>
              <a:r>
                <a:rPr lang="en-US" sz="1200" dirty="0" smtClean="0">
                  <a:solidFill>
                    <a:schemeClr val="bg1"/>
                  </a:solidFill>
                  <a:latin typeface="Lato Bold" pitchFamily="34" charset="0"/>
                </a:rPr>
                <a:t>Multiple objects</a:t>
              </a:r>
            </a:p>
            <a:p>
              <a:pPr algn="ctr">
                <a:lnSpc>
                  <a:spcPct val="120000"/>
                </a:lnSpc>
              </a:pPr>
              <a:r>
                <a:rPr lang="en-US" sz="800" dirty="0">
                  <a:solidFill>
                    <a:schemeClr val="bg1"/>
                  </a:solidFill>
                  <a:latin typeface="Lato" pitchFamily="34" charset="0"/>
                </a:rPr>
                <a:t>Provide means to add multiple object onto the environment.</a:t>
              </a:r>
            </a:p>
            <a:p>
              <a:pPr algn="ctr">
                <a:lnSpc>
                  <a:spcPct val="120000"/>
                </a:lnSpc>
              </a:pPr>
              <a:endParaRPr lang="en-US" sz="800" dirty="0">
                <a:solidFill>
                  <a:schemeClr val="bg1"/>
                </a:solidFill>
                <a:latin typeface="Lato" pitchFamily="34" charset="0"/>
              </a:endParaRPr>
            </a:p>
          </p:txBody>
        </p:sp>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18149" y="1253698"/>
              <a:ext cx="915533" cy="915533"/>
            </a:xfrm>
            <a:prstGeom prst="rect">
              <a:avLst/>
            </a:prstGeom>
          </p:spPr>
        </p:pic>
      </p:grpSp>
      <p:grpSp>
        <p:nvGrpSpPr>
          <p:cNvPr id="37" name="Group 36"/>
          <p:cNvGrpSpPr/>
          <p:nvPr/>
        </p:nvGrpSpPr>
        <p:grpSpPr>
          <a:xfrm>
            <a:off x="5663915" y="1391229"/>
            <a:ext cx="1493601" cy="1577394"/>
            <a:chOff x="5663915" y="1391229"/>
            <a:chExt cx="1493601" cy="1577394"/>
          </a:xfrm>
        </p:grpSpPr>
        <p:sp>
          <p:nvSpPr>
            <p:cNvPr id="74" name="TextBox 73"/>
            <p:cNvSpPr txBox="1"/>
            <p:nvPr/>
          </p:nvSpPr>
          <p:spPr>
            <a:xfrm>
              <a:off x="5663915" y="2211493"/>
              <a:ext cx="1493601" cy="757130"/>
            </a:xfrm>
            <a:prstGeom prst="rect">
              <a:avLst/>
            </a:prstGeom>
            <a:noFill/>
          </p:spPr>
          <p:txBody>
            <a:bodyPr wrap="square" rtlCol="0">
              <a:spAutoFit/>
            </a:bodyPr>
            <a:lstStyle/>
            <a:p>
              <a:pPr algn="ctr">
                <a:lnSpc>
                  <a:spcPct val="120000"/>
                </a:lnSpc>
              </a:pPr>
              <a:r>
                <a:rPr lang="en-US" sz="1200" dirty="0" smtClean="0">
                  <a:solidFill>
                    <a:schemeClr val="bg1"/>
                  </a:solidFill>
                  <a:latin typeface="Lato Bold" pitchFamily="34" charset="0"/>
                </a:rPr>
                <a:t>Color histogram</a:t>
              </a:r>
            </a:p>
            <a:p>
              <a:pPr algn="ctr">
                <a:lnSpc>
                  <a:spcPct val="120000"/>
                </a:lnSpc>
              </a:pPr>
              <a:r>
                <a:rPr lang="en-US" sz="800" dirty="0">
                  <a:solidFill>
                    <a:schemeClr val="bg1"/>
                  </a:solidFill>
                  <a:latin typeface="Lato" pitchFamily="34" charset="0"/>
                </a:rPr>
                <a:t>Identify and record </a:t>
              </a:r>
              <a:r>
                <a:rPr lang="en-US" sz="800" dirty="0" smtClean="0">
                  <a:solidFill>
                    <a:schemeClr val="bg1"/>
                  </a:solidFill>
                  <a:latin typeface="Lato" pitchFamily="34" charset="0"/>
                </a:rPr>
                <a:t>color </a:t>
              </a:r>
              <a:r>
                <a:rPr lang="en-US" sz="800" dirty="0">
                  <a:solidFill>
                    <a:schemeClr val="bg1"/>
                  </a:solidFill>
                  <a:latin typeface="Lato" pitchFamily="34" charset="0"/>
                </a:rPr>
                <a:t>histogram to be used in suggestion for furniture.</a:t>
              </a:r>
            </a:p>
          </p:txBody>
        </p:sp>
        <p:pic>
          <p:nvPicPr>
            <p:cNvPr id="35" name="Picture 3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25141" y="1391229"/>
              <a:ext cx="728546" cy="728546"/>
            </a:xfrm>
            <a:prstGeom prst="rect">
              <a:avLst/>
            </a:prstGeom>
          </p:spPr>
        </p:pic>
      </p:grpSp>
      <p:grpSp>
        <p:nvGrpSpPr>
          <p:cNvPr id="42" name="Group 41"/>
          <p:cNvGrpSpPr/>
          <p:nvPr/>
        </p:nvGrpSpPr>
        <p:grpSpPr>
          <a:xfrm>
            <a:off x="7498713" y="1416559"/>
            <a:ext cx="1493601" cy="1847530"/>
            <a:chOff x="7498713" y="1416559"/>
            <a:chExt cx="1493601" cy="1847530"/>
          </a:xfrm>
        </p:grpSpPr>
        <p:sp>
          <p:nvSpPr>
            <p:cNvPr id="78" name="TextBox 77"/>
            <p:cNvSpPr txBox="1"/>
            <p:nvPr/>
          </p:nvSpPr>
          <p:spPr>
            <a:xfrm>
              <a:off x="7498713" y="2211493"/>
              <a:ext cx="1493601" cy="1052596"/>
            </a:xfrm>
            <a:prstGeom prst="rect">
              <a:avLst/>
            </a:prstGeom>
            <a:noFill/>
          </p:spPr>
          <p:txBody>
            <a:bodyPr wrap="square" rtlCol="0">
              <a:spAutoFit/>
            </a:bodyPr>
            <a:lstStyle/>
            <a:p>
              <a:pPr algn="ctr">
                <a:lnSpc>
                  <a:spcPct val="120000"/>
                </a:lnSpc>
              </a:pPr>
              <a:r>
                <a:rPr lang="en-US" sz="1200" dirty="0">
                  <a:solidFill>
                    <a:schemeClr val="bg1"/>
                  </a:solidFill>
                  <a:latin typeface="Lato Bold" pitchFamily="34" charset="0"/>
                </a:rPr>
                <a:t>Suggestions </a:t>
              </a:r>
              <a:endParaRPr lang="en-US" sz="1200" dirty="0" smtClean="0">
                <a:solidFill>
                  <a:schemeClr val="bg1"/>
                </a:solidFill>
                <a:latin typeface="Lato Bold" pitchFamily="34" charset="0"/>
              </a:endParaRPr>
            </a:p>
            <a:p>
              <a:pPr algn="ctr">
                <a:lnSpc>
                  <a:spcPct val="120000"/>
                </a:lnSpc>
              </a:pPr>
              <a:r>
                <a:rPr lang="en-US" sz="800" dirty="0">
                  <a:solidFill>
                    <a:schemeClr val="bg1"/>
                  </a:solidFill>
                  <a:latin typeface="Lato" pitchFamily="34" charset="0"/>
                </a:rPr>
                <a:t>identify prominent </a:t>
              </a:r>
              <a:r>
                <a:rPr lang="en-US" sz="800" dirty="0" err="1">
                  <a:solidFill>
                    <a:schemeClr val="bg1"/>
                  </a:solidFill>
                  <a:latin typeface="Lato" pitchFamily="34" charset="0"/>
                </a:rPr>
                <a:t>colours</a:t>
              </a:r>
              <a:r>
                <a:rPr lang="en-US" sz="800" dirty="0">
                  <a:solidFill>
                    <a:schemeClr val="bg1"/>
                  </a:solidFill>
                  <a:latin typeface="Lato" pitchFamily="34" charset="0"/>
                </a:rPr>
                <a:t> and recommend most suitable furniture for the environment.</a:t>
              </a:r>
            </a:p>
            <a:p>
              <a:pPr algn="ctr">
                <a:lnSpc>
                  <a:spcPct val="120000"/>
                </a:lnSpc>
              </a:pPr>
              <a:r>
                <a:rPr lang="en-US" sz="800" dirty="0" smtClean="0">
                  <a:solidFill>
                    <a:schemeClr val="bg1"/>
                  </a:solidFill>
                  <a:latin typeface="Lato" pitchFamily="34" charset="0"/>
                </a:rPr>
                <a:t>.</a:t>
              </a:r>
              <a:endParaRPr lang="en-US" sz="800" dirty="0">
                <a:solidFill>
                  <a:schemeClr val="bg1"/>
                </a:solidFill>
                <a:latin typeface="Lato" pitchFamily="34" charset="0"/>
              </a:endParaRPr>
            </a:p>
          </p:txBody>
        </p:sp>
        <p:pic>
          <p:nvPicPr>
            <p:cNvPr id="41" name="Picture 4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71394" y="1416559"/>
              <a:ext cx="644767" cy="644767"/>
            </a:xfrm>
            <a:prstGeom prst="rect">
              <a:avLst/>
            </a:prstGeom>
          </p:spPr>
        </p:pic>
      </p:grpSp>
      <p:grpSp>
        <p:nvGrpSpPr>
          <p:cNvPr id="49" name="Group 48"/>
          <p:cNvGrpSpPr/>
          <p:nvPr/>
        </p:nvGrpSpPr>
        <p:grpSpPr>
          <a:xfrm>
            <a:off x="1994317" y="3418213"/>
            <a:ext cx="1493601" cy="1340737"/>
            <a:chOff x="1994317" y="3418213"/>
            <a:chExt cx="1493601" cy="1340737"/>
          </a:xfrm>
        </p:grpSpPr>
        <p:sp>
          <p:nvSpPr>
            <p:cNvPr id="63" name="TextBox 62"/>
            <p:cNvSpPr txBox="1"/>
            <p:nvPr/>
          </p:nvSpPr>
          <p:spPr>
            <a:xfrm>
              <a:off x="1994317" y="4149552"/>
              <a:ext cx="1493601" cy="609398"/>
            </a:xfrm>
            <a:prstGeom prst="rect">
              <a:avLst/>
            </a:prstGeom>
            <a:noFill/>
          </p:spPr>
          <p:txBody>
            <a:bodyPr wrap="square" rtlCol="0">
              <a:spAutoFit/>
            </a:bodyPr>
            <a:lstStyle/>
            <a:p>
              <a:pPr algn="ctr">
                <a:lnSpc>
                  <a:spcPct val="120000"/>
                </a:lnSpc>
              </a:pPr>
              <a:r>
                <a:rPr lang="en-US" sz="1200" dirty="0" smtClean="0">
                  <a:solidFill>
                    <a:schemeClr val="bg1"/>
                  </a:solidFill>
                  <a:latin typeface="Lato Bold" pitchFamily="34" charset="0"/>
                </a:rPr>
                <a:t>Voice customize</a:t>
              </a:r>
            </a:p>
            <a:p>
              <a:pPr algn="ctr">
                <a:lnSpc>
                  <a:spcPct val="120000"/>
                </a:lnSpc>
              </a:pPr>
              <a:r>
                <a:rPr lang="en-US" sz="800" dirty="0">
                  <a:solidFill>
                    <a:schemeClr val="bg1"/>
                  </a:solidFill>
                  <a:latin typeface="Lato" pitchFamily="34" charset="0"/>
                </a:rPr>
                <a:t>Provide customizing options via Voice command system.</a:t>
              </a:r>
            </a:p>
          </p:txBody>
        </p:sp>
        <p:pic>
          <p:nvPicPr>
            <p:cNvPr id="48" name="Picture 4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02359" y="3418213"/>
              <a:ext cx="685537" cy="685537"/>
            </a:xfrm>
            <a:prstGeom prst="rect">
              <a:avLst/>
            </a:prstGeom>
          </p:spPr>
        </p:pic>
      </p:grpSp>
      <p:grpSp>
        <p:nvGrpSpPr>
          <p:cNvPr id="52" name="Group 51"/>
          <p:cNvGrpSpPr/>
          <p:nvPr/>
        </p:nvGrpSpPr>
        <p:grpSpPr>
          <a:xfrm>
            <a:off x="3829116" y="3372216"/>
            <a:ext cx="1493601" cy="1386734"/>
            <a:chOff x="3829116" y="3372216"/>
            <a:chExt cx="1493601" cy="1386734"/>
          </a:xfrm>
        </p:grpSpPr>
        <p:sp>
          <p:nvSpPr>
            <p:cNvPr id="66" name="TextBox 65"/>
            <p:cNvSpPr txBox="1"/>
            <p:nvPr/>
          </p:nvSpPr>
          <p:spPr>
            <a:xfrm>
              <a:off x="3829116" y="4149552"/>
              <a:ext cx="1493601" cy="609398"/>
            </a:xfrm>
            <a:prstGeom prst="rect">
              <a:avLst/>
            </a:prstGeom>
            <a:noFill/>
          </p:spPr>
          <p:txBody>
            <a:bodyPr wrap="square" rtlCol="0">
              <a:spAutoFit/>
            </a:bodyPr>
            <a:lstStyle/>
            <a:p>
              <a:pPr algn="ctr">
                <a:lnSpc>
                  <a:spcPct val="120000"/>
                </a:lnSpc>
              </a:pPr>
              <a:r>
                <a:rPr lang="en-US" sz="1200" dirty="0" smtClean="0">
                  <a:solidFill>
                    <a:schemeClr val="bg1"/>
                  </a:solidFill>
                  <a:latin typeface="Lato Bold" pitchFamily="34" charset="0"/>
                </a:rPr>
                <a:t>Text to Voice</a:t>
              </a:r>
            </a:p>
            <a:p>
              <a:pPr algn="ctr">
                <a:lnSpc>
                  <a:spcPct val="120000"/>
                </a:lnSpc>
              </a:pPr>
              <a:r>
                <a:rPr lang="en-US" sz="800" dirty="0">
                  <a:solidFill>
                    <a:schemeClr val="bg1"/>
                  </a:solidFill>
                  <a:latin typeface="Lato" pitchFamily="34" charset="0"/>
                </a:rPr>
                <a:t>Provide details in augmented voice format. </a:t>
              </a:r>
            </a:p>
          </p:txBody>
        </p:sp>
        <p:pic>
          <p:nvPicPr>
            <p:cNvPr id="50" name="Picture 4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04556" y="3372216"/>
              <a:ext cx="615475" cy="715170"/>
            </a:xfrm>
            <a:prstGeom prst="rect">
              <a:avLst/>
            </a:prstGeom>
          </p:spPr>
        </p:pic>
      </p:grpSp>
      <p:grpSp>
        <p:nvGrpSpPr>
          <p:cNvPr id="54" name="Group 53"/>
          <p:cNvGrpSpPr/>
          <p:nvPr/>
        </p:nvGrpSpPr>
        <p:grpSpPr>
          <a:xfrm>
            <a:off x="5663915" y="3455339"/>
            <a:ext cx="1493601" cy="1599076"/>
            <a:chOff x="5663915" y="3455339"/>
            <a:chExt cx="1493601" cy="1599076"/>
          </a:xfrm>
        </p:grpSpPr>
        <p:sp>
          <p:nvSpPr>
            <p:cNvPr id="71" name="TextBox 70"/>
            <p:cNvSpPr txBox="1"/>
            <p:nvPr/>
          </p:nvSpPr>
          <p:spPr>
            <a:xfrm>
              <a:off x="5663915" y="4149552"/>
              <a:ext cx="1493601" cy="904863"/>
            </a:xfrm>
            <a:prstGeom prst="rect">
              <a:avLst/>
            </a:prstGeom>
            <a:noFill/>
          </p:spPr>
          <p:txBody>
            <a:bodyPr wrap="square" rtlCol="0">
              <a:spAutoFit/>
            </a:bodyPr>
            <a:lstStyle/>
            <a:p>
              <a:pPr algn="ctr">
                <a:lnSpc>
                  <a:spcPct val="120000"/>
                </a:lnSpc>
              </a:pPr>
              <a:r>
                <a:rPr lang="en-US" sz="1200" dirty="0" smtClean="0">
                  <a:solidFill>
                    <a:schemeClr val="bg1"/>
                  </a:solidFill>
                  <a:latin typeface="Lato Bold" pitchFamily="34" charset="0"/>
                </a:rPr>
                <a:t>Filtered Search</a:t>
              </a:r>
            </a:p>
            <a:p>
              <a:pPr algn="ctr">
                <a:lnSpc>
                  <a:spcPct val="120000"/>
                </a:lnSpc>
              </a:pPr>
              <a:r>
                <a:rPr lang="en-US" sz="800" dirty="0">
                  <a:solidFill>
                    <a:schemeClr val="bg1"/>
                  </a:solidFill>
                  <a:latin typeface="Lato" pitchFamily="34" charset="0"/>
                </a:rPr>
                <a:t>Provide services that allow filter furniture search based on budget and other space specifications.</a:t>
              </a:r>
            </a:p>
          </p:txBody>
        </p:sp>
        <p:pic>
          <p:nvPicPr>
            <p:cNvPr id="53" name="Picture 5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97201" y="3455339"/>
              <a:ext cx="584426" cy="584426"/>
            </a:xfrm>
            <a:prstGeom prst="rect">
              <a:avLst/>
            </a:prstGeom>
          </p:spPr>
        </p:pic>
      </p:grpSp>
      <p:grpSp>
        <p:nvGrpSpPr>
          <p:cNvPr id="56" name="Group 55"/>
          <p:cNvGrpSpPr/>
          <p:nvPr/>
        </p:nvGrpSpPr>
        <p:grpSpPr>
          <a:xfrm>
            <a:off x="7498713" y="3281394"/>
            <a:ext cx="1493601" cy="1773021"/>
            <a:chOff x="7498713" y="3281394"/>
            <a:chExt cx="1493601" cy="1773021"/>
          </a:xfrm>
        </p:grpSpPr>
        <p:sp>
          <p:nvSpPr>
            <p:cNvPr id="76" name="TextBox 75"/>
            <p:cNvSpPr txBox="1"/>
            <p:nvPr/>
          </p:nvSpPr>
          <p:spPr>
            <a:xfrm>
              <a:off x="7498713" y="4149552"/>
              <a:ext cx="1493601" cy="904863"/>
            </a:xfrm>
            <a:prstGeom prst="rect">
              <a:avLst/>
            </a:prstGeom>
            <a:noFill/>
          </p:spPr>
          <p:txBody>
            <a:bodyPr wrap="square" rtlCol="0">
              <a:spAutoFit/>
            </a:bodyPr>
            <a:lstStyle/>
            <a:p>
              <a:pPr algn="ctr">
                <a:lnSpc>
                  <a:spcPct val="120000"/>
                </a:lnSpc>
              </a:pPr>
              <a:r>
                <a:rPr lang="en-US" sz="1200" dirty="0" smtClean="0">
                  <a:solidFill>
                    <a:schemeClr val="bg1"/>
                  </a:solidFill>
                  <a:latin typeface="Lato Bold" pitchFamily="34" charset="0"/>
                </a:rPr>
                <a:t>Web portal</a:t>
              </a:r>
            </a:p>
            <a:p>
              <a:pPr algn="ctr">
                <a:lnSpc>
                  <a:spcPct val="120000"/>
                </a:lnSpc>
              </a:pPr>
              <a:r>
                <a:rPr lang="en-US" sz="800" dirty="0">
                  <a:solidFill>
                    <a:schemeClr val="bg1"/>
                  </a:solidFill>
                  <a:latin typeface="Lato" pitchFamily="34" charset="0"/>
                </a:rPr>
                <a:t>Provide a web portal for dealer to upload the furniture and their respective customization features.</a:t>
              </a:r>
            </a:p>
          </p:txBody>
        </p:sp>
        <p:pic>
          <p:nvPicPr>
            <p:cNvPr id="55" name="Picture 5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921677" y="3281394"/>
              <a:ext cx="742232" cy="742232"/>
            </a:xfrm>
            <a:prstGeom prst="rect">
              <a:avLst/>
            </a:prstGeom>
          </p:spPr>
        </p:pic>
      </p:grpSp>
    </p:spTree>
    <p:extLst>
      <p:ext uri="{BB962C8B-B14F-4D97-AF65-F5344CB8AC3E}">
        <p14:creationId xmlns:p14="http://schemas.microsoft.com/office/powerpoint/2010/main" val="8188931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anim calcmode="lin" valueType="num">
                                      <p:cBhvr>
                                        <p:cTn id="8" dur="300" fill="hold"/>
                                        <p:tgtEl>
                                          <p:spTgt spid="2"/>
                                        </p:tgtEl>
                                        <p:attrNameLst>
                                          <p:attrName>ppt_x</p:attrName>
                                        </p:attrNameLst>
                                      </p:cBhvr>
                                      <p:tavLst>
                                        <p:tav tm="0">
                                          <p:val>
                                            <p:strVal val="#ppt_x"/>
                                          </p:val>
                                        </p:tav>
                                        <p:tav tm="100000">
                                          <p:val>
                                            <p:strVal val="#ppt_x"/>
                                          </p:val>
                                        </p:tav>
                                      </p:tavLst>
                                    </p:anim>
                                    <p:anim calcmode="lin" valueType="num">
                                      <p:cBhvr>
                                        <p:cTn id="9" dur="3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300"/>
                            </p:stCondLst>
                            <p:childTnLst>
                              <p:par>
                                <p:cTn id="11" presetID="55"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 fill="hold"/>
                                        <p:tgtEl>
                                          <p:spTgt spid="3"/>
                                        </p:tgtEl>
                                        <p:attrNameLst>
                                          <p:attrName>ppt_w</p:attrName>
                                        </p:attrNameLst>
                                      </p:cBhvr>
                                      <p:tavLst>
                                        <p:tav tm="0">
                                          <p:val>
                                            <p:strVal val="#ppt_w*0.70"/>
                                          </p:val>
                                        </p:tav>
                                        <p:tav tm="100000">
                                          <p:val>
                                            <p:strVal val="#ppt_w"/>
                                          </p:val>
                                        </p:tav>
                                      </p:tavLst>
                                    </p:anim>
                                    <p:anim calcmode="lin" valueType="num">
                                      <p:cBhvr>
                                        <p:cTn id="14" dur="300" fill="hold"/>
                                        <p:tgtEl>
                                          <p:spTgt spid="3"/>
                                        </p:tgtEl>
                                        <p:attrNameLst>
                                          <p:attrName>ppt_h</p:attrName>
                                        </p:attrNameLst>
                                      </p:cBhvr>
                                      <p:tavLst>
                                        <p:tav tm="0">
                                          <p:val>
                                            <p:strVal val="#ppt_h"/>
                                          </p:val>
                                        </p:tav>
                                        <p:tav tm="100000">
                                          <p:val>
                                            <p:strVal val="#ppt_h"/>
                                          </p:val>
                                        </p:tav>
                                      </p:tavLst>
                                    </p:anim>
                                    <p:animEffect transition="in" filter="fade">
                                      <p:cBhvr>
                                        <p:cTn id="15" dur="300"/>
                                        <p:tgtEl>
                                          <p:spTgt spid="3"/>
                                        </p:tgtEl>
                                      </p:cBhvr>
                                    </p:animEffect>
                                  </p:childTnLst>
                                </p:cTn>
                              </p:par>
                            </p:childTnLst>
                          </p:cTn>
                        </p:par>
                        <p:par>
                          <p:cTn id="16" fill="hold">
                            <p:stCondLst>
                              <p:cond delay="600"/>
                            </p:stCondLst>
                            <p:childTnLst>
                              <p:par>
                                <p:cTn id="17" presetID="18" presetClass="entr" presetSubtype="3"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strips(upRight)">
                                      <p:cBhvr>
                                        <p:cTn id="19" dur="500"/>
                                        <p:tgtEl>
                                          <p:spTgt spid="22"/>
                                        </p:tgtEl>
                                      </p:cBhvr>
                                    </p:animEffect>
                                  </p:childTnLst>
                                </p:cTn>
                              </p:par>
                            </p:childTnLst>
                          </p:cTn>
                        </p:par>
                        <p:par>
                          <p:cTn id="20" fill="hold">
                            <p:stCondLst>
                              <p:cond delay="1100"/>
                            </p:stCondLst>
                            <p:childTnLst>
                              <p:par>
                                <p:cTn id="21" presetID="42" presetClass="entr" presetSubtype="0"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300"/>
                                        <p:tgtEl>
                                          <p:spTgt spid="31"/>
                                        </p:tgtEl>
                                      </p:cBhvr>
                                    </p:animEffect>
                                    <p:anim calcmode="lin" valueType="num">
                                      <p:cBhvr>
                                        <p:cTn id="24" dur="300" fill="hold"/>
                                        <p:tgtEl>
                                          <p:spTgt spid="31"/>
                                        </p:tgtEl>
                                        <p:attrNameLst>
                                          <p:attrName>ppt_x</p:attrName>
                                        </p:attrNameLst>
                                      </p:cBhvr>
                                      <p:tavLst>
                                        <p:tav tm="0">
                                          <p:val>
                                            <p:strVal val="#ppt_x"/>
                                          </p:val>
                                        </p:tav>
                                        <p:tav tm="100000">
                                          <p:val>
                                            <p:strVal val="#ppt_x"/>
                                          </p:val>
                                        </p:tav>
                                      </p:tavLst>
                                    </p:anim>
                                    <p:anim calcmode="lin" valueType="num">
                                      <p:cBhvr>
                                        <p:cTn id="25" dur="300" fill="hold"/>
                                        <p:tgtEl>
                                          <p:spTgt spid="31"/>
                                        </p:tgtEl>
                                        <p:attrNameLst>
                                          <p:attrName>ppt_y</p:attrName>
                                        </p:attrNameLst>
                                      </p:cBhvr>
                                      <p:tavLst>
                                        <p:tav tm="0">
                                          <p:val>
                                            <p:strVal val="#ppt_y+.1"/>
                                          </p:val>
                                        </p:tav>
                                        <p:tav tm="100000">
                                          <p:val>
                                            <p:strVal val="#ppt_y"/>
                                          </p:val>
                                        </p:tav>
                                      </p:tavLst>
                                    </p:anim>
                                  </p:childTnLst>
                                </p:cTn>
                              </p:par>
                            </p:childTnLst>
                          </p:cTn>
                        </p:par>
                        <p:par>
                          <p:cTn id="26" fill="hold">
                            <p:stCondLst>
                              <p:cond delay="1400"/>
                            </p:stCondLst>
                            <p:childTnLst>
                              <p:par>
                                <p:cTn id="27" presetID="18" presetClass="entr" presetSubtype="6" fill="hold" grpId="0" nodeType="after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strips(downRight)">
                                      <p:cBhvr>
                                        <p:cTn id="29" dur="500"/>
                                        <p:tgtEl>
                                          <p:spTgt spid="38"/>
                                        </p:tgtEl>
                                      </p:cBhvr>
                                    </p:animEffect>
                                  </p:childTnLst>
                                </p:cTn>
                              </p:par>
                            </p:childTnLst>
                          </p:cTn>
                        </p:par>
                        <p:par>
                          <p:cTn id="30" fill="hold">
                            <p:stCondLst>
                              <p:cond delay="1900"/>
                            </p:stCondLst>
                            <p:childTnLst>
                              <p:par>
                                <p:cTn id="31" presetID="42" presetClass="entr" presetSubtype="0" fill="hold" nodeType="after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300"/>
                                        <p:tgtEl>
                                          <p:spTgt spid="33"/>
                                        </p:tgtEl>
                                      </p:cBhvr>
                                    </p:animEffect>
                                    <p:anim calcmode="lin" valueType="num">
                                      <p:cBhvr>
                                        <p:cTn id="34" dur="300" fill="hold"/>
                                        <p:tgtEl>
                                          <p:spTgt spid="33"/>
                                        </p:tgtEl>
                                        <p:attrNameLst>
                                          <p:attrName>ppt_x</p:attrName>
                                        </p:attrNameLst>
                                      </p:cBhvr>
                                      <p:tavLst>
                                        <p:tav tm="0">
                                          <p:val>
                                            <p:strVal val="#ppt_x"/>
                                          </p:val>
                                        </p:tav>
                                        <p:tav tm="100000">
                                          <p:val>
                                            <p:strVal val="#ppt_x"/>
                                          </p:val>
                                        </p:tav>
                                      </p:tavLst>
                                    </p:anim>
                                    <p:anim calcmode="lin" valueType="num">
                                      <p:cBhvr>
                                        <p:cTn id="35" dur="300" fill="hold"/>
                                        <p:tgtEl>
                                          <p:spTgt spid="33"/>
                                        </p:tgtEl>
                                        <p:attrNameLst>
                                          <p:attrName>ppt_y</p:attrName>
                                        </p:attrNameLst>
                                      </p:cBhvr>
                                      <p:tavLst>
                                        <p:tav tm="0">
                                          <p:val>
                                            <p:strVal val="#ppt_y+.1"/>
                                          </p:val>
                                        </p:tav>
                                        <p:tav tm="100000">
                                          <p:val>
                                            <p:strVal val="#ppt_y"/>
                                          </p:val>
                                        </p:tav>
                                      </p:tavLst>
                                    </p:anim>
                                  </p:childTnLst>
                                </p:cTn>
                              </p:par>
                            </p:childTnLst>
                          </p:cTn>
                        </p:par>
                        <p:par>
                          <p:cTn id="36" fill="hold">
                            <p:stCondLst>
                              <p:cond delay="2200"/>
                            </p:stCondLst>
                            <p:childTnLst>
                              <p:par>
                                <p:cTn id="37" presetID="18" presetClass="entr" presetSubtype="3" fill="hold" grpId="0" nodeType="after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strips(upRight)">
                                      <p:cBhvr>
                                        <p:cTn id="39" dur="500"/>
                                        <p:tgtEl>
                                          <p:spTgt spid="39"/>
                                        </p:tgtEl>
                                      </p:cBhvr>
                                    </p:animEffect>
                                  </p:childTnLst>
                                </p:cTn>
                              </p:par>
                            </p:childTnLst>
                          </p:cTn>
                        </p:par>
                        <p:par>
                          <p:cTn id="40" fill="hold">
                            <p:stCondLst>
                              <p:cond delay="2700"/>
                            </p:stCondLst>
                            <p:childTnLst>
                              <p:par>
                                <p:cTn id="41" presetID="42" presetClass="entr" presetSubtype="0" fill="hold"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300"/>
                                        <p:tgtEl>
                                          <p:spTgt spid="36"/>
                                        </p:tgtEl>
                                      </p:cBhvr>
                                    </p:animEffect>
                                    <p:anim calcmode="lin" valueType="num">
                                      <p:cBhvr>
                                        <p:cTn id="44" dur="300" fill="hold"/>
                                        <p:tgtEl>
                                          <p:spTgt spid="36"/>
                                        </p:tgtEl>
                                        <p:attrNameLst>
                                          <p:attrName>ppt_x</p:attrName>
                                        </p:attrNameLst>
                                      </p:cBhvr>
                                      <p:tavLst>
                                        <p:tav tm="0">
                                          <p:val>
                                            <p:strVal val="#ppt_x"/>
                                          </p:val>
                                        </p:tav>
                                        <p:tav tm="100000">
                                          <p:val>
                                            <p:strVal val="#ppt_x"/>
                                          </p:val>
                                        </p:tav>
                                      </p:tavLst>
                                    </p:anim>
                                    <p:anim calcmode="lin" valueType="num">
                                      <p:cBhvr>
                                        <p:cTn id="45" dur="300" fill="hold"/>
                                        <p:tgtEl>
                                          <p:spTgt spid="36"/>
                                        </p:tgtEl>
                                        <p:attrNameLst>
                                          <p:attrName>ppt_y</p:attrName>
                                        </p:attrNameLst>
                                      </p:cBhvr>
                                      <p:tavLst>
                                        <p:tav tm="0">
                                          <p:val>
                                            <p:strVal val="#ppt_y+.1"/>
                                          </p:val>
                                        </p:tav>
                                        <p:tav tm="100000">
                                          <p:val>
                                            <p:strVal val="#ppt_y"/>
                                          </p:val>
                                        </p:tav>
                                      </p:tavLst>
                                    </p:anim>
                                  </p:childTnLst>
                                </p:cTn>
                              </p:par>
                            </p:childTnLst>
                          </p:cTn>
                        </p:par>
                        <p:par>
                          <p:cTn id="46" fill="hold">
                            <p:stCondLst>
                              <p:cond delay="3000"/>
                            </p:stCondLst>
                            <p:childTnLst>
                              <p:par>
                                <p:cTn id="47" presetID="18" presetClass="entr" presetSubtype="6" fill="hold" grpId="0" nodeType="after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strips(downRight)">
                                      <p:cBhvr>
                                        <p:cTn id="49" dur="500"/>
                                        <p:tgtEl>
                                          <p:spTgt spid="40"/>
                                        </p:tgtEl>
                                      </p:cBhvr>
                                    </p:animEffect>
                                  </p:childTnLst>
                                </p:cTn>
                              </p:par>
                            </p:childTnLst>
                          </p:cTn>
                        </p:par>
                        <p:par>
                          <p:cTn id="50" fill="hold">
                            <p:stCondLst>
                              <p:cond delay="3500"/>
                            </p:stCondLst>
                            <p:childTnLst>
                              <p:par>
                                <p:cTn id="51" presetID="42" presetClass="entr" presetSubtype="0" fill="hold" nodeType="afterEffect">
                                  <p:stCondLst>
                                    <p:cond delay="0"/>
                                  </p:stCondLst>
                                  <p:childTnLst>
                                    <p:set>
                                      <p:cBhvr>
                                        <p:cTn id="52" dur="1" fill="hold">
                                          <p:stCondLst>
                                            <p:cond delay="0"/>
                                          </p:stCondLst>
                                        </p:cTn>
                                        <p:tgtEl>
                                          <p:spTgt spid="37"/>
                                        </p:tgtEl>
                                        <p:attrNameLst>
                                          <p:attrName>style.visibility</p:attrName>
                                        </p:attrNameLst>
                                      </p:cBhvr>
                                      <p:to>
                                        <p:strVal val="visible"/>
                                      </p:to>
                                    </p:set>
                                    <p:animEffect transition="in" filter="fade">
                                      <p:cBhvr>
                                        <p:cTn id="53" dur="300"/>
                                        <p:tgtEl>
                                          <p:spTgt spid="37"/>
                                        </p:tgtEl>
                                      </p:cBhvr>
                                    </p:animEffect>
                                    <p:anim calcmode="lin" valueType="num">
                                      <p:cBhvr>
                                        <p:cTn id="54" dur="300" fill="hold"/>
                                        <p:tgtEl>
                                          <p:spTgt spid="37"/>
                                        </p:tgtEl>
                                        <p:attrNameLst>
                                          <p:attrName>ppt_x</p:attrName>
                                        </p:attrNameLst>
                                      </p:cBhvr>
                                      <p:tavLst>
                                        <p:tav tm="0">
                                          <p:val>
                                            <p:strVal val="#ppt_x"/>
                                          </p:val>
                                        </p:tav>
                                        <p:tav tm="100000">
                                          <p:val>
                                            <p:strVal val="#ppt_x"/>
                                          </p:val>
                                        </p:tav>
                                      </p:tavLst>
                                    </p:anim>
                                    <p:anim calcmode="lin" valueType="num">
                                      <p:cBhvr>
                                        <p:cTn id="55" dur="300" fill="hold"/>
                                        <p:tgtEl>
                                          <p:spTgt spid="37"/>
                                        </p:tgtEl>
                                        <p:attrNameLst>
                                          <p:attrName>ppt_y</p:attrName>
                                        </p:attrNameLst>
                                      </p:cBhvr>
                                      <p:tavLst>
                                        <p:tav tm="0">
                                          <p:val>
                                            <p:strVal val="#ppt_y+.1"/>
                                          </p:val>
                                        </p:tav>
                                        <p:tav tm="100000">
                                          <p:val>
                                            <p:strVal val="#ppt_y"/>
                                          </p:val>
                                        </p:tav>
                                      </p:tavLst>
                                    </p:anim>
                                  </p:childTnLst>
                                </p:cTn>
                              </p:par>
                            </p:childTnLst>
                          </p:cTn>
                        </p:par>
                        <p:par>
                          <p:cTn id="56" fill="hold">
                            <p:stCondLst>
                              <p:cond delay="3800"/>
                            </p:stCondLst>
                            <p:childTnLst>
                              <p:par>
                                <p:cTn id="57" presetID="18" presetClass="entr" presetSubtype="3" fill="hold" grpId="0" nodeType="afterEffect">
                                  <p:stCondLst>
                                    <p:cond delay="0"/>
                                  </p:stCondLst>
                                  <p:childTnLst>
                                    <p:set>
                                      <p:cBhvr>
                                        <p:cTn id="58" dur="1" fill="hold">
                                          <p:stCondLst>
                                            <p:cond delay="0"/>
                                          </p:stCondLst>
                                        </p:cTn>
                                        <p:tgtEl>
                                          <p:spTgt spid="51"/>
                                        </p:tgtEl>
                                        <p:attrNameLst>
                                          <p:attrName>style.visibility</p:attrName>
                                        </p:attrNameLst>
                                      </p:cBhvr>
                                      <p:to>
                                        <p:strVal val="visible"/>
                                      </p:to>
                                    </p:set>
                                    <p:animEffect transition="in" filter="strips(upRight)">
                                      <p:cBhvr>
                                        <p:cTn id="59" dur="500"/>
                                        <p:tgtEl>
                                          <p:spTgt spid="51"/>
                                        </p:tgtEl>
                                      </p:cBhvr>
                                    </p:animEffect>
                                  </p:childTnLst>
                                </p:cTn>
                              </p:par>
                            </p:childTnLst>
                          </p:cTn>
                        </p:par>
                        <p:par>
                          <p:cTn id="60" fill="hold">
                            <p:stCondLst>
                              <p:cond delay="4300"/>
                            </p:stCondLst>
                            <p:childTnLst>
                              <p:par>
                                <p:cTn id="61" presetID="42" presetClass="entr" presetSubtype="0" fill="hold" nodeType="after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fade">
                                      <p:cBhvr>
                                        <p:cTn id="63" dur="300"/>
                                        <p:tgtEl>
                                          <p:spTgt spid="42"/>
                                        </p:tgtEl>
                                      </p:cBhvr>
                                    </p:animEffect>
                                    <p:anim calcmode="lin" valueType="num">
                                      <p:cBhvr>
                                        <p:cTn id="64" dur="300" fill="hold"/>
                                        <p:tgtEl>
                                          <p:spTgt spid="42"/>
                                        </p:tgtEl>
                                        <p:attrNameLst>
                                          <p:attrName>ppt_x</p:attrName>
                                        </p:attrNameLst>
                                      </p:cBhvr>
                                      <p:tavLst>
                                        <p:tav tm="0">
                                          <p:val>
                                            <p:strVal val="#ppt_x"/>
                                          </p:val>
                                        </p:tav>
                                        <p:tav tm="100000">
                                          <p:val>
                                            <p:strVal val="#ppt_x"/>
                                          </p:val>
                                        </p:tav>
                                      </p:tavLst>
                                    </p:anim>
                                    <p:anim calcmode="lin" valueType="num">
                                      <p:cBhvr>
                                        <p:cTn id="65" dur="300" fill="hold"/>
                                        <p:tgtEl>
                                          <p:spTgt spid="42"/>
                                        </p:tgtEl>
                                        <p:attrNameLst>
                                          <p:attrName>ppt_y</p:attrName>
                                        </p:attrNameLst>
                                      </p:cBhvr>
                                      <p:tavLst>
                                        <p:tav tm="0">
                                          <p:val>
                                            <p:strVal val="#ppt_y+.1"/>
                                          </p:val>
                                        </p:tav>
                                        <p:tav tm="100000">
                                          <p:val>
                                            <p:strVal val="#ppt_y"/>
                                          </p:val>
                                        </p:tav>
                                      </p:tavLst>
                                    </p:anim>
                                  </p:childTnLst>
                                </p:cTn>
                              </p:par>
                            </p:childTnLst>
                          </p:cTn>
                        </p:par>
                        <p:par>
                          <p:cTn id="66" fill="hold">
                            <p:stCondLst>
                              <p:cond delay="4600"/>
                            </p:stCondLst>
                            <p:childTnLst>
                              <p:par>
                                <p:cTn id="67" presetID="18" presetClass="entr" presetSubtype="3" fill="hold" grpId="0" nodeType="after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strips(upRight)">
                                      <p:cBhvr>
                                        <p:cTn id="69" dur="500"/>
                                        <p:tgtEl>
                                          <p:spTgt spid="43"/>
                                        </p:tgtEl>
                                      </p:cBhvr>
                                    </p:animEffect>
                                  </p:childTnLst>
                                </p:cTn>
                              </p:par>
                            </p:childTnLst>
                          </p:cTn>
                        </p:par>
                        <p:par>
                          <p:cTn id="70" fill="hold">
                            <p:stCondLst>
                              <p:cond delay="5100"/>
                            </p:stCondLst>
                            <p:childTnLst>
                              <p:par>
                                <p:cTn id="71" presetID="42" presetClass="entr" presetSubtype="0" fill="hold" nodeType="after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300"/>
                                        <p:tgtEl>
                                          <p:spTgt spid="29"/>
                                        </p:tgtEl>
                                      </p:cBhvr>
                                    </p:animEffect>
                                    <p:anim calcmode="lin" valueType="num">
                                      <p:cBhvr>
                                        <p:cTn id="74" dur="300" fill="hold"/>
                                        <p:tgtEl>
                                          <p:spTgt spid="29"/>
                                        </p:tgtEl>
                                        <p:attrNameLst>
                                          <p:attrName>ppt_x</p:attrName>
                                        </p:attrNameLst>
                                      </p:cBhvr>
                                      <p:tavLst>
                                        <p:tav tm="0">
                                          <p:val>
                                            <p:strVal val="#ppt_x"/>
                                          </p:val>
                                        </p:tav>
                                        <p:tav tm="100000">
                                          <p:val>
                                            <p:strVal val="#ppt_x"/>
                                          </p:val>
                                        </p:tav>
                                      </p:tavLst>
                                    </p:anim>
                                    <p:anim calcmode="lin" valueType="num">
                                      <p:cBhvr>
                                        <p:cTn id="75" dur="300" fill="hold"/>
                                        <p:tgtEl>
                                          <p:spTgt spid="29"/>
                                        </p:tgtEl>
                                        <p:attrNameLst>
                                          <p:attrName>ppt_y</p:attrName>
                                        </p:attrNameLst>
                                      </p:cBhvr>
                                      <p:tavLst>
                                        <p:tav tm="0">
                                          <p:val>
                                            <p:strVal val="#ppt_y+.1"/>
                                          </p:val>
                                        </p:tav>
                                        <p:tav tm="100000">
                                          <p:val>
                                            <p:strVal val="#ppt_y"/>
                                          </p:val>
                                        </p:tav>
                                      </p:tavLst>
                                    </p:anim>
                                  </p:childTnLst>
                                </p:cTn>
                              </p:par>
                            </p:childTnLst>
                          </p:cTn>
                        </p:par>
                        <p:par>
                          <p:cTn id="76" fill="hold">
                            <p:stCondLst>
                              <p:cond delay="5400"/>
                            </p:stCondLst>
                            <p:childTnLst>
                              <p:par>
                                <p:cTn id="77" presetID="18" presetClass="entr" presetSubtype="6" fill="hold" grpId="0" nodeType="afterEffect">
                                  <p:stCondLst>
                                    <p:cond delay="0"/>
                                  </p:stCondLst>
                                  <p:childTnLst>
                                    <p:set>
                                      <p:cBhvr>
                                        <p:cTn id="78" dur="1" fill="hold">
                                          <p:stCondLst>
                                            <p:cond delay="0"/>
                                          </p:stCondLst>
                                        </p:cTn>
                                        <p:tgtEl>
                                          <p:spTgt spid="44"/>
                                        </p:tgtEl>
                                        <p:attrNameLst>
                                          <p:attrName>style.visibility</p:attrName>
                                        </p:attrNameLst>
                                      </p:cBhvr>
                                      <p:to>
                                        <p:strVal val="visible"/>
                                      </p:to>
                                    </p:set>
                                    <p:animEffect transition="in" filter="strips(downRight)">
                                      <p:cBhvr>
                                        <p:cTn id="79" dur="500"/>
                                        <p:tgtEl>
                                          <p:spTgt spid="44"/>
                                        </p:tgtEl>
                                      </p:cBhvr>
                                    </p:animEffect>
                                  </p:childTnLst>
                                </p:cTn>
                              </p:par>
                            </p:childTnLst>
                          </p:cTn>
                        </p:par>
                        <p:par>
                          <p:cTn id="80" fill="hold">
                            <p:stCondLst>
                              <p:cond delay="5900"/>
                            </p:stCondLst>
                            <p:childTnLst>
                              <p:par>
                                <p:cTn id="81" presetID="42" presetClass="entr" presetSubtype="0" fill="hold" nodeType="afterEffect">
                                  <p:stCondLst>
                                    <p:cond delay="0"/>
                                  </p:stCondLst>
                                  <p:childTnLst>
                                    <p:set>
                                      <p:cBhvr>
                                        <p:cTn id="82" dur="1" fill="hold">
                                          <p:stCondLst>
                                            <p:cond delay="0"/>
                                          </p:stCondLst>
                                        </p:cTn>
                                        <p:tgtEl>
                                          <p:spTgt spid="49"/>
                                        </p:tgtEl>
                                        <p:attrNameLst>
                                          <p:attrName>style.visibility</p:attrName>
                                        </p:attrNameLst>
                                      </p:cBhvr>
                                      <p:to>
                                        <p:strVal val="visible"/>
                                      </p:to>
                                    </p:set>
                                    <p:animEffect transition="in" filter="fade">
                                      <p:cBhvr>
                                        <p:cTn id="83" dur="300"/>
                                        <p:tgtEl>
                                          <p:spTgt spid="49"/>
                                        </p:tgtEl>
                                      </p:cBhvr>
                                    </p:animEffect>
                                    <p:anim calcmode="lin" valueType="num">
                                      <p:cBhvr>
                                        <p:cTn id="84" dur="300" fill="hold"/>
                                        <p:tgtEl>
                                          <p:spTgt spid="49"/>
                                        </p:tgtEl>
                                        <p:attrNameLst>
                                          <p:attrName>ppt_x</p:attrName>
                                        </p:attrNameLst>
                                      </p:cBhvr>
                                      <p:tavLst>
                                        <p:tav tm="0">
                                          <p:val>
                                            <p:strVal val="#ppt_x"/>
                                          </p:val>
                                        </p:tav>
                                        <p:tav tm="100000">
                                          <p:val>
                                            <p:strVal val="#ppt_x"/>
                                          </p:val>
                                        </p:tav>
                                      </p:tavLst>
                                    </p:anim>
                                    <p:anim calcmode="lin" valueType="num">
                                      <p:cBhvr>
                                        <p:cTn id="85" dur="300" fill="hold"/>
                                        <p:tgtEl>
                                          <p:spTgt spid="49"/>
                                        </p:tgtEl>
                                        <p:attrNameLst>
                                          <p:attrName>ppt_y</p:attrName>
                                        </p:attrNameLst>
                                      </p:cBhvr>
                                      <p:tavLst>
                                        <p:tav tm="0">
                                          <p:val>
                                            <p:strVal val="#ppt_y+.1"/>
                                          </p:val>
                                        </p:tav>
                                        <p:tav tm="100000">
                                          <p:val>
                                            <p:strVal val="#ppt_y"/>
                                          </p:val>
                                        </p:tav>
                                      </p:tavLst>
                                    </p:anim>
                                  </p:childTnLst>
                                </p:cTn>
                              </p:par>
                            </p:childTnLst>
                          </p:cTn>
                        </p:par>
                        <p:par>
                          <p:cTn id="86" fill="hold">
                            <p:stCondLst>
                              <p:cond delay="6200"/>
                            </p:stCondLst>
                            <p:childTnLst>
                              <p:par>
                                <p:cTn id="87" presetID="18" presetClass="entr" presetSubtype="3" fill="hold" grpId="0" nodeType="afterEffect">
                                  <p:stCondLst>
                                    <p:cond delay="0"/>
                                  </p:stCondLst>
                                  <p:childTnLst>
                                    <p:set>
                                      <p:cBhvr>
                                        <p:cTn id="88" dur="1" fill="hold">
                                          <p:stCondLst>
                                            <p:cond delay="0"/>
                                          </p:stCondLst>
                                        </p:cTn>
                                        <p:tgtEl>
                                          <p:spTgt spid="45"/>
                                        </p:tgtEl>
                                        <p:attrNameLst>
                                          <p:attrName>style.visibility</p:attrName>
                                        </p:attrNameLst>
                                      </p:cBhvr>
                                      <p:to>
                                        <p:strVal val="visible"/>
                                      </p:to>
                                    </p:set>
                                    <p:animEffect transition="in" filter="strips(upRight)">
                                      <p:cBhvr>
                                        <p:cTn id="89" dur="500"/>
                                        <p:tgtEl>
                                          <p:spTgt spid="45"/>
                                        </p:tgtEl>
                                      </p:cBhvr>
                                    </p:animEffect>
                                  </p:childTnLst>
                                </p:cTn>
                              </p:par>
                            </p:childTnLst>
                          </p:cTn>
                        </p:par>
                        <p:par>
                          <p:cTn id="90" fill="hold">
                            <p:stCondLst>
                              <p:cond delay="6700"/>
                            </p:stCondLst>
                            <p:childTnLst>
                              <p:par>
                                <p:cTn id="91" presetID="42" presetClass="entr" presetSubtype="0" fill="hold" nodeType="afterEffect">
                                  <p:stCondLst>
                                    <p:cond delay="0"/>
                                  </p:stCondLst>
                                  <p:childTnLst>
                                    <p:set>
                                      <p:cBhvr>
                                        <p:cTn id="92" dur="1" fill="hold">
                                          <p:stCondLst>
                                            <p:cond delay="0"/>
                                          </p:stCondLst>
                                        </p:cTn>
                                        <p:tgtEl>
                                          <p:spTgt spid="52"/>
                                        </p:tgtEl>
                                        <p:attrNameLst>
                                          <p:attrName>style.visibility</p:attrName>
                                        </p:attrNameLst>
                                      </p:cBhvr>
                                      <p:to>
                                        <p:strVal val="visible"/>
                                      </p:to>
                                    </p:set>
                                    <p:animEffect transition="in" filter="fade">
                                      <p:cBhvr>
                                        <p:cTn id="93" dur="300"/>
                                        <p:tgtEl>
                                          <p:spTgt spid="52"/>
                                        </p:tgtEl>
                                      </p:cBhvr>
                                    </p:animEffect>
                                    <p:anim calcmode="lin" valueType="num">
                                      <p:cBhvr>
                                        <p:cTn id="94" dur="300" fill="hold"/>
                                        <p:tgtEl>
                                          <p:spTgt spid="52"/>
                                        </p:tgtEl>
                                        <p:attrNameLst>
                                          <p:attrName>ppt_x</p:attrName>
                                        </p:attrNameLst>
                                      </p:cBhvr>
                                      <p:tavLst>
                                        <p:tav tm="0">
                                          <p:val>
                                            <p:strVal val="#ppt_x"/>
                                          </p:val>
                                        </p:tav>
                                        <p:tav tm="100000">
                                          <p:val>
                                            <p:strVal val="#ppt_x"/>
                                          </p:val>
                                        </p:tav>
                                      </p:tavLst>
                                    </p:anim>
                                    <p:anim calcmode="lin" valueType="num">
                                      <p:cBhvr>
                                        <p:cTn id="95" dur="300" fill="hold"/>
                                        <p:tgtEl>
                                          <p:spTgt spid="52"/>
                                        </p:tgtEl>
                                        <p:attrNameLst>
                                          <p:attrName>ppt_y</p:attrName>
                                        </p:attrNameLst>
                                      </p:cBhvr>
                                      <p:tavLst>
                                        <p:tav tm="0">
                                          <p:val>
                                            <p:strVal val="#ppt_y+.1"/>
                                          </p:val>
                                        </p:tav>
                                        <p:tav tm="100000">
                                          <p:val>
                                            <p:strVal val="#ppt_y"/>
                                          </p:val>
                                        </p:tav>
                                      </p:tavLst>
                                    </p:anim>
                                  </p:childTnLst>
                                </p:cTn>
                              </p:par>
                            </p:childTnLst>
                          </p:cTn>
                        </p:par>
                        <p:par>
                          <p:cTn id="96" fill="hold">
                            <p:stCondLst>
                              <p:cond delay="7000"/>
                            </p:stCondLst>
                            <p:childTnLst>
                              <p:par>
                                <p:cTn id="97" presetID="18" presetClass="entr" presetSubtype="6" fill="hold" grpId="0" nodeType="afterEffect">
                                  <p:stCondLst>
                                    <p:cond delay="0"/>
                                  </p:stCondLst>
                                  <p:childTnLst>
                                    <p:set>
                                      <p:cBhvr>
                                        <p:cTn id="98" dur="1" fill="hold">
                                          <p:stCondLst>
                                            <p:cond delay="0"/>
                                          </p:stCondLst>
                                        </p:cTn>
                                        <p:tgtEl>
                                          <p:spTgt spid="46"/>
                                        </p:tgtEl>
                                        <p:attrNameLst>
                                          <p:attrName>style.visibility</p:attrName>
                                        </p:attrNameLst>
                                      </p:cBhvr>
                                      <p:to>
                                        <p:strVal val="visible"/>
                                      </p:to>
                                    </p:set>
                                    <p:animEffect transition="in" filter="strips(downRight)">
                                      <p:cBhvr>
                                        <p:cTn id="99" dur="500"/>
                                        <p:tgtEl>
                                          <p:spTgt spid="46"/>
                                        </p:tgtEl>
                                      </p:cBhvr>
                                    </p:animEffect>
                                  </p:childTnLst>
                                </p:cTn>
                              </p:par>
                            </p:childTnLst>
                          </p:cTn>
                        </p:par>
                        <p:par>
                          <p:cTn id="100" fill="hold">
                            <p:stCondLst>
                              <p:cond delay="7500"/>
                            </p:stCondLst>
                            <p:childTnLst>
                              <p:par>
                                <p:cTn id="101" presetID="42" presetClass="entr" presetSubtype="0" fill="hold" nodeType="afterEffect">
                                  <p:stCondLst>
                                    <p:cond delay="0"/>
                                  </p:stCondLst>
                                  <p:childTnLst>
                                    <p:set>
                                      <p:cBhvr>
                                        <p:cTn id="102" dur="1" fill="hold">
                                          <p:stCondLst>
                                            <p:cond delay="0"/>
                                          </p:stCondLst>
                                        </p:cTn>
                                        <p:tgtEl>
                                          <p:spTgt spid="54"/>
                                        </p:tgtEl>
                                        <p:attrNameLst>
                                          <p:attrName>style.visibility</p:attrName>
                                        </p:attrNameLst>
                                      </p:cBhvr>
                                      <p:to>
                                        <p:strVal val="visible"/>
                                      </p:to>
                                    </p:set>
                                    <p:animEffect transition="in" filter="fade">
                                      <p:cBhvr>
                                        <p:cTn id="103" dur="300"/>
                                        <p:tgtEl>
                                          <p:spTgt spid="54"/>
                                        </p:tgtEl>
                                      </p:cBhvr>
                                    </p:animEffect>
                                    <p:anim calcmode="lin" valueType="num">
                                      <p:cBhvr>
                                        <p:cTn id="104" dur="300" fill="hold"/>
                                        <p:tgtEl>
                                          <p:spTgt spid="54"/>
                                        </p:tgtEl>
                                        <p:attrNameLst>
                                          <p:attrName>ppt_x</p:attrName>
                                        </p:attrNameLst>
                                      </p:cBhvr>
                                      <p:tavLst>
                                        <p:tav tm="0">
                                          <p:val>
                                            <p:strVal val="#ppt_x"/>
                                          </p:val>
                                        </p:tav>
                                        <p:tav tm="100000">
                                          <p:val>
                                            <p:strVal val="#ppt_x"/>
                                          </p:val>
                                        </p:tav>
                                      </p:tavLst>
                                    </p:anim>
                                    <p:anim calcmode="lin" valueType="num">
                                      <p:cBhvr>
                                        <p:cTn id="105" dur="300" fill="hold"/>
                                        <p:tgtEl>
                                          <p:spTgt spid="54"/>
                                        </p:tgtEl>
                                        <p:attrNameLst>
                                          <p:attrName>ppt_y</p:attrName>
                                        </p:attrNameLst>
                                      </p:cBhvr>
                                      <p:tavLst>
                                        <p:tav tm="0">
                                          <p:val>
                                            <p:strVal val="#ppt_y+.1"/>
                                          </p:val>
                                        </p:tav>
                                        <p:tav tm="100000">
                                          <p:val>
                                            <p:strVal val="#ppt_y"/>
                                          </p:val>
                                        </p:tav>
                                      </p:tavLst>
                                    </p:anim>
                                  </p:childTnLst>
                                </p:cTn>
                              </p:par>
                            </p:childTnLst>
                          </p:cTn>
                        </p:par>
                        <p:par>
                          <p:cTn id="106" fill="hold">
                            <p:stCondLst>
                              <p:cond delay="7800"/>
                            </p:stCondLst>
                            <p:childTnLst>
                              <p:par>
                                <p:cTn id="107" presetID="18" presetClass="entr" presetSubtype="3" fill="hold" grpId="0" nodeType="afterEffect">
                                  <p:stCondLst>
                                    <p:cond delay="0"/>
                                  </p:stCondLst>
                                  <p:childTnLst>
                                    <p:set>
                                      <p:cBhvr>
                                        <p:cTn id="108" dur="1" fill="hold">
                                          <p:stCondLst>
                                            <p:cond delay="0"/>
                                          </p:stCondLst>
                                        </p:cTn>
                                        <p:tgtEl>
                                          <p:spTgt spid="47"/>
                                        </p:tgtEl>
                                        <p:attrNameLst>
                                          <p:attrName>style.visibility</p:attrName>
                                        </p:attrNameLst>
                                      </p:cBhvr>
                                      <p:to>
                                        <p:strVal val="visible"/>
                                      </p:to>
                                    </p:set>
                                    <p:animEffect transition="in" filter="strips(upRight)">
                                      <p:cBhvr>
                                        <p:cTn id="109" dur="500"/>
                                        <p:tgtEl>
                                          <p:spTgt spid="47"/>
                                        </p:tgtEl>
                                      </p:cBhvr>
                                    </p:animEffect>
                                  </p:childTnLst>
                                </p:cTn>
                              </p:par>
                            </p:childTnLst>
                          </p:cTn>
                        </p:par>
                        <p:par>
                          <p:cTn id="110" fill="hold">
                            <p:stCondLst>
                              <p:cond delay="8300"/>
                            </p:stCondLst>
                            <p:childTnLst>
                              <p:par>
                                <p:cTn id="111" presetID="42" presetClass="entr" presetSubtype="0" fill="hold" nodeType="afterEffect">
                                  <p:stCondLst>
                                    <p:cond delay="0"/>
                                  </p:stCondLst>
                                  <p:childTnLst>
                                    <p:set>
                                      <p:cBhvr>
                                        <p:cTn id="112" dur="1" fill="hold">
                                          <p:stCondLst>
                                            <p:cond delay="0"/>
                                          </p:stCondLst>
                                        </p:cTn>
                                        <p:tgtEl>
                                          <p:spTgt spid="56"/>
                                        </p:tgtEl>
                                        <p:attrNameLst>
                                          <p:attrName>style.visibility</p:attrName>
                                        </p:attrNameLst>
                                      </p:cBhvr>
                                      <p:to>
                                        <p:strVal val="visible"/>
                                      </p:to>
                                    </p:set>
                                    <p:animEffect transition="in" filter="fade">
                                      <p:cBhvr>
                                        <p:cTn id="113" dur="300"/>
                                        <p:tgtEl>
                                          <p:spTgt spid="56"/>
                                        </p:tgtEl>
                                      </p:cBhvr>
                                    </p:animEffect>
                                    <p:anim calcmode="lin" valueType="num">
                                      <p:cBhvr>
                                        <p:cTn id="114" dur="300" fill="hold"/>
                                        <p:tgtEl>
                                          <p:spTgt spid="56"/>
                                        </p:tgtEl>
                                        <p:attrNameLst>
                                          <p:attrName>ppt_x</p:attrName>
                                        </p:attrNameLst>
                                      </p:cBhvr>
                                      <p:tavLst>
                                        <p:tav tm="0">
                                          <p:val>
                                            <p:strVal val="#ppt_x"/>
                                          </p:val>
                                        </p:tav>
                                        <p:tav tm="100000">
                                          <p:val>
                                            <p:strVal val="#ppt_x"/>
                                          </p:val>
                                        </p:tav>
                                      </p:tavLst>
                                    </p:anim>
                                    <p:anim calcmode="lin" valueType="num">
                                      <p:cBhvr>
                                        <p:cTn id="115" dur="3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47" grpId="0" animBg="1"/>
      <p:bldP spid="22" grpId="0" animBg="1"/>
      <p:bldP spid="38" grpId="0" animBg="1"/>
      <p:bldP spid="39" grpId="0" animBg="1"/>
      <p:bldP spid="40" grpId="0" animBg="1"/>
      <p:bldP spid="51"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Rectangle 22"/>
          <p:cNvSpPr>
            <a:spLocks noChangeArrowheads="1"/>
          </p:cNvSpPr>
          <p:nvPr/>
        </p:nvSpPr>
        <p:spPr bwMode="auto">
          <a:xfrm>
            <a:off x="3429000" y="133350"/>
            <a:ext cx="22762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en-US" sz="2400" dirty="0" smtClean="0">
                <a:solidFill>
                  <a:schemeClr val="bg1"/>
                </a:solidFill>
                <a:latin typeface="Lato Light" pitchFamily="34" charset="0"/>
                <a:cs typeface="Arial" pitchFamily="34" charset="0"/>
              </a:rPr>
              <a:t>System Diagram</a:t>
            </a:r>
            <a:endParaRPr lang="en-US" sz="1050" dirty="0">
              <a:solidFill>
                <a:schemeClr val="bg1"/>
              </a:solidFill>
              <a:latin typeface="Arial" pitchFamily="34" charset="0"/>
              <a:cs typeface="Arial" pitchFamily="34" charset="0"/>
            </a:endParaRPr>
          </a:p>
        </p:txBody>
      </p:sp>
      <p:sp>
        <p:nvSpPr>
          <p:cNvPr id="5" name="Rectangle 4"/>
          <p:cNvSpPr/>
          <p:nvPr/>
        </p:nvSpPr>
        <p:spPr>
          <a:xfrm>
            <a:off x="4046675" y="590550"/>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416912" y="4763691"/>
            <a:ext cx="969290" cy="264168"/>
            <a:chOff x="416912" y="4763691"/>
            <a:chExt cx="969290" cy="264168"/>
          </a:xfrm>
        </p:grpSpPr>
        <p:grpSp>
          <p:nvGrpSpPr>
            <p:cNvPr id="8" name="Group 7"/>
            <p:cNvGrpSpPr/>
            <p:nvPr/>
          </p:nvGrpSpPr>
          <p:grpSpPr>
            <a:xfrm>
              <a:off x="416912" y="4775402"/>
              <a:ext cx="251901" cy="252457"/>
              <a:chOff x="914400" y="3987072"/>
              <a:chExt cx="419914" cy="420841"/>
            </a:xfrm>
          </p:grpSpPr>
          <p:sp>
            <p:nvSpPr>
              <p:cNvPr id="11"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2"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3"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4"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5"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9"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10"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772382"/>
            <a:ext cx="5330696" cy="423860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292191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300" fill="hold"/>
                                        <p:tgtEl>
                                          <p:spTgt spid="5"/>
                                        </p:tgtEl>
                                        <p:attrNameLst>
                                          <p:attrName>ppt_w</p:attrName>
                                        </p:attrNameLst>
                                      </p:cBhvr>
                                      <p:tavLst>
                                        <p:tav tm="0">
                                          <p:val>
                                            <p:strVal val="#ppt_w*0.70"/>
                                          </p:val>
                                        </p:tav>
                                        <p:tav tm="100000">
                                          <p:val>
                                            <p:strVal val="#ppt_w"/>
                                          </p:val>
                                        </p:tav>
                                      </p:tavLst>
                                    </p:anim>
                                    <p:anim calcmode="lin" valueType="num">
                                      <p:cBhvr>
                                        <p:cTn id="8" dur="300" fill="hold"/>
                                        <p:tgtEl>
                                          <p:spTgt spid="5"/>
                                        </p:tgtEl>
                                        <p:attrNameLst>
                                          <p:attrName>ppt_h</p:attrName>
                                        </p:attrNameLst>
                                      </p:cBhvr>
                                      <p:tavLst>
                                        <p:tav tm="0">
                                          <p:val>
                                            <p:strVal val="#ppt_h"/>
                                          </p:val>
                                        </p:tav>
                                        <p:tav tm="100000">
                                          <p:val>
                                            <p:strVal val="#ppt_h"/>
                                          </p:val>
                                        </p:tav>
                                      </p:tavLst>
                                    </p:anim>
                                    <p:animEffect transition="in" filter="fade">
                                      <p:cBhvr>
                                        <p:cTn id="9" dur="300"/>
                                        <p:tgtEl>
                                          <p:spTgt spid="5"/>
                                        </p:tgtEl>
                                      </p:cBhvr>
                                    </p:animEffect>
                                  </p:childTnLst>
                                </p:cTn>
                              </p:par>
                            </p:childTnLst>
                          </p:cTn>
                        </p:par>
                        <p:par>
                          <p:cTn id="10" fill="hold">
                            <p:stCondLst>
                              <p:cond delay="300"/>
                            </p:stCondLst>
                            <p:childTnLst>
                              <p:par>
                                <p:cTn id="11" presetID="10" presetClass="entr" presetSubtype="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Rectangle 22"/>
          <p:cNvSpPr>
            <a:spLocks noChangeArrowheads="1"/>
          </p:cNvSpPr>
          <p:nvPr/>
        </p:nvSpPr>
        <p:spPr bwMode="auto">
          <a:xfrm>
            <a:off x="3318338" y="2114550"/>
            <a:ext cx="234519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en-US" sz="3200" dirty="0" smtClean="0">
                <a:solidFill>
                  <a:schemeClr val="bg1"/>
                </a:solidFill>
                <a:latin typeface="Lato Light" pitchFamily="34" charset="0"/>
                <a:cs typeface="Arial" pitchFamily="34" charset="0"/>
              </a:rPr>
              <a:t>Methodology</a:t>
            </a:r>
            <a:endParaRPr lang="en-US" sz="1200" dirty="0">
              <a:solidFill>
                <a:schemeClr val="bg1"/>
              </a:solidFill>
              <a:latin typeface="Arial" pitchFamily="34" charset="0"/>
              <a:cs typeface="Arial" pitchFamily="34" charset="0"/>
            </a:endParaRPr>
          </a:p>
        </p:txBody>
      </p:sp>
      <p:grpSp>
        <p:nvGrpSpPr>
          <p:cNvPr id="5" name="Group 4"/>
          <p:cNvGrpSpPr/>
          <p:nvPr/>
        </p:nvGrpSpPr>
        <p:grpSpPr>
          <a:xfrm>
            <a:off x="416912" y="4763691"/>
            <a:ext cx="969290" cy="264168"/>
            <a:chOff x="416912" y="4763691"/>
            <a:chExt cx="969290" cy="264168"/>
          </a:xfrm>
        </p:grpSpPr>
        <p:grpSp>
          <p:nvGrpSpPr>
            <p:cNvPr id="6" name="Group 5"/>
            <p:cNvGrpSpPr/>
            <p:nvPr/>
          </p:nvGrpSpPr>
          <p:grpSpPr>
            <a:xfrm>
              <a:off x="416912" y="4775402"/>
              <a:ext cx="251901" cy="252457"/>
              <a:chOff x="914400" y="3987072"/>
              <a:chExt cx="419914" cy="420841"/>
            </a:xfrm>
          </p:grpSpPr>
          <p:sp>
            <p:nvSpPr>
              <p:cNvPr id="9"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0"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1"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2"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3"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7"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8"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304956721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Rectangle 22"/>
          <p:cNvSpPr>
            <a:spLocks noChangeArrowheads="1"/>
          </p:cNvSpPr>
          <p:nvPr/>
        </p:nvSpPr>
        <p:spPr bwMode="auto">
          <a:xfrm>
            <a:off x="1569627" y="235147"/>
            <a:ext cx="607320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a:solidFill>
                  <a:prstClr val="white"/>
                </a:solidFill>
                <a:latin typeface="Lato" pitchFamily="34" charset="0"/>
                <a:cs typeface="Arial" pitchFamily="34" charset="0"/>
              </a:rPr>
              <a:t>Existing Technologies for Augmented Reality</a:t>
            </a:r>
            <a:endParaRPr lang="en-US" sz="1050" dirty="0">
              <a:solidFill>
                <a:prstClr val="white"/>
              </a:solidFill>
              <a:latin typeface="Lato" pitchFamily="34" charset="0"/>
              <a:cs typeface="Arial" pitchFamily="34" charset="0"/>
            </a:endParaRPr>
          </a:p>
        </p:txBody>
      </p:sp>
      <p:sp>
        <p:nvSpPr>
          <p:cNvPr id="5" name="Rectangle 4"/>
          <p:cNvSpPr/>
          <p:nvPr/>
        </p:nvSpPr>
        <p:spPr>
          <a:xfrm>
            <a:off x="4085769" y="671715"/>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819151"/>
            <a:ext cx="7550328" cy="4114800"/>
          </a:xfrm>
          <a:prstGeom prst="rect">
            <a:avLst/>
          </a:prstGeom>
        </p:spPr>
      </p:pic>
    </p:spTree>
    <p:extLst>
      <p:ext uri="{BB962C8B-B14F-4D97-AF65-F5344CB8AC3E}">
        <p14:creationId xmlns:p14="http://schemas.microsoft.com/office/powerpoint/2010/main" val="8253807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300" fill="hold"/>
                                        <p:tgtEl>
                                          <p:spTgt spid="5"/>
                                        </p:tgtEl>
                                        <p:attrNameLst>
                                          <p:attrName>ppt_w</p:attrName>
                                        </p:attrNameLst>
                                      </p:cBhvr>
                                      <p:tavLst>
                                        <p:tav tm="0">
                                          <p:val>
                                            <p:strVal val="#ppt_w*0.70"/>
                                          </p:val>
                                        </p:tav>
                                        <p:tav tm="100000">
                                          <p:val>
                                            <p:strVal val="#ppt_w"/>
                                          </p:val>
                                        </p:tav>
                                      </p:tavLst>
                                    </p:anim>
                                    <p:anim calcmode="lin" valueType="num">
                                      <p:cBhvr>
                                        <p:cTn id="8" dur="300" fill="hold"/>
                                        <p:tgtEl>
                                          <p:spTgt spid="5"/>
                                        </p:tgtEl>
                                        <p:attrNameLst>
                                          <p:attrName>ppt_h</p:attrName>
                                        </p:attrNameLst>
                                      </p:cBhvr>
                                      <p:tavLst>
                                        <p:tav tm="0">
                                          <p:val>
                                            <p:strVal val="#ppt_h"/>
                                          </p:val>
                                        </p:tav>
                                        <p:tav tm="100000">
                                          <p:val>
                                            <p:strVal val="#ppt_h"/>
                                          </p:val>
                                        </p:tav>
                                      </p:tavLst>
                                    </p:anim>
                                    <p:animEffect transition="in" filter="fade">
                                      <p:cBhvr>
                                        <p:cTn id="9" dur="300"/>
                                        <p:tgtEl>
                                          <p:spTgt spid="5"/>
                                        </p:tgtEl>
                                      </p:cBhvr>
                                    </p:animEffect>
                                  </p:childTnLst>
                                </p:cTn>
                              </p:par>
                            </p:childTnLst>
                          </p:cTn>
                        </p:par>
                        <p:par>
                          <p:cTn id="10" fill="hold">
                            <p:stCondLst>
                              <p:cond delay="300"/>
                            </p:stCondLst>
                            <p:childTnLst>
                              <p:par>
                                <p:cTn id="11" presetID="10"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Rectangle 22"/>
          <p:cNvSpPr>
            <a:spLocks noChangeArrowheads="1"/>
          </p:cNvSpPr>
          <p:nvPr/>
        </p:nvSpPr>
        <p:spPr bwMode="auto">
          <a:xfrm>
            <a:off x="2885404" y="91768"/>
            <a:ext cx="34416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prstClr val="white"/>
                </a:solidFill>
                <a:latin typeface="Lato" pitchFamily="34" charset="0"/>
                <a:cs typeface="Arial" pitchFamily="34" charset="0"/>
              </a:rPr>
              <a:t>Research done on SLAM</a:t>
            </a:r>
            <a:endParaRPr lang="en-US" sz="1050" dirty="0">
              <a:solidFill>
                <a:prstClr val="white"/>
              </a:solidFill>
              <a:latin typeface="Lato" pitchFamily="34" charset="0"/>
              <a:cs typeface="Arial" pitchFamily="34" charset="0"/>
            </a:endParaRPr>
          </a:p>
        </p:txBody>
      </p:sp>
      <p:sp>
        <p:nvSpPr>
          <p:cNvPr id="5" name="Rectangle 4"/>
          <p:cNvSpPr/>
          <p:nvPr/>
        </p:nvSpPr>
        <p:spPr>
          <a:xfrm>
            <a:off x="4085768" y="555815"/>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extBox 5"/>
          <p:cNvSpPr txBox="1"/>
          <p:nvPr/>
        </p:nvSpPr>
        <p:spPr>
          <a:xfrm>
            <a:off x="1905000" y="4836406"/>
            <a:ext cx="5667768" cy="246221"/>
          </a:xfrm>
          <a:prstGeom prst="rect">
            <a:avLst/>
          </a:prstGeom>
          <a:noFill/>
        </p:spPr>
        <p:txBody>
          <a:bodyPr wrap="square" rtlCol="0">
            <a:spAutoFit/>
          </a:bodyPr>
          <a:lstStyle/>
          <a:p>
            <a:pPr algn="ctr"/>
            <a:r>
              <a:rPr lang="en-US" sz="1000" dirty="0" smtClean="0">
                <a:solidFill>
                  <a:prstClr val="white"/>
                </a:solidFill>
                <a:latin typeface="Lato" pitchFamily="34" charset="0"/>
              </a:rPr>
              <a:t>SLAM : Simultaneous Localization and mapping</a:t>
            </a:r>
            <a:endParaRPr lang="en-US" sz="1000" dirty="0">
              <a:solidFill>
                <a:prstClr val="white"/>
              </a:solidFill>
              <a:latin typeface="Lato" pitchFamily="34" charset="0"/>
            </a:endParaRPr>
          </a:p>
        </p:txBody>
      </p:sp>
      <p:sp>
        <p:nvSpPr>
          <p:cNvPr id="7" name="Rectangle 6"/>
          <p:cNvSpPr/>
          <p:nvPr/>
        </p:nvSpPr>
        <p:spPr>
          <a:xfrm>
            <a:off x="76200" y="641065"/>
            <a:ext cx="7076317" cy="3113673"/>
          </a:xfrm>
          <a:prstGeom prst="rect">
            <a:avLst/>
          </a:prstGeom>
        </p:spPr>
        <p:txBody>
          <a:bodyPr wrap="square">
            <a:spAutoFit/>
          </a:bodyPr>
          <a:lstStyle/>
          <a:p>
            <a:pPr marL="342900" indent="-342900">
              <a:lnSpc>
                <a:spcPct val="150000"/>
              </a:lnSpc>
              <a:spcAft>
                <a:spcPts val="800"/>
              </a:spcAft>
              <a:buFont typeface="Arial" panose="020B0604020202020204" pitchFamily="34" charset="0"/>
              <a:buChar char="•"/>
            </a:pPr>
            <a:r>
              <a:rPr lang="en-US" dirty="0">
                <a:solidFill>
                  <a:prstClr val="white"/>
                </a:solidFill>
                <a:latin typeface="Lato"/>
                <a:ea typeface="Calibri" panose="020F0502020204030204" pitchFamily="34" charset="0"/>
                <a:cs typeface="Times New Roman" panose="02020603050405020304" pitchFamily="18" charset="0"/>
              </a:rPr>
              <a:t>M.  </a:t>
            </a:r>
            <a:r>
              <a:rPr lang="en-US" dirty="0" err="1">
                <a:solidFill>
                  <a:prstClr val="white"/>
                </a:solidFill>
                <a:latin typeface="Lato"/>
                <a:ea typeface="Calibri" panose="020F0502020204030204" pitchFamily="34" charset="0"/>
                <a:cs typeface="Times New Roman" panose="02020603050405020304" pitchFamily="18" charset="0"/>
              </a:rPr>
              <a:t>Montemerlo</a:t>
            </a:r>
            <a:r>
              <a:rPr lang="en-US" dirty="0">
                <a:solidFill>
                  <a:prstClr val="white"/>
                </a:solidFill>
                <a:latin typeface="Lato"/>
                <a:ea typeface="Calibri" panose="020F0502020204030204" pitchFamily="34" charset="0"/>
                <a:cs typeface="Times New Roman" panose="02020603050405020304" pitchFamily="18" charset="0"/>
              </a:rPr>
              <a:t>, S.  </a:t>
            </a:r>
            <a:r>
              <a:rPr lang="en-US" dirty="0" err="1">
                <a:solidFill>
                  <a:prstClr val="white"/>
                </a:solidFill>
                <a:latin typeface="Lato"/>
                <a:ea typeface="Calibri" panose="020F0502020204030204" pitchFamily="34" charset="0"/>
                <a:cs typeface="Times New Roman" panose="02020603050405020304" pitchFamily="18" charset="0"/>
              </a:rPr>
              <a:t>Thrun</a:t>
            </a:r>
            <a:r>
              <a:rPr lang="en-US" dirty="0">
                <a:solidFill>
                  <a:prstClr val="white"/>
                </a:solidFill>
                <a:latin typeface="Lato"/>
                <a:ea typeface="Calibri" panose="020F0502020204030204" pitchFamily="34" charset="0"/>
                <a:cs typeface="Times New Roman" panose="02020603050405020304" pitchFamily="18" charset="0"/>
              </a:rPr>
              <a:t>, D.  </a:t>
            </a:r>
            <a:r>
              <a:rPr lang="en-US" dirty="0" err="1">
                <a:solidFill>
                  <a:prstClr val="white"/>
                </a:solidFill>
                <a:latin typeface="Lato"/>
                <a:ea typeface="Calibri" panose="020F0502020204030204" pitchFamily="34" charset="0"/>
                <a:cs typeface="Times New Roman" panose="02020603050405020304" pitchFamily="18" charset="0"/>
              </a:rPr>
              <a:t>Koller</a:t>
            </a:r>
            <a:r>
              <a:rPr lang="en-US" dirty="0">
                <a:solidFill>
                  <a:prstClr val="white"/>
                </a:solidFill>
                <a:latin typeface="Lato"/>
                <a:ea typeface="Calibri" panose="020F0502020204030204" pitchFamily="34" charset="0"/>
                <a:cs typeface="Times New Roman" panose="02020603050405020304" pitchFamily="18" charset="0"/>
              </a:rPr>
              <a:t> and B.  </a:t>
            </a:r>
            <a:r>
              <a:rPr lang="en-US" dirty="0" err="1">
                <a:solidFill>
                  <a:prstClr val="white"/>
                </a:solidFill>
                <a:latin typeface="Lato"/>
                <a:ea typeface="Calibri" panose="020F0502020204030204" pitchFamily="34" charset="0"/>
                <a:cs typeface="Times New Roman" panose="02020603050405020304" pitchFamily="18" charset="0"/>
              </a:rPr>
              <a:t>Wegbreit</a:t>
            </a:r>
            <a:r>
              <a:rPr lang="en-US" dirty="0">
                <a:solidFill>
                  <a:prstClr val="white"/>
                </a:solidFill>
                <a:latin typeface="Lato"/>
                <a:ea typeface="Calibri" panose="020F0502020204030204" pitchFamily="34" charset="0"/>
                <a:cs typeface="Times New Roman" panose="02020603050405020304" pitchFamily="18" charset="0"/>
              </a:rPr>
              <a:t>, "</a:t>
            </a:r>
            <a:r>
              <a:rPr lang="en-US" dirty="0" err="1">
                <a:solidFill>
                  <a:prstClr val="white"/>
                </a:solidFill>
                <a:latin typeface="Lato"/>
                <a:ea typeface="Calibri" panose="020F0502020204030204" pitchFamily="34" charset="0"/>
                <a:cs typeface="Times New Roman" panose="02020603050405020304" pitchFamily="18" charset="0"/>
              </a:rPr>
              <a:t>FastSLAM</a:t>
            </a:r>
            <a:r>
              <a:rPr lang="en-US" dirty="0">
                <a:solidFill>
                  <a:prstClr val="white"/>
                </a:solidFill>
                <a:latin typeface="Lato"/>
                <a:ea typeface="Calibri" panose="020F0502020204030204" pitchFamily="34" charset="0"/>
                <a:cs typeface="Times New Roman" panose="02020603050405020304" pitchFamily="18" charset="0"/>
              </a:rPr>
              <a:t>: a factored solution to the simultaneous </a:t>
            </a:r>
            <a:r>
              <a:rPr lang="en-US" dirty="0" smtClean="0">
                <a:solidFill>
                  <a:prstClr val="white"/>
                </a:solidFill>
                <a:latin typeface="Lato"/>
                <a:ea typeface="Calibri" panose="020F0502020204030204" pitchFamily="34" charset="0"/>
                <a:cs typeface="Times New Roman" panose="02020603050405020304" pitchFamily="18" charset="0"/>
              </a:rPr>
              <a:t>localization </a:t>
            </a:r>
            <a:r>
              <a:rPr lang="en-US" dirty="0">
                <a:solidFill>
                  <a:prstClr val="white"/>
                </a:solidFill>
                <a:latin typeface="Lato"/>
                <a:ea typeface="Calibri" panose="020F0502020204030204" pitchFamily="34" charset="0"/>
                <a:cs typeface="Times New Roman" panose="02020603050405020304" pitchFamily="18" charset="0"/>
              </a:rPr>
              <a:t>and mapping </a:t>
            </a:r>
            <a:r>
              <a:rPr lang="en-US" dirty="0" smtClean="0">
                <a:solidFill>
                  <a:prstClr val="white"/>
                </a:solidFill>
                <a:latin typeface="Lato"/>
                <a:ea typeface="Calibri" panose="020F0502020204030204" pitchFamily="34" charset="0"/>
                <a:cs typeface="Times New Roman" panose="02020603050405020304" pitchFamily="18" charset="0"/>
              </a:rPr>
              <a:t>problem“ (2002 introduced for Robotics)</a:t>
            </a:r>
            <a:r>
              <a:rPr lang="en-US" baseline="30000" dirty="0">
                <a:solidFill>
                  <a:prstClr val="white"/>
                </a:solidFill>
              </a:rPr>
              <a:t> [1] </a:t>
            </a:r>
            <a:endParaRPr lang="en-US" dirty="0">
              <a:solidFill>
                <a:prstClr val="white"/>
              </a:solidFill>
              <a:latin typeface="Lato"/>
              <a:ea typeface="Calibri" panose="020F0502020204030204" pitchFamily="34" charset="0"/>
              <a:cs typeface="Times New Roman" panose="02020603050405020304" pitchFamily="18" charset="0"/>
            </a:endParaRPr>
          </a:p>
          <a:p>
            <a:pPr marL="342900" indent="-342900">
              <a:lnSpc>
                <a:spcPct val="150000"/>
              </a:lnSpc>
              <a:spcAft>
                <a:spcPts val="800"/>
              </a:spcAft>
              <a:buFont typeface="Arial" panose="020B0604020202020204" pitchFamily="34" charset="0"/>
              <a:buChar char="•"/>
            </a:pPr>
            <a:r>
              <a:rPr lang="en-US" dirty="0" smtClean="0">
                <a:solidFill>
                  <a:prstClr val="white"/>
                </a:solidFill>
                <a:latin typeface="Lato"/>
                <a:ea typeface="Calibri" panose="020F0502020204030204" pitchFamily="34" charset="0"/>
                <a:cs typeface="Times New Roman" panose="02020603050405020304" pitchFamily="18" charset="0"/>
              </a:rPr>
              <a:t>G</a:t>
            </a:r>
            <a:r>
              <a:rPr lang="en-US" dirty="0">
                <a:solidFill>
                  <a:prstClr val="white"/>
                </a:solidFill>
                <a:latin typeface="Lato"/>
                <a:ea typeface="Calibri" panose="020F0502020204030204" pitchFamily="34" charset="0"/>
                <a:cs typeface="Times New Roman" panose="02020603050405020304" pitchFamily="18" charset="0"/>
              </a:rPr>
              <a:t>. Klein and D. Murray, "Parallel Tracking and Mapping on a camera </a:t>
            </a:r>
            <a:r>
              <a:rPr lang="en-US" dirty="0" smtClean="0">
                <a:solidFill>
                  <a:prstClr val="white"/>
                </a:solidFill>
                <a:latin typeface="Lato"/>
                <a:ea typeface="Calibri" panose="020F0502020204030204" pitchFamily="34" charset="0"/>
                <a:cs typeface="Times New Roman" panose="02020603050405020304" pitchFamily="18" charset="0"/>
              </a:rPr>
              <a:t>phone” (2009)</a:t>
            </a:r>
            <a:r>
              <a:rPr lang="en-US" baseline="30000" dirty="0">
                <a:solidFill>
                  <a:prstClr val="white"/>
                </a:solidFill>
              </a:rPr>
              <a:t> </a:t>
            </a:r>
            <a:r>
              <a:rPr lang="en-US" baseline="30000" dirty="0" smtClean="0">
                <a:solidFill>
                  <a:prstClr val="white"/>
                </a:solidFill>
              </a:rPr>
              <a:t>[2] </a:t>
            </a:r>
            <a:endParaRPr lang="en-US" dirty="0" smtClean="0">
              <a:solidFill>
                <a:prstClr val="white"/>
              </a:solidFill>
              <a:latin typeface="Lato"/>
              <a:ea typeface="Calibri" panose="020F0502020204030204" pitchFamily="34" charset="0"/>
              <a:cs typeface="Times New Roman" panose="02020603050405020304" pitchFamily="18" charset="0"/>
            </a:endParaRPr>
          </a:p>
          <a:p>
            <a:pPr marL="342900" indent="-342900">
              <a:lnSpc>
                <a:spcPct val="150000"/>
              </a:lnSpc>
              <a:spcAft>
                <a:spcPts val="800"/>
              </a:spcAft>
              <a:buFont typeface="Arial" panose="020B0604020202020204" pitchFamily="34" charset="0"/>
              <a:buChar char="•"/>
            </a:pPr>
            <a:r>
              <a:rPr lang="en-US" sz="1600" dirty="0" smtClean="0">
                <a:solidFill>
                  <a:prstClr val="white"/>
                </a:solidFill>
                <a:latin typeface="Lato"/>
                <a:ea typeface="Calibri" panose="020F0502020204030204" pitchFamily="34" charset="0"/>
                <a:cs typeface="Times New Roman" panose="02020603050405020304" pitchFamily="18" charset="0"/>
              </a:rPr>
              <a:t>P</a:t>
            </a:r>
            <a:r>
              <a:rPr lang="en-US" sz="1600" dirty="0">
                <a:solidFill>
                  <a:prstClr val="white"/>
                </a:solidFill>
                <a:latin typeface="Lato"/>
                <a:ea typeface="Calibri" panose="020F0502020204030204" pitchFamily="34" charset="0"/>
                <a:cs typeface="Times New Roman" panose="02020603050405020304" pitchFamily="18" charset="0"/>
              </a:rPr>
              <a:t>.  Martin, E.  </a:t>
            </a:r>
            <a:r>
              <a:rPr lang="en-US" sz="1600" dirty="0" err="1">
                <a:solidFill>
                  <a:prstClr val="white"/>
                </a:solidFill>
                <a:latin typeface="Lato"/>
                <a:ea typeface="Calibri" panose="020F0502020204030204" pitchFamily="34" charset="0"/>
                <a:cs typeface="Times New Roman" panose="02020603050405020304" pitchFamily="18" charset="0"/>
              </a:rPr>
              <a:t>Marchand</a:t>
            </a:r>
            <a:r>
              <a:rPr lang="en-US" sz="1600" dirty="0">
                <a:solidFill>
                  <a:prstClr val="white"/>
                </a:solidFill>
                <a:latin typeface="Lato"/>
                <a:ea typeface="Calibri" panose="020F0502020204030204" pitchFamily="34" charset="0"/>
                <a:cs typeface="Times New Roman" panose="02020603050405020304" pitchFamily="18" charset="0"/>
              </a:rPr>
              <a:t>, P.  </a:t>
            </a:r>
            <a:r>
              <a:rPr lang="en-US" sz="1600" dirty="0" err="1">
                <a:solidFill>
                  <a:prstClr val="white"/>
                </a:solidFill>
                <a:latin typeface="Lato"/>
                <a:ea typeface="Calibri" panose="020F0502020204030204" pitchFamily="34" charset="0"/>
                <a:cs typeface="Times New Roman" panose="02020603050405020304" pitchFamily="18" charset="0"/>
              </a:rPr>
              <a:t>Houlier</a:t>
            </a:r>
            <a:r>
              <a:rPr lang="en-US" sz="1600" dirty="0">
                <a:solidFill>
                  <a:prstClr val="white"/>
                </a:solidFill>
                <a:latin typeface="Lato"/>
                <a:ea typeface="Calibri" panose="020F0502020204030204" pitchFamily="34" charset="0"/>
                <a:cs typeface="Times New Roman" panose="02020603050405020304" pitchFamily="18" charset="0"/>
              </a:rPr>
              <a:t> and I.  </a:t>
            </a:r>
            <a:r>
              <a:rPr lang="en-US" sz="1600" dirty="0" err="1">
                <a:solidFill>
                  <a:prstClr val="white"/>
                </a:solidFill>
                <a:latin typeface="Lato"/>
                <a:ea typeface="Calibri" panose="020F0502020204030204" pitchFamily="34" charset="0"/>
                <a:cs typeface="Times New Roman" panose="02020603050405020304" pitchFamily="18" charset="0"/>
              </a:rPr>
              <a:t>Marchal</a:t>
            </a:r>
            <a:r>
              <a:rPr lang="en-US" sz="1600" dirty="0">
                <a:solidFill>
                  <a:prstClr val="white"/>
                </a:solidFill>
                <a:latin typeface="Lato"/>
                <a:ea typeface="Calibri" panose="020F0502020204030204" pitchFamily="34" charset="0"/>
                <a:cs typeface="Times New Roman" panose="02020603050405020304" pitchFamily="18" charset="0"/>
              </a:rPr>
              <a:t>, "Mapping and </a:t>
            </a:r>
            <a:r>
              <a:rPr lang="en-US" sz="1600" dirty="0" smtClean="0">
                <a:solidFill>
                  <a:prstClr val="white"/>
                </a:solidFill>
                <a:latin typeface="Lato"/>
                <a:ea typeface="Calibri" panose="020F0502020204030204" pitchFamily="34" charset="0"/>
                <a:cs typeface="Times New Roman" panose="02020603050405020304" pitchFamily="18" charset="0"/>
              </a:rPr>
              <a:t>     re-localization </a:t>
            </a:r>
            <a:r>
              <a:rPr lang="en-US" sz="1600" dirty="0">
                <a:solidFill>
                  <a:prstClr val="white"/>
                </a:solidFill>
                <a:latin typeface="Lato"/>
                <a:ea typeface="Calibri" panose="020F0502020204030204" pitchFamily="34" charset="0"/>
                <a:cs typeface="Times New Roman" panose="02020603050405020304" pitchFamily="18" charset="0"/>
              </a:rPr>
              <a:t>for mobile augmented </a:t>
            </a:r>
            <a:r>
              <a:rPr lang="en-US" sz="1600" dirty="0" smtClean="0">
                <a:solidFill>
                  <a:prstClr val="white"/>
                </a:solidFill>
                <a:latin typeface="Lato"/>
                <a:ea typeface="Calibri" panose="020F0502020204030204" pitchFamily="34" charset="0"/>
                <a:cs typeface="Times New Roman" panose="02020603050405020304" pitchFamily="18" charset="0"/>
              </a:rPr>
              <a:t>reality“ (2014)</a:t>
            </a:r>
            <a:r>
              <a:rPr lang="en-US" sz="1600" baseline="30000" dirty="0">
                <a:solidFill>
                  <a:prstClr val="white"/>
                </a:solidFill>
              </a:rPr>
              <a:t> </a:t>
            </a:r>
            <a:r>
              <a:rPr lang="en-US" sz="1600" baseline="30000" dirty="0" smtClean="0">
                <a:solidFill>
                  <a:prstClr val="white"/>
                </a:solidFill>
              </a:rPr>
              <a:t>[3] </a:t>
            </a:r>
            <a:endParaRPr lang="en-US" sz="1600" dirty="0" smtClean="0">
              <a:solidFill>
                <a:prstClr val="white"/>
              </a:solidFill>
              <a:latin typeface="Lato"/>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7113019" y="3112702"/>
            <a:ext cx="1780939" cy="1284071"/>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6185" y="1599957"/>
            <a:ext cx="1728275" cy="1364705"/>
          </a:xfrm>
          <a:prstGeom prst="rect">
            <a:avLst/>
          </a:prstGeom>
        </p:spPr>
      </p:pic>
      <p:grpSp>
        <p:nvGrpSpPr>
          <p:cNvPr id="9" name="Group 8"/>
          <p:cNvGrpSpPr/>
          <p:nvPr/>
        </p:nvGrpSpPr>
        <p:grpSpPr>
          <a:xfrm>
            <a:off x="416912" y="4763691"/>
            <a:ext cx="969290" cy="264168"/>
            <a:chOff x="416912" y="4763691"/>
            <a:chExt cx="969290" cy="264168"/>
          </a:xfrm>
        </p:grpSpPr>
        <p:grpSp>
          <p:nvGrpSpPr>
            <p:cNvPr id="10" name="Group 9"/>
            <p:cNvGrpSpPr/>
            <p:nvPr/>
          </p:nvGrpSpPr>
          <p:grpSpPr>
            <a:xfrm>
              <a:off x="416912" y="4775402"/>
              <a:ext cx="251901" cy="252457"/>
              <a:chOff x="914400" y="3987072"/>
              <a:chExt cx="419914" cy="420841"/>
            </a:xfrm>
          </p:grpSpPr>
          <p:sp>
            <p:nvSpPr>
              <p:cNvPr id="14"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5"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6"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7"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8"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12"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13"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grpSp>
        <p:nvGrpSpPr>
          <p:cNvPr id="19" name="Group 18"/>
          <p:cNvGrpSpPr/>
          <p:nvPr/>
        </p:nvGrpSpPr>
        <p:grpSpPr>
          <a:xfrm>
            <a:off x="299658" y="3934703"/>
            <a:ext cx="6629400" cy="1124967"/>
            <a:chOff x="696967" y="3999914"/>
            <a:chExt cx="7784377" cy="669939"/>
          </a:xfrm>
        </p:grpSpPr>
        <p:sp>
          <p:nvSpPr>
            <p:cNvPr id="20" name="TextBox 19"/>
            <p:cNvSpPr txBox="1"/>
            <p:nvPr/>
          </p:nvSpPr>
          <p:spPr>
            <a:xfrm>
              <a:off x="696967" y="4010021"/>
              <a:ext cx="7784377" cy="659832"/>
            </a:xfrm>
            <a:prstGeom prst="rect">
              <a:avLst/>
            </a:prstGeom>
            <a:noFill/>
          </p:spPr>
          <p:txBody>
            <a:bodyPr wrap="square" rtlCol="0">
              <a:spAutoFit/>
            </a:bodyPr>
            <a:lstStyle/>
            <a:p>
              <a:r>
                <a:rPr lang="en-US" sz="800" dirty="0">
                  <a:solidFill>
                    <a:schemeClr val="bg1"/>
                  </a:solidFill>
                </a:rPr>
                <a:t>[1]A.  Comport, E.  </a:t>
              </a:r>
              <a:r>
                <a:rPr lang="en-US" sz="800" dirty="0" err="1">
                  <a:solidFill>
                    <a:schemeClr val="bg1"/>
                  </a:solidFill>
                </a:rPr>
                <a:t>Marchand</a:t>
              </a:r>
              <a:r>
                <a:rPr lang="en-US" sz="800" dirty="0">
                  <a:solidFill>
                    <a:schemeClr val="bg1"/>
                  </a:solidFill>
                </a:rPr>
                <a:t>, M.  </a:t>
              </a:r>
              <a:r>
                <a:rPr lang="en-US" sz="800" dirty="0" err="1">
                  <a:solidFill>
                    <a:schemeClr val="bg1"/>
                  </a:solidFill>
                </a:rPr>
                <a:t>Pressigout</a:t>
              </a:r>
              <a:r>
                <a:rPr lang="en-US" sz="800" dirty="0">
                  <a:solidFill>
                    <a:schemeClr val="bg1"/>
                  </a:solidFill>
                </a:rPr>
                <a:t> and F.  </a:t>
              </a:r>
              <a:r>
                <a:rPr lang="en-US" sz="800" dirty="0" err="1">
                  <a:solidFill>
                    <a:schemeClr val="bg1"/>
                  </a:solidFill>
                </a:rPr>
                <a:t>Chaumette</a:t>
              </a:r>
              <a:r>
                <a:rPr lang="en-US" sz="800" dirty="0">
                  <a:solidFill>
                    <a:schemeClr val="bg1"/>
                  </a:solidFill>
                </a:rPr>
                <a:t>, "Real-time </a:t>
              </a:r>
              <a:r>
                <a:rPr lang="en-US" sz="800" dirty="0" err="1">
                  <a:solidFill>
                    <a:schemeClr val="bg1"/>
                  </a:solidFill>
                </a:rPr>
                <a:t>markerless</a:t>
              </a:r>
              <a:r>
                <a:rPr lang="en-US" sz="800" dirty="0">
                  <a:solidFill>
                    <a:schemeClr val="bg1"/>
                  </a:solidFill>
                </a:rPr>
                <a:t> tracking for augmented reality: the virtual visual </a:t>
              </a:r>
              <a:r>
                <a:rPr lang="en-US" sz="800" dirty="0" err="1">
                  <a:solidFill>
                    <a:schemeClr val="bg1"/>
                  </a:solidFill>
                </a:rPr>
                <a:t>servoing</a:t>
              </a:r>
              <a:r>
                <a:rPr lang="en-US" sz="800" dirty="0">
                  <a:solidFill>
                    <a:schemeClr val="bg1"/>
                  </a:solidFill>
                </a:rPr>
                <a:t> framework", </a:t>
              </a:r>
              <a:r>
                <a:rPr lang="en-US" sz="800" i="1" dirty="0">
                  <a:solidFill>
                    <a:schemeClr val="bg1"/>
                  </a:solidFill>
                </a:rPr>
                <a:t>IEEE Trans. Visual. </a:t>
              </a:r>
              <a:r>
                <a:rPr lang="en-US" sz="800" i="1" dirty="0" err="1">
                  <a:solidFill>
                    <a:schemeClr val="bg1"/>
                  </a:solidFill>
                </a:rPr>
                <a:t>Comput</a:t>
              </a:r>
              <a:r>
                <a:rPr lang="en-US" sz="800" i="1" dirty="0">
                  <a:solidFill>
                    <a:schemeClr val="bg1"/>
                  </a:solidFill>
                </a:rPr>
                <a:t>. Graphics</a:t>
              </a:r>
              <a:r>
                <a:rPr lang="en-US" sz="800" dirty="0">
                  <a:solidFill>
                    <a:schemeClr val="bg1"/>
                  </a:solidFill>
                </a:rPr>
                <a:t>, vol. 12, no. 4, pp. 615-628, 2006.</a:t>
              </a:r>
            </a:p>
            <a:p>
              <a:r>
                <a:rPr lang="en-US" sz="800" dirty="0">
                  <a:solidFill>
                    <a:schemeClr val="bg1"/>
                  </a:solidFill>
                </a:rPr>
                <a:t>[2]G. Klein and D. Murray, "Parallel Tracking and Mapping on a camera phone", </a:t>
              </a:r>
              <a:r>
                <a:rPr lang="en-US" sz="800" i="1" dirty="0">
                  <a:solidFill>
                    <a:schemeClr val="bg1"/>
                  </a:solidFill>
                </a:rPr>
                <a:t>2009 8th IEEE International Symposium on Mixed and Augmented Reality</a:t>
              </a:r>
              <a:r>
                <a:rPr lang="en-US" sz="800" dirty="0">
                  <a:solidFill>
                    <a:schemeClr val="bg1"/>
                  </a:solidFill>
                </a:rPr>
                <a:t>, 2009.</a:t>
              </a:r>
            </a:p>
            <a:p>
              <a:r>
                <a:rPr lang="en-US" sz="800" dirty="0">
                  <a:solidFill>
                    <a:schemeClr val="bg1"/>
                  </a:solidFill>
                </a:rPr>
                <a:t>[3]P.  Martin, E.  </a:t>
              </a:r>
              <a:r>
                <a:rPr lang="en-US" sz="800" dirty="0" err="1">
                  <a:solidFill>
                    <a:schemeClr val="bg1"/>
                  </a:solidFill>
                </a:rPr>
                <a:t>Marchand</a:t>
              </a:r>
              <a:r>
                <a:rPr lang="en-US" sz="800" dirty="0">
                  <a:solidFill>
                    <a:schemeClr val="bg1"/>
                  </a:solidFill>
                </a:rPr>
                <a:t>, P.  </a:t>
              </a:r>
              <a:r>
                <a:rPr lang="en-US" sz="800" dirty="0" err="1">
                  <a:solidFill>
                    <a:schemeClr val="bg1"/>
                  </a:solidFill>
                </a:rPr>
                <a:t>Houlier</a:t>
              </a:r>
              <a:r>
                <a:rPr lang="en-US" sz="800" dirty="0">
                  <a:solidFill>
                    <a:schemeClr val="bg1"/>
                  </a:solidFill>
                </a:rPr>
                <a:t> and I.  </a:t>
              </a:r>
              <a:r>
                <a:rPr lang="en-US" sz="800" dirty="0" err="1">
                  <a:solidFill>
                    <a:schemeClr val="bg1"/>
                  </a:solidFill>
                </a:rPr>
                <a:t>Marchal</a:t>
              </a:r>
              <a:r>
                <a:rPr lang="en-US" sz="800" dirty="0">
                  <a:solidFill>
                    <a:schemeClr val="bg1"/>
                  </a:solidFill>
                </a:rPr>
                <a:t>, "Mapping and re-localization for mobile augmented reality", </a:t>
              </a:r>
              <a:r>
                <a:rPr lang="en-US" sz="800" i="1" dirty="0">
                  <a:solidFill>
                    <a:schemeClr val="bg1"/>
                  </a:solidFill>
                </a:rPr>
                <a:t>2014 IEEE International Conference on Image Processing (ICIP)</a:t>
              </a:r>
              <a:r>
                <a:rPr lang="en-US" sz="800" dirty="0">
                  <a:solidFill>
                    <a:schemeClr val="bg1"/>
                  </a:solidFill>
                </a:rPr>
                <a:t>, 2014.</a:t>
              </a:r>
            </a:p>
            <a:p>
              <a:endParaRPr lang="en-US" sz="600" dirty="0">
                <a:solidFill>
                  <a:prstClr val="white"/>
                </a:solidFill>
              </a:endParaRPr>
            </a:p>
            <a:p>
              <a:endParaRPr lang="en-US" sz="600" dirty="0">
                <a:solidFill>
                  <a:prstClr val="white"/>
                </a:solidFill>
              </a:endParaRPr>
            </a:p>
            <a:p>
              <a:endParaRPr lang="en-US" sz="600" dirty="0">
                <a:solidFill>
                  <a:prstClr val="white"/>
                </a:solidFill>
              </a:endParaRPr>
            </a:p>
          </p:txBody>
        </p:sp>
        <p:cxnSp>
          <p:nvCxnSpPr>
            <p:cNvPr id="21" name="Straight Connector 20"/>
            <p:cNvCxnSpPr/>
            <p:nvPr/>
          </p:nvCxnSpPr>
          <p:spPr>
            <a:xfrm>
              <a:off x="696967" y="3999914"/>
              <a:ext cx="775622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828785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300" fill="hold"/>
                                        <p:tgtEl>
                                          <p:spTgt spid="5"/>
                                        </p:tgtEl>
                                        <p:attrNameLst>
                                          <p:attrName>ppt_w</p:attrName>
                                        </p:attrNameLst>
                                      </p:cBhvr>
                                      <p:tavLst>
                                        <p:tav tm="0">
                                          <p:val>
                                            <p:strVal val="#ppt_w*0.70"/>
                                          </p:val>
                                        </p:tav>
                                        <p:tav tm="100000">
                                          <p:val>
                                            <p:strVal val="#ppt_w"/>
                                          </p:val>
                                        </p:tav>
                                      </p:tavLst>
                                    </p:anim>
                                    <p:anim calcmode="lin" valueType="num">
                                      <p:cBhvr>
                                        <p:cTn id="8" dur="300" fill="hold"/>
                                        <p:tgtEl>
                                          <p:spTgt spid="5"/>
                                        </p:tgtEl>
                                        <p:attrNameLst>
                                          <p:attrName>ppt_h</p:attrName>
                                        </p:attrNameLst>
                                      </p:cBhvr>
                                      <p:tavLst>
                                        <p:tav tm="0">
                                          <p:val>
                                            <p:strVal val="#ppt_h"/>
                                          </p:val>
                                        </p:tav>
                                        <p:tav tm="100000">
                                          <p:val>
                                            <p:strVal val="#ppt_h"/>
                                          </p:val>
                                        </p:tav>
                                      </p:tavLst>
                                    </p:anim>
                                    <p:animEffect transition="in" filter="fade">
                                      <p:cBhvr>
                                        <p:cTn id="9" dur="300"/>
                                        <p:tgtEl>
                                          <p:spTgt spid="5"/>
                                        </p:tgtEl>
                                      </p:cBhvr>
                                    </p:animEffect>
                                  </p:childTnLst>
                                </p:cTn>
                              </p:par>
                            </p:childTnLst>
                          </p:cTn>
                        </p:par>
                        <p:par>
                          <p:cTn id="10" fill="hold">
                            <p:stCondLst>
                              <p:cond delay="300"/>
                            </p:stCondLst>
                            <p:childTnLst>
                              <p:par>
                                <p:cTn id="11" presetID="10"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6" presetClass="entr" presetSubtype="37"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outVertical)">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6" name="Rectangle 45"/>
          <p:cNvSpPr/>
          <p:nvPr/>
        </p:nvSpPr>
        <p:spPr>
          <a:xfrm>
            <a:off x="76200" y="1023670"/>
            <a:ext cx="8686800" cy="3720754"/>
          </a:xfrm>
          <a:prstGeom prst="rect">
            <a:avLst/>
          </a:prstGeom>
          <a:ln w="19050"/>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51" name="Rectangle 50"/>
          <p:cNvSpPr/>
          <p:nvPr/>
        </p:nvSpPr>
        <p:spPr>
          <a:xfrm>
            <a:off x="5410200" y="1504950"/>
            <a:ext cx="2491938" cy="1058440"/>
          </a:xfrm>
          <a:prstGeom prst="rect">
            <a:avLst/>
          </a:prstGeom>
          <a:ln w="19050">
            <a:solidFill>
              <a:srgbClr val="FFFF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grpSp>
        <p:nvGrpSpPr>
          <p:cNvPr id="4" name="Group 3"/>
          <p:cNvGrpSpPr/>
          <p:nvPr/>
        </p:nvGrpSpPr>
        <p:grpSpPr>
          <a:xfrm>
            <a:off x="416912" y="4763691"/>
            <a:ext cx="969290" cy="264168"/>
            <a:chOff x="416912" y="4763691"/>
            <a:chExt cx="969290" cy="264168"/>
          </a:xfrm>
        </p:grpSpPr>
        <p:grpSp>
          <p:nvGrpSpPr>
            <p:cNvPr id="5" name="Group 4"/>
            <p:cNvGrpSpPr/>
            <p:nvPr/>
          </p:nvGrpSpPr>
          <p:grpSpPr>
            <a:xfrm>
              <a:off x="416912" y="4775402"/>
              <a:ext cx="251901" cy="252457"/>
              <a:chOff x="914400" y="3987072"/>
              <a:chExt cx="419914" cy="420841"/>
            </a:xfrm>
          </p:grpSpPr>
          <p:sp>
            <p:nvSpPr>
              <p:cNvPr id="8"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9"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0"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1"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2"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6"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7"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pic>
        <p:nvPicPr>
          <p:cNvPr id="15" name="Picture 14">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35429" y="1725855"/>
            <a:ext cx="1676401" cy="1026846"/>
          </a:xfrm>
          <a:prstGeom prst="rect">
            <a:avLst/>
          </a:prstGeom>
        </p:spPr>
      </p:pic>
      <p:sp>
        <p:nvSpPr>
          <p:cNvPr id="18" name="TextBox 17"/>
          <p:cNvSpPr txBox="1"/>
          <p:nvPr/>
        </p:nvSpPr>
        <p:spPr>
          <a:xfrm>
            <a:off x="517861" y="2255613"/>
            <a:ext cx="1364476" cy="307777"/>
          </a:xfrm>
          <a:prstGeom prst="rect">
            <a:avLst/>
          </a:prstGeom>
          <a:noFill/>
        </p:spPr>
        <p:txBody>
          <a:bodyPr wrap="none" rtlCol="0">
            <a:spAutoFit/>
          </a:bodyPr>
          <a:lstStyle/>
          <a:p>
            <a:r>
              <a:rPr lang="en-US" sz="1400" dirty="0" smtClean="0">
                <a:solidFill>
                  <a:schemeClr val="bg1"/>
                </a:solidFill>
              </a:rPr>
              <a:t>Select 3D object</a:t>
            </a:r>
            <a:endParaRPr lang="en-US" sz="1400" dirty="0">
              <a:solidFill>
                <a:schemeClr val="bg1"/>
              </a:solidFill>
            </a:endParaRPr>
          </a:p>
        </p:txBody>
      </p:sp>
      <p:sp>
        <p:nvSpPr>
          <p:cNvPr id="19" name="TextBox 18"/>
          <p:cNvSpPr txBox="1"/>
          <p:nvPr/>
        </p:nvSpPr>
        <p:spPr>
          <a:xfrm>
            <a:off x="2573960" y="2752701"/>
            <a:ext cx="2170339" cy="523220"/>
          </a:xfrm>
          <a:prstGeom prst="rect">
            <a:avLst/>
          </a:prstGeom>
          <a:noFill/>
        </p:spPr>
        <p:txBody>
          <a:bodyPr wrap="none" rtlCol="0">
            <a:spAutoFit/>
          </a:bodyPr>
          <a:lstStyle/>
          <a:p>
            <a:pPr algn="ctr"/>
            <a:r>
              <a:rPr lang="en-US" sz="1400" dirty="0" smtClean="0">
                <a:solidFill>
                  <a:schemeClr val="bg1"/>
                </a:solidFill>
              </a:rPr>
              <a:t>Initiate Scanning &amp;</a:t>
            </a:r>
          </a:p>
          <a:p>
            <a:pPr algn="ctr"/>
            <a:r>
              <a:rPr lang="en-US" sz="1400" dirty="0" smtClean="0">
                <a:solidFill>
                  <a:schemeClr val="bg1"/>
                </a:solidFill>
              </a:rPr>
              <a:t>obtaining </a:t>
            </a:r>
            <a:r>
              <a:rPr lang="en-US" sz="1400" dirty="0">
                <a:solidFill>
                  <a:schemeClr val="bg1"/>
                </a:solidFill>
              </a:rPr>
              <a:t>tracking </a:t>
            </a:r>
            <a:r>
              <a:rPr lang="en-US" sz="1400" dirty="0" smtClean="0">
                <a:solidFill>
                  <a:schemeClr val="bg1"/>
                </a:solidFill>
              </a:rPr>
              <a:t>features</a:t>
            </a:r>
            <a:endParaRPr lang="en-US" sz="1400" dirty="0">
              <a:solidFill>
                <a:schemeClr val="bg1"/>
              </a:solidFill>
            </a:endParaRPr>
          </a:p>
        </p:txBody>
      </p:sp>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18417" y="1718046"/>
            <a:ext cx="530226" cy="530226"/>
          </a:xfrm>
          <a:prstGeom prst="rect">
            <a:avLst/>
          </a:prstGeom>
        </p:spPr>
      </p:pic>
      <p:sp>
        <p:nvSpPr>
          <p:cNvPr id="25" name="TextBox 24"/>
          <p:cNvSpPr txBox="1"/>
          <p:nvPr/>
        </p:nvSpPr>
        <p:spPr>
          <a:xfrm>
            <a:off x="244552" y="1593034"/>
            <a:ext cx="1961691" cy="307777"/>
          </a:xfrm>
          <a:prstGeom prst="rect">
            <a:avLst/>
          </a:prstGeom>
          <a:noFill/>
        </p:spPr>
        <p:txBody>
          <a:bodyPr wrap="none" rtlCol="0">
            <a:spAutoFit/>
          </a:bodyPr>
          <a:lstStyle/>
          <a:p>
            <a:r>
              <a:rPr lang="en-US" sz="1400" dirty="0" smtClean="0">
                <a:solidFill>
                  <a:schemeClr val="bg1"/>
                </a:solidFill>
              </a:rPr>
              <a:t>Extract furniture models</a:t>
            </a:r>
            <a:endParaRPr lang="en-US" sz="1400" dirty="0">
              <a:solidFill>
                <a:schemeClr val="bg1"/>
              </a:solidFill>
            </a:endParaRPr>
          </a:p>
        </p:txBody>
      </p:sp>
      <p:sp>
        <p:nvSpPr>
          <p:cNvPr id="27" name="TextBox 26"/>
          <p:cNvSpPr txBox="1"/>
          <p:nvPr/>
        </p:nvSpPr>
        <p:spPr>
          <a:xfrm>
            <a:off x="5643435" y="3763695"/>
            <a:ext cx="2561149" cy="523220"/>
          </a:xfrm>
          <a:prstGeom prst="rect">
            <a:avLst/>
          </a:prstGeom>
          <a:noFill/>
        </p:spPr>
        <p:txBody>
          <a:bodyPr wrap="none" rtlCol="0">
            <a:spAutoFit/>
          </a:bodyPr>
          <a:lstStyle/>
          <a:p>
            <a:pPr algn="ctr"/>
            <a:r>
              <a:rPr lang="en-US" sz="1400" dirty="0" smtClean="0">
                <a:solidFill>
                  <a:schemeClr val="bg1"/>
                </a:solidFill>
              </a:rPr>
              <a:t>Placement/relocation of objects </a:t>
            </a:r>
          </a:p>
          <a:p>
            <a:pPr algn="ctr"/>
            <a:r>
              <a:rPr lang="en-US" sz="1400" dirty="0" smtClean="0">
                <a:solidFill>
                  <a:schemeClr val="bg1"/>
                </a:solidFill>
              </a:rPr>
              <a:t>into the environment</a:t>
            </a:r>
          </a:p>
        </p:txBody>
      </p:sp>
      <p:sp>
        <p:nvSpPr>
          <p:cNvPr id="28" name="TextBox 27"/>
          <p:cNvSpPr txBox="1"/>
          <p:nvPr/>
        </p:nvSpPr>
        <p:spPr>
          <a:xfrm>
            <a:off x="5457045" y="2210751"/>
            <a:ext cx="2445093" cy="307777"/>
          </a:xfrm>
          <a:prstGeom prst="rect">
            <a:avLst/>
          </a:prstGeom>
          <a:noFill/>
        </p:spPr>
        <p:txBody>
          <a:bodyPr wrap="none" rtlCol="0">
            <a:spAutoFit/>
          </a:bodyPr>
          <a:lstStyle/>
          <a:p>
            <a:pPr algn="ctr"/>
            <a:r>
              <a:rPr lang="en-US" sz="1400" dirty="0" smtClean="0">
                <a:solidFill>
                  <a:srgbClr val="FFFF00"/>
                </a:solidFill>
              </a:rPr>
              <a:t>Scale identification component</a:t>
            </a:r>
            <a:endParaRPr lang="en-US" sz="1400" dirty="0">
              <a:solidFill>
                <a:srgbClr val="FFFF00"/>
              </a:solidFill>
            </a:endParaRPr>
          </a:p>
        </p:txBody>
      </p:sp>
      <p:sp>
        <p:nvSpPr>
          <p:cNvPr id="30" name="Rectangle 29"/>
          <p:cNvSpPr/>
          <p:nvPr/>
        </p:nvSpPr>
        <p:spPr>
          <a:xfrm>
            <a:off x="3813941" y="502386"/>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 name="TextBox 32"/>
          <p:cNvSpPr txBox="1"/>
          <p:nvPr/>
        </p:nvSpPr>
        <p:spPr>
          <a:xfrm>
            <a:off x="2740144" y="3742294"/>
            <a:ext cx="1911742" cy="738664"/>
          </a:xfrm>
          <a:prstGeom prst="rect">
            <a:avLst/>
          </a:prstGeom>
          <a:noFill/>
        </p:spPr>
        <p:txBody>
          <a:bodyPr wrap="none" rtlCol="0">
            <a:spAutoFit/>
          </a:bodyPr>
          <a:lstStyle/>
          <a:p>
            <a:pPr algn="ctr"/>
            <a:r>
              <a:rPr lang="en-US" sz="1400" dirty="0" smtClean="0">
                <a:solidFill>
                  <a:schemeClr val="bg1"/>
                </a:solidFill>
              </a:rPr>
              <a:t>Identify direction &amp;</a:t>
            </a:r>
          </a:p>
          <a:p>
            <a:pPr algn="ctr"/>
            <a:r>
              <a:rPr lang="en-US" sz="1400" dirty="0" smtClean="0">
                <a:solidFill>
                  <a:schemeClr val="bg1"/>
                </a:solidFill>
              </a:rPr>
              <a:t> number of </a:t>
            </a:r>
          </a:p>
          <a:p>
            <a:pPr algn="ctr"/>
            <a:r>
              <a:rPr lang="en-US" sz="1400" dirty="0" smtClean="0">
                <a:solidFill>
                  <a:schemeClr val="bg1"/>
                </a:solidFill>
              </a:rPr>
              <a:t>visible tracking features</a:t>
            </a:r>
            <a:endParaRPr lang="en-US" sz="1400" dirty="0">
              <a:solidFill>
                <a:schemeClr val="bg1"/>
              </a:solidFill>
            </a:endParaRPr>
          </a:p>
        </p:txBody>
      </p:sp>
      <p:sp>
        <p:nvSpPr>
          <p:cNvPr id="44" name="Rectangle 22"/>
          <p:cNvSpPr>
            <a:spLocks noChangeArrowheads="1"/>
          </p:cNvSpPr>
          <p:nvPr/>
        </p:nvSpPr>
        <p:spPr bwMode="auto">
          <a:xfrm>
            <a:off x="2415863" y="46269"/>
            <a:ext cx="41597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Lato" pitchFamily="34" charset="0"/>
                <a:cs typeface="Arial" pitchFamily="34" charset="0"/>
              </a:rPr>
              <a:t>SLAM based mapping of room</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pic>
        <p:nvPicPr>
          <p:cNvPr id="47" name="Picture 4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695" y="516580"/>
            <a:ext cx="462287" cy="462287"/>
          </a:xfrm>
          <a:prstGeom prst="rect">
            <a:avLst/>
          </a:prstGeom>
        </p:spPr>
      </p:pic>
      <p:sp>
        <p:nvSpPr>
          <p:cNvPr id="48" name="TextBox 47"/>
          <p:cNvSpPr txBox="1"/>
          <p:nvPr/>
        </p:nvSpPr>
        <p:spPr>
          <a:xfrm>
            <a:off x="698630" y="727944"/>
            <a:ext cx="3398687" cy="261610"/>
          </a:xfrm>
          <a:prstGeom prst="rect">
            <a:avLst/>
          </a:prstGeom>
          <a:noFill/>
        </p:spPr>
        <p:txBody>
          <a:bodyPr wrap="none" rtlCol="0">
            <a:spAutoFit/>
          </a:bodyPr>
          <a:lstStyle/>
          <a:p>
            <a:pPr algn="ctr"/>
            <a:r>
              <a:rPr lang="en-US" sz="1100" dirty="0" smtClean="0">
                <a:solidFill>
                  <a:schemeClr val="bg1"/>
                </a:solidFill>
                <a:latin typeface="Lato" pitchFamily="34" charset="0"/>
              </a:rPr>
              <a:t>Mapping and 3D object </a:t>
            </a:r>
            <a:r>
              <a:rPr lang="en-US" sz="1100" dirty="0">
                <a:solidFill>
                  <a:schemeClr val="bg1"/>
                </a:solidFill>
                <a:latin typeface="Lato" pitchFamily="34" charset="0"/>
              </a:rPr>
              <a:t>placement component Flow</a:t>
            </a:r>
          </a:p>
        </p:txBody>
      </p:sp>
      <p:pic>
        <p:nvPicPr>
          <p:cNvPr id="49" name="Picture 4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4406" y="1021560"/>
            <a:ext cx="1063431" cy="670424"/>
          </a:xfrm>
          <a:prstGeom prst="rect">
            <a:avLst/>
          </a:prstGeom>
        </p:spPr>
      </p:pic>
      <p:sp>
        <p:nvSpPr>
          <p:cNvPr id="34" name="Down Arrow 33"/>
          <p:cNvSpPr/>
          <p:nvPr/>
        </p:nvSpPr>
        <p:spPr>
          <a:xfrm rot="16200000">
            <a:off x="2188779" y="2054648"/>
            <a:ext cx="247978" cy="6515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own Arrow 34"/>
          <p:cNvSpPr/>
          <p:nvPr/>
        </p:nvSpPr>
        <p:spPr>
          <a:xfrm rot="16200000">
            <a:off x="4864588" y="1818858"/>
            <a:ext cx="247978" cy="6515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Down Arrow 37"/>
          <p:cNvSpPr/>
          <p:nvPr/>
        </p:nvSpPr>
        <p:spPr>
          <a:xfrm>
            <a:off x="996797" y="1887621"/>
            <a:ext cx="228600" cy="38100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Down Arrow 38"/>
          <p:cNvSpPr/>
          <p:nvPr/>
        </p:nvSpPr>
        <p:spPr>
          <a:xfrm>
            <a:off x="6575656" y="2740977"/>
            <a:ext cx="292293" cy="86435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Down Arrow 39"/>
          <p:cNvSpPr/>
          <p:nvPr/>
        </p:nvSpPr>
        <p:spPr>
          <a:xfrm rot="16200000" flipV="1">
            <a:off x="4984093" y="3586308"/>
            <a:ext cx="303069" cy="822686"/>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Down Arrow 41"/>
          <p:cNvSpPr/>
          <p:nvPr/>
        </p:nvSpPr>
        <p:spPr>
          <a:xfrm flipV="1">
            <a:off x="3549868" y="3260583"/>
            <a:ext cx="292293" cy="480656"/>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607706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300" fill="hold"/>
                                        <p:tgtEl>
                                          <p:spTgt spid="30"/>
                                        </p:tgtEl>
                                        <p:attrNameLst>
                                          <p:attrName>ppt_w</p:attrName>
                                        </p:attrNameLst>
                                      </p:cBhvr>
                                      <p:tavLst>
                                        <p:tav tm="0">
                                          <p:val>
                                            <p:strVal val="#ppt_w*0.70"/>
                                          </p:val>
                                        </p:tav>
                                        <p:tav tm="100000">
                                          <p:val>
                                            <p:strVal val="#ppt_w"/>
                                          </p:val>
                                        </p:tav>
                                      </p:tavLst>
                                    </p:anim>
                                    <p:anim calcmode="lin" valueType="num">
                                      <p:cBhvr>
                                        <p:cTn id="8" dur="300" fill="hold"/>
                                        <p:tgtEl>
                                          <p:spTgt spid="30"/>
                                        </p:tgtEl>
                                        <p:attrNameLst>
                                          <p:attrName>ppt_h</p:attrName>
                                        </p:attrNameLst>
                                      </p:cBhvr>
                                      <p:tavLst>
                                        <p:tav tm="0">
                                          <p:val>
                                            <p:strVal val="#ppt_h"/>
                                          </p:val>
                                        </p:tav>
                                        <p:tav tm="100000">
                                          <p:val>
                                            <p:strVal val="#ppt_h"/>
                                          </p:val>
                                        </p:tav>
                                      </p:tavLst>
                                    </p:anim>
                                    <p:animEffect transition="in" filter="fade">
                                      <p:cBhvr>
                                        <p:cTn id="9" dur="300"/>
                                        <p:tgtEl>
                                          <p:spTgt spid="30"/>
                                        </p:tgtEl>
                                      </p:cBhvr>
                                    </p:animEffect>
                                  </p:childTnLst>
                                </p:cTn>
                              </p:par>
                            </p:childTnLst>
                          </p:cTn>
                        </p:par>
                        <p:par>
                          <p:cTn id="10" fill="hold">
                            <p:stCondLst>
                              <p:cond delay="300"/>
                            </p:stCondLst>
                            <p:childTnLst>
                              <p:par>
                                <p:cTn id="11" presetID="10" presetClass="entr" presetSubtype="0" fill="hold" nodeType="after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fade">
                                      <p:cBhvr>
                                        <p:cTn id="16" dur="500"/>
                                        <p:tgtEl>
                                          <p:spTgt spid="4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500"/>
                                        <p:tgtEl>
                                          <p:spTgt spid="46"/>
                                        </p:tgtEl>
                                      </p:cBhvr>
                                    </p:animEffect>
                                  </p:childTnLst>
                                </p:cTn>
                              </p:par>
                            </p:childTnLst>
                          </p:cTn>
                        </p:par>
                        <p:par>
                          <p:cTn id="20" fill="hold">
                            <p:stCondLst>
                              <p:cond delay="800"/>
                            </p:stCondLst>
                            <p:childTnLst>
                              <p:par>
                                <p:cTn id="21" presetID="10" presetClass="entr" presetSubtype="0" fill="hold" nodeType="after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fade">
                                      <p:cBhvr>
                                        <p:cTn id="23" dur="500"/>
                                        <p:tgtEl>
                                          <p:spTgt spid="49"/>
                                        </p:tgtEl>
                                      </p:cBhvr>
                                    </p:animEffect>
                                  </p:childTnLst>
                                </p:cTn>
                              </p:par>
                            </p:childTnLst>
                          </p:cTn>
                        </p:par>
                        <p:par>
                          <p:cTn id="24" fill="hold">
                            <p:stCondLst>
                              <p:cond delay="1300"/>
                            </p:stCondLst>
                            <p:childTnLst>
                              <p:par>
                                <p:cTn id="25" presetID="10" presetClass="entr" presetSubtype="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par>
                          <p:cTn id="28" fill="hold">
                            <p:stCondLst>
                              <p:cond delay="1800"/>
                            </p:stCondLst>
                            <p:childTnLst>
                              <p:par>
                                <p:cTn id="29" presetID="22" presetClass="entr" presetSubtype="8" fill="hold" grpId="0" nodeType="after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left)">
                                      <p:cBhvr>
                                        <p:cTn id="31" dur="500"/>
                                        <p:tgtEl>
                                          <p:spTgt spid="38"/>
                                        </p:tgtEl>
                                      </p:cBhvr>
                                    </p:animEffect>
                                  </p:childTnLst>
                                </p:cTn>
                              </p:par>
                            </p:childTnLst>
                          </p:cTn>
                        </p:par>
                        <p:par>
                          <p:cTn id="32" fill="hold">
                            <p:stCondLst>
                              <p:cond delay="2300"/>
                            </p:stCondLst>
                            <p:childTnLst>
                              <p:par>
                                <p:cTn id="33" presetID="10" presetClass="entr" presetSubtype="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par>
                          <p:cTn id="36" fill="hold">
                            <p:stCondLst>
                              <p:cond delay="2800"/>
                            </p:stCondLst>
                            <p:childTnLst>
                              <p:par>
                                <p:cTn id="37" presetID="22" presetClass="entr" presetSubtype="8" fill="hold" grpId="0" nodeType="after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wipe(left)">
                                      <p:cBhvr>
                                        <p:cTn id="39" dur="500"/>
                                        <p:tgtEl>
                                          <p:spTgt spid="34"/>
                                        </p:tgtEl>
                                      </p:cBhvr>
                                    </p:animEffect>
                                  </p:childTnLst>
                                </p:cTn>
                              </p:par>
                            </p:childTnLst>
                          </p:cTn>
                        </p:par>
                        <p:par>
                          <p:cTn id="40" fill="hold">
                            <p:stCondLst>
                              <p:cond delay="3300"/>
                            </p:stCondLst>
                            <p:childTnLst>
                              <p:par>
                                <p:cTn id="41" presetID="10" presetClass="entr" presetSubtype="0"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par>
                          <p:cTn id="47" fill="hold">
                            <p:stCondLst>
                              <p:cond delay="3800"/>
                            </p:stCondLst>
                            <p:childTnLst>
                              <p:par>
                                <p:cTn id="48" presetID="22" presetClass="entr" presetSubtype="8" fill="hold" grpId="0" nodeType="after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wipe(left)">
                                      <p:cBhvr>
                                        <p:cTn id="50" dur="500"/>
                                        <p:tgtEl>
                                          <p:spTgt spid="35"/>
                                        </p:tgtEl>
                                      </p:cBhvr>
                                    </p:animEffect>
                                  </p:childTnLst>
                                </p:cTn>
                              </p:par>
                            </p:childTnLst>
                          </p:cTn>
                        </p:par>
                        <p:par>
                          <p:cTn id="51" fill="hold">
                            <p:stCondLst>
                              <p:cond delay="4300"/>
                            </p:stCondLst>
                            <p:childTnLst>
                              <p:par>
                                <p:cTn id="52" presetID="10" presetClass="entr" presetSubtype="0" fill="hold" grpId="0" nodeType="afterEffect">
                                  <p:stCondLst>
                                    <p:cond delay="0"/>
                                  </p:stCondLst>
                                  <p:childTnLst>
                                    <p:set>
                                      <p:cBhvr>
                                        <p:cTn id="53" dur="1" fill="hold">
                                          <p:stCondLst>
                                            <p:cond delay="0"/>
                                          </p:stCondLst>
                                        </p:cTn>
                                        <p:tgtEl>
                                          <p:spTgt spid="51"/>
                                        </p:tgtEl>
                                        <p:attrNameLst>
                                          <p:attrName>style.visibility</p:attrName>
                                        </p:attrNameLst>
                                      </p:cBhvr>
                                      <p:to>
                                        <p:strVal val="visible"/>
                                      </p:to>
                                    </p:set>
                                    <p:animEffect transition="in" filter="fade">
                                      <p:cBhvr>
                                        <p:cTn id="54" dur="500"/>
                                        <p:tgtEl>
                                          <p:spTgt spid="51"/>
                                        </p:tgtEl>
                                      </p:cBhvr>
                                    </p:animEffect>
                                  </p:childTnLst>
                                </p:cTn>
                              </p:par>
                              <p:par>
                                <p:cTn id="55" presetID="10" presetClass="entr" presetSubtype="0"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fade">
                                      <p:cBhvr>
                                        <p:cTn id="60" dur="500"/>
                                        <p:tgtEl>
                                          <p:spTgt spid="28"/>
                                        </p:tgtEl>
                                      </p:cBhvr>
                                    </p:animEffect>
                                  </p:childTnLst>
                                </p:cTn>
                              </p:par>
                            </p:childTnLst>
                          </p:cTn>
                        </p:par>
                        <p:par>
                          <p:cTn id="61" fill="hold">
                            <p:stCondLst>
                              <p:cond delay="4800"/>
                            </p:stCondLst>
                            <p:childTnLst>
                              <p:par>
                                <p:cTn id="62" presetID="22" presetClass="entr" presetSubtype="8" fill="hold" grpId="0" nodeType="afterEffect">
                                  <p:stCondLst>
                                    <p:cond delay="0"/>
                                  </p:stCondLst>
                                  <p:childTnLst>
                                    <p:set>
                                      <p:cBhvr>
                                        <p:cTn id="63" dur="1" fill="hold">
                                          <p:stCondLst>
                                            <p:cond delay="0"/>
                                          </p:stCondLst>
                                        </p:cTn>
                                        <p:tgtEl>
                                          <p:spTgt spid="39"/>
                                        </p:tgtEl>
                                        <p:attrNameLst>
                                          <p:attrName>style.visibility</p:attrName>
                                        </p:attrNameLst>
                                      </p:cBhvr>
                                      <p:to>
                                        <p:strVal val="visible"/>
                                      </p:to>
                                    </p:set>
                                    <p:animEffect transition="in" filter="wipe(left)">
                                      <p:cBhvr>
                                        <p:cTn id="64" dur="500"/>
                                        <p:tgtEl>
                                          <p:spTgt spid="39"/>
                                        </p:tgtEl>
                                      </p:cBhvr>
                                    </p:animEffect>
                                  </p:childTnLst>
                                </p:cTn>
                              </p:par>
                            </p:childTnLst>
                          </p:cTn>
                        </p:par>
                        <p:par>
                          <p:cTn id="65" fill="hold">
                            <p:stCondLst>
                              <p:cond delay="5300"/>
                            </p:stCondLst>
                            <p:childTnLst>
                              <p:par>
                                <p:cTn id="66" presetID="10" presetClass="entr" presetSubtype="0" fill="hold" grpId="0" nodeType="after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fade">
                                      <p:cBhvr>
                                        <p:cTn id="68" dur="500"/>
                                        <p:tgtEl>
                                          <p:spTgt spid="27"/>
                                        </p:tgtEl>
                                      </p:cBhvr>
                                    </p:animEffect>
                                  </p:childTnLst>
                                </p:cTn>
                              </p:par>
                            </p:childTnLst>
                          </p:cTn>
                        </p:par>
                        <p:par>
                          <p:cTn id="69" fill="hold">
                            <p:stCondLst>
                              <p:cond delay="5800"/>
                            </p:stCondLst>
                            <p:childTnLst>
                              <p:par>
                                <p:cTn id="70" presetID="22" presetClass="entr" presetSubtype="8" fill="hold" grpId="0" nodeType="afterEffect">
                                  <p:stCondLst>
                                    <p:cond delay="0"/>
                                  </p:stCondLst>
                                  <p:childTnLst>
                                    <p:set>
                                      <p:cBhvr>
                                        <p:cTn id="71" dur="1" fill="hold">
                                          <p:stCondLst>
                                            <p:cond delay="0"/>
                                          </p:stCondLst>
                                        </p:cTn>
                                        <p:tgtEl>
                                          <p:spTgt spid="40"/>
                                        </p:tgtEl>
                                        <p:attrNameLst>
                                          <p:attrName>style.visibility</p:attrName>
                                        </p:attrNameLst>
                                      </p:cBhvr>
                                      <p:to>
                                        <p:strVal val="visible"/>
                                      </p:to>
                                    </p:set>
                                    <p:animEffect transition="in" filter="wipe(left)">
                                      <p:cBhvr>
                                        <p:cTn id="72" dur="500"/>
                                        <p:tgtEl>
                                          <p:spTgt spid="40"/>
                                        </p:tgtEl>
                                      </p:cBhvr>
                                    </p:animEffect>
                                  </p:childTnLst>
                                </p:cTn>
                              </p:par>
                            </p:childTnLst>
                          </p:cTn>
                        </p:par>
                        <p:par>
                          <p:cTn id="73" fill="hold">
                            <p:stCondLst>
                              <p:cond delay="6300"/>
                            </p:stCondLst>
                            <p:childTnLst>
                              <p:par>
                                <p:cTn id="74" presetID="10" presetClass="entr" presetSubtype="0" fill="hold" grpId="0" nodeType="after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fade">
                                      <p:cBhvr>
                                        <p:cTn id="76" dur="500"/>
                                        <p:tgtEl>
                                          <p:spTgt spid="33"/>
                                        </p:tgtEl>
                                      </p:cBhvr>
                                    </p:animEffect>
                                  </p:childTnLst>
                                </p:cTn>
                              </p:par>
                            </p:childTnLst>
                          </p:cTn>
                        </p:par>
                        <p:par>
                          <p:cTn id="77" fill="hold">
                            <p:stCondLst>
                              <p:cond delay="6800"/>
                            </p:stCondLst>
                            <p:childTnLst>
                              <p:par>
                                <p:cTn id="78" presetID="22" presetClass="entr" presetSubtype="8" fill="hold" grpId="0" nodeType="afterEffect">
                                  <p:stCondLst>
                                    <p:cond delay="0"/>
                                  </p:stCondLst>
                                  <p:childTnLst>
                                    <p:set>
                                      <p:cBhvr>
                                        <p:cTn id="79" dur="1" fill="hold">
                                          <p:stCondLst>
                                            <p:cond delay="0"/>
                                          </p:stCondLst>
                                        </p:cTn>
                                        <p:tgtEl>
                                          <p:spTgt spid="42"/>
                                        </p:tgtEl>
                                        <p:attrNameLst>
                                          <p:attrName>style.visibility</p:attrName>
                                        </p:attrNameLst>
                                      </p:cBhvr>
                                      <p:to>
                                        <p:strVal val="visible"/>
                                      </p:to>
                                    </p:set>
                                    <p:animEffect transition="in" filter="wipe(left)">
                                      <p:cBhvr>
                                        <p:cTn id="8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51" grpId="0" animBg="1"/>
      <p:bldP spid="18" grpId="0"/>
      <p:bldP spid="19" grpId="0"/>
      <p:bldP spid="25" grpId="0"/>
      <p:bldP spid="27" grpId="0"/>
      <p:bldP spid="28" grpId="0"/>
      <p:bldP spid="30" grpId="0" animBg="1"/>
      <p:bldP spid="33" grpId="0"/>
      <p:bldP spid="48" grpId="0"/>
      <p:bldP spid="34" grpId="0" animBg="1"/>
      <p:bldP spid="35" grpId="0" animBg="1"/>
      <p:bldP spid="38" grpId="0" animBg="1"/>
      <p:bldP spid="39" grpId="0" animBg="1"/>
      <p:bldP spid="40" grpId="0" animBg="1"/>
      <p:bldP spid="4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pic>
        <p:nvPicPr>
          <p:cNvPr id="14" name="Picture 13">
            <a:hlinkClick r:id="" action="ppaction://noaction"/>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3322" y="1428750"/>
            <a:ext cx="1610934" cy="1145869"/>
          </a:xfrm>
          <a:prstGeom prst="rect">
            <a:avLst/>
          </a:prstGeom>
        </p:spPr>
      </p:pic>
      <p:pic>
        <p:nvPicPr>
          <p:cNvPr id="12" name="Picture 11">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55266" y="1428751"/>
            <a:ext cx="1676401" cy="1026846"/>
          </a:xfrm>
          <a:prstGeom prst="rect">
            <a:avLst/>
          </a:prstGeom>
        </p:spPr>
      </p:pic>
      <p:grpSp>
        <p:nvGrpSpPr>
          <p:cNvPr id="6" name="Group 5"/>
          <p:cNvGrpSpPr/>
          <p:nvPr/>
        </p:nvGrpSpPr>
        <p:grpSpPr>
          <a:xfrm>
            <a:off x="1295400" y="429604"/>
            <a:ext cx="6752499" cy="4468908"/>
            <a:chOff x="1295400" y="429604"/>
            <a:chExt cx="6752499" cy="4468908"/>
          </a:xfrm>
        </p:grpSpPr>
        <p:sp>
          <p:nvSpPr>
            <p:cNvPr id="24" name="Rectangle 22"/>
            <p:cNvSpPr>
              <a:spLocks noChangeArrowheads="1"/>
            </p:cNvSpPr>
            <p:nvPr/>
          </p:nvSpPr>
          <p:spPr bwMode="auto">
            <a:xfrm>
              <a:off x="1295400" y="429604"/>
              <a:ext cx="6752499" cy="530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lgn="ctr" fontAlgn="base">
                <a:spcBef>
                  <a:spcPct val="0"/>
                </a:spcBef>
                <a:spcAft>
                  <a:spcPct val="0"/>
                </a:spcAft>
              </a:pPr>
              <a:r>
                <a:rPr lang="en-US" sz="2400" dirty="0">
                  <a:solidFill>
                    <a:prstClr val="white"/>
                  </a:solidFill>
                  <a:latin typeface="Lato Light"/>
                </a:rPr>
                <a:t>SLAM based mapping of room</a:t>
              </a:r>
            </a:p>
            <a:p>
              <a:pPr algn="ctr" fontAlgn="base">
                <a:spcBef>
                  <a:spcPct val="0"/>
                </a:spcBef>
                <a:spcAft>
                  <a:spcPct val="0"/>
                </a:spcAft>
              </a:pPr>
              <a:endParaRPr lang="en-US" sz="1050" dirty="0" smtClean="0">
                <a:solidFill>
                  <a:prstClr val="white"/>
                </a:solidFill>
                <a:latin typeface="Lato" pitchFamily="34" charset="0"/>
                <a:cs typeface="Arial" pitchFamily="34" charset="0"/>
              </a:endParaRPr>
            </a:p>
          </p:txBody>
        </p:sp>
        <p:sp>
          <p:nvSpPr>
            <p:cNvPr id="13" name="TextBox 12"/>
            <p:cNvSpPr txBox="1"/>
            <p:nvPr/>
          </p:nvSpPr>
          <p:spPr>
            <a:xfrm>
              <a:off x="1869118" y="4652291"/>
              <a:ext cx="5667768" cy="246221"/>
            </a:xfrm>
            <a:prstGeom prst="rect">
              <a:avLst/>
            </a:prstGeom>
            <a:noFill/>
          </p:spPr>
          <p:txBody>
            <a:bodyPr wrap="square" rtlCol="0">
              <a:spAutoFit/>
            </a:bodyPr>
            <a:lstStyle/>
            <a:p>
              <a:pPr algn="ctr"/>
              <a:r>
                <a:rPr lang="en-US" sz="1000" dirty="0" smtClean="0">
                  <a:solidFill>
                    <a:prstClr val="white"/>
                  </a:solidFill>
                  <a:latin typeface="Lato" pitchFamily="34" charset="0"/>
                </a:rPr>
                <a:t>SLAM : Simultaneous Localization and mapping</a:t>
              </a:r>
              <a:endParaRPr lang="en-US" sz="1000" dirty="0">
                <a:solidFill>
                  <a:prstClr val="white"/>
                </a:solidFill>
                <a:latin typeface="Lato" pitchFamily="34" charset="0"/>
              </a:endParaRPr>
            </a:p>
          </p:txBody>
        </p:sp>
      </p:grpSp>
      <p:sp>
        <p:nvSpPr>
          <p:cNvPr id="51" name="Rectangle 50"/>
          <p:cNvSpPr/>
          <p:nvPr/>
        </p:nvSpPr>
        <p:spPr>
          <a:xfrm>
            <a:off x="4129730" y="890633"/>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Lato" pitchFamily="34" charset="0"/>
            </a:endParaRPr>
          </a:p>
        </p:txBody>
      </p:sp>
      <p:sp>
        <p:nvSpPr>
          <p:cNvPr id="47" name="Rectangle 46"/>
          <p:cNvSpPr/>
          <p:nvPr/>
        </p:nvSpPr>
        <p:spPr>
          <a:xfrm>
            <a:off x="1772300" y="2800350"/>
            <a:ext cx="1845787" cy="1126462"/>
          </a:xfrm>
          <a:prstGeom prst="rect">
            <a:avLst/>
          </a:prstGeom>
        </p:spPr>
        <p:txBody>
          <a:bodyPr wrap="square" numCol="1" spcCol="274320">
            <a:spAutoFit/>
          </a:bodyPr>
          <a:lstStyle/>
          <a:p>
            <a:pPr>
              <a:lnSpc>
                <a:spcPct val="120000"/>
              </a:lnSpc>
            </a:pPr>
            <a:r>
              <a:rPr lang="en-US" sz="1400" dirty="0" smtClean="0">
                <a:solidFill>
                  <a:prstClr val="white"/>
                </a:solidFill>
                <a:latin typeface="Lato" pitchFamily="34" charset="0"/>
                <a:ea typeface="Open Sans Condensed Light" pitchFamily="34" charset="0"/>
                <a:cs typeface="Open Sans Condensed Light" pitchFamily="34" charset="0"/>
              </a:rPr>
              <a:t>Arbitrary tracking to track current features in the real world.</a:t>
            </a:r>
          </a:p>
        </p:txBody>
      </p:sp>
      <p:grpSp>
        <p:nvGrpSpPr>
          <p:cNvPr id="5" name="Group 4"/>
          <p:cNvGrpSpPr/>
          <p:nvPr/>
        </p:nvGrpSpPr>
        <p:grpSpPr>
          <a:xfrm>
            <a:off x="1828800" y="2349766"/>
            <a:ext cx="1676400" cy="306972"/>
            <a:chOff x="762000" y="2223702"/>
            <a:chExt cx="1676400" cy="306972"/>
          </a:xfrm>
        </p:grpSpPr>
        <p:sp>
          <p:nvSpPr>
            <p:cNvPr id="4" name="Rectangle 3"/>
            <p:cNvSpPr/>
            <p:nvPr/>
          </p:nvSpPr>
          <p:spPr>
            <a:xfrm>
              <a:off x="762000" y="2223702"/>
              <a:ext cx="1676400" cy="3069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Rectangle 2"/>
            <p:cNvSpPr/>
            <p:nvPr/>
          </p:nvSpPr>
          <p:spPr>
            <a:xfrm>
              <a:off x="770579" y="2223702"/>
              <a:ext cx="1667819" cy="246221"/>
            </a:xfrm>
            <a:prstGeom prst="rect">
              <a:avLst/>
            </a:prstGeom>
          </p:spPr>
          <p:txBody>
            <a:bodyPr wrap="square">
              <a:spAutoFit/>
            </a:bodyPr>
            <a:lstStyle/>
            <a:p>
              <a:pPr algn="ctr"/>
              <a:r>
                <a:rPr lang="en-US" sz="1000" dirty="0" smtClean="0">
                  <a:solidFill>
                    <a:prstClr val="white"/>
                  </a:solidFill>
                  <a:latin typeface="Lato" pitchFamily="34" charset="0"/>
                </a:rPr>
                <a:t>Arbitrary tracking</a:t>
              </a:r>
              <a:endParaRPr lang="en-US" sz="1000" dirty="0">
                <a:solidFill>
                  <a:prstClr val="white"/>
                </a:solidFill>
                <a:latin typeface="Lato" pitchFamily="34" charset="0"/>
              </a:endParaRPr>
            </a:p>
          </p:txBody>
        </p:sp>
      </p:grpSp>
      <p:grpSp>
        <p:nvGrpSpPr>
          <p:cNvPr id="23" name="Group 22"/>
          <p:cNvGrpSpPr/>
          <p:nvPr/>
        </p:nvGrpSpPr>
        <p:grpSpPr>
          <a:xfrm>
            <a:off x="3816276" y="2354579"/>
            <a:ext cx="1715390" cy="306972"/>
            <a:chOff x="739828" y="2228515"/>
            <a:chExt cx="1715390" cy="306972"/>
          </a:xfrm>
        </p:grpSpPr>
        <p:sp>
          <p:nvSpPr>
            <p:cNvPr id="25" name="Rectangle 24"/>
            <p:cNvSpPr/>
            <p:nvPr/>
          </p:nvSpPr>
          <p:spPr>
            <a:xfrm>
              <a:off x="778818" y="2228515"/>
              <a:ext cx="1676400" cy="3069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25"/>
            <p:cNvSpPr/>
            <p:nvPr/>
          </p:nvSpPr>
          <p:spPr>
            <a:xfrm>
              <a:off x="739828" y="2233149"/>
              <a:ext cx="1667822" cy="246221"/>
            </a:xfrm>
            <a:prstGeom prst="rect">
              <a:avLst/>
            </a:prstGeom>
          </p:spPr>
          <p:txBody>
            <a:bodyPr wrap="square">
              <a:spAutoFit/>
            </a:bodyPr>
            <a:lstStyle/>
            <a:p>
              <a:pPr algn="ctr"/>
              <a:r>
                <a:rPr lang="en-US" sz="1000" dirty="0" smtClean="0">
                  <a:solidFill>
                    <a:prstClr val="white"/>
                  </a:solidFill>
                  <a:latin typeface="Lato" pitchFamily="34" charset="0"/>
                </a:rPr>
                <a:t>Iterative mapping</a:t>
              </a:r>
              <a:endParaRPr lang="en-US" sz="1000" dirty="0">
                <a:solidFill>
                  <a:prstClr val="white"/>
                </a:solidFill>
                <a:latin typeface="Lato" pitchFamily="34" charset="0"/>
              </a:endParaRPr>
            </a:p>
          </p:txBody>
        </p:sp>
      </p:grpSp>
      <p:grpSp>
        <p:nvGrpSpPr>
          <p:cNvPr id="27" name="Group 26"/>
          <p:cNvGrpSpPr/>
          <p:nvPr/>
        </p:nvGrpSpPr>
        <p:grpSpPr>
          <a:xfrm>
            <a:off x="5811411" y="2349766"/>
            <a:ext cx="1628657" cy="306972"/>
            <a:chOff x="762000" y="2223702"/>
            <a:chExt cx="1684979" cy="306972"/>
          </a:xfrm>
        </p:grpSpPr>
        <p:sp>
          <p:nvSpPr>
            <p:cNvPr id="28" name="Rectangle 27"/>
            <p:cNvSpPr/>
            <p:nvPr/>
          </p:nvSpPr>
          <p:spPr>
            <a:xfrm>
              <a:off x="762000" y="2223702"/>
              <a:ext cx="1676400" cy="3069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Rectangle 28"/>
            <p:cNvSpPr/>
            <p:nvPr/>
          </p:nvSpPr>
          <p:spPr>
            <a:xfrm>
              <a:off x="770579" y="2242038"/>
              <a:ext cx="1676400" cy="246221"/>
            </a:xfrm>
            <a:prstGeom prst="rect">
              <a:avLst/>
            </a:prstGeom>
          </p:spPr>
          <p:txBody>
            <a:bodyPr wrap="square">
              <a:spAutoFit/>
            </a:bodyPr>
            <a:lstStyle/>
            <a:p>
              <a:pPr algn="ctr"/>
              <a:r>
                <a:rPr lang="en-US" sz="1000" dirty="0" smtClean="0">
                  <a:solidFill>
                    <a:prstClr val="white"/>
                  </a:solidFill>
                  <a:latin typeface="Lato" pitchFamily="34" charset="0"/>
                </a:rPr>
                <a:t>Object placement</a:t>
              </a:r>
              <a:endParaRPr lang="en-US" sz="1000" dirty="0">
                <a:solidFill>
                  <a:prstClr val="white"/>
                </a:solidFill>
                <a:latin typeface="Lato" pitchFamily="34" charset="0"/>
              </a:endParaRPr>
            </a:p>
          </p:txBody>
        </p:sp>
      </p:grpSp>
      <p:sp>
        <p:nvSpPr>
          <p:cNvPr id="37" name="Rectangle 36"/>
          <p:cNvSpPr/>
          <p:nvPr/>
        </p:nvSpPr>
        <p:spPr>
          <a:xfrm>
            <a:off x="3727294" y="2800350"/>
            <a:ext cx="1845787" cy="1384995"/>
          </a:xfrm>
          <a:prstGeom prst="rect">
            <a:avLst/>
          </a:prstGeom>
        </p:spPr>
        <p:txBody>
          <a:bodyPr wrap="square" numCol="1" spcCol="274320">
            <a:spAutoFit/>
          </a:bodyPr>
          <a:lstStyle/>
          <a:p>
            <a:pPr>
              <a:lnSpc>
                <a:spcPct val="120000"/>
              </a:lnSpc>
            </a:pPr>
            <a:r>
              <a:rPr lang="en-US" sz="1400" dirty="0" smtClean="0">
                <a:solidFill>
                  <a:prstClr val="white"/>
                </a:solidFill>
                <a:latin typeface="Lato" pitchFamily="34" charset="0"/>
                <a:ea typeface="Open Sans Condensed Light" pitchFamily="34" charset="0"/>
                <a:cs typeface="Open Sans Condensed Light" pitchFamily="34" charset="0"/>
              </a:rPr>
              <a:t>Detection of point when tracking in lost and initializing arbitrary tracking again</a:t>
            </a:r>
          </a:p>
        </p:txBody>
      </p:sp>
      <p:sp>
        <p:nvSpPr>
          <p:cNvPr id="49" name="Rectangle 48"/>
          <p:cNvSpPr/>
          <p:nvPr/>
        </p:nvSpPr>
        <p:spPr>
          <a:xfrm>
            <a:off x="5735106" y="2800350"/>
            <a:ext cx="1845787" cy="1384995"/>
          </a:xfrm>
          <a:prstGeom prst="rect">
            <a:avLst/>
          </a:prstGeom>
        </p:spPr>
        <p:txBody>
          <a:bodyPr wrap="square" numCol="1" spcCol="274320">
            <a:spAutoFit/>
          </a:bodyPr>
          <a:lstStyle/>
          <a:p>
            <a:pPr>
              <a:lnSpc>
                <a:spcPct val="120000"/>
              </a:lnSpc>
            </a:pPr>
            <a:r>
              <a:rPr lang="en-US" sz="1400" dirty="0" smtClean="0">
                <a:solidFill>
                  <a:prstClr val="white"/>
                </a:solidFill>
                <a:latin typeface="Lato" pitchFamily="34" charset="0"/>
                <a:ea typeface="Open Sans Condensed Light" pitchFamily="34" charset="0"/>
                <a:cs typeface="Open Sans Condensed Light" pitchFamily="34" charset="0"/>
              </a:rPr>
              <a:t>Multiple </a:t>
            </a:r>
            <a:r>
              <a:rPr lang="en-US" sz="1400" dirty="0">
                <a:solidFill>
                  <a:prstClr val="white"/>
                </a:solidFill>
                <a:latin typeface="Lato" pitchFamily="34" charset="0"/>
                <a:ea typeface="Open Sans Condensed Light" pitchFamily="34" charset="0"/>
                <a:cs typeface="Open Sans Condensed Light" pitchFamily="34" charset="0"/>
              </a:rPr>
              <a:t>o</a:t>
            </a:r>
            <a:r>
              <a:rPr lang="en-US" sz="1400" dirty="0" smtClean="0">
                <a:solidFill>
                  <a:prstClr val="white"/>
                </a:solidFill>
                <a:latin typeface="Lato" pitchFamily="34" charset="0"/>
                <a:ea typeface="Open Sans Condensed Light" pitchFamily="34" charset="0"/>
                <a:cs typeface="Open Sans Condensed Light" pitchFamily="34" charset="0"/>
              </a:rPr>
              <a:t>bject placement and identify the directions of viewing the objects</a:t>
            </a:r>
          </a:p>
        </p:txBody>
      </p:sp>
      <p:pic>
        <p:nvPicPr>
          <p:cNvPr id="15" name="Picture 14">
            <a:hlinkClick r:id="" action="ppaction://noaction"/>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43483" y="1428751"/>
            <a:ext cx="1647033" cy="906780"/>
          </a:xfrm>
          <a:prstGeom prst="rect">
            <a:avLst/>
          </a:prstGeom>
        </p:spPr>
      </p:pic>
      <p:grpSp>
        <p:nvGrpSpPr>
          <p:cNvPr id="30" name="Group 29"/>
          <p:cNvGrpSpPr/>
          <p:nvPr/>
        </p:nvGrpSpPr>
        <p:grpSpPr>
          <a:xfrm>
            <a:off x="416912" y="4763691"/>
            <a:ext cx="969290" cy="264168"/>
            <a:chOff x="416912" y="4763691"/>
            <a:chExt cx="969290" cy="264168"/>
          </a:xfrm>
        </p:grpSpPr>
        <p:grpSp>
          <p:nvGrpSpPr>
            <p:cNvPr id="31" name="Group 30"/>
            <p:cNvGrpSpPr/>
            <p:nvPr/>
          </p:nvGrpSpPr>
          <p:grpSpPr>
            <a:xfrm>
              <a:off x="416912" y="4775402"/>
              <a:ext cx="251901" cy="252457"/>
              <a:chOff x="914400" y="3987072"/>
              <a:chExt cx="419914" cy="420841"/>
            </a:xfrm>
          </p:grpSpPr>
          <p:sp>
            <p:nvSpPr>
              <p:cNvPr id="34"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5"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6"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8"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9"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32"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33"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2671646030"/>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2"/>
          <p:cNvSpPr>
            <a:spLocks noChangeArrowheads="1"/>
          </p:cNvSpPr>
          <p:nvPr/>
        </p:nvSpPr>
        <p:spPr bwMode="auto">
          <a:xfrm>
            <a:off x="3734057" y="571501"/>
            <a:ext cx="19107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dirty="0">
                <a:solidFill>
                  <a:prstClr val="white"/>
                </a:solidFill>
                <a:latin typeface="Lato" pitchFamily="34" charset="0"/>
                <a:cs typeface="Arial" pitchFamily="34" charset="0"/>
              </a:rPr>
              <a:t>Research Problem</a:t>
            </a:r>
            <a:endParaRPr lang="en-US" sz="788" dirty="0">
              <a:solidFill>
                <a:prstClr val="white"/>
              </a:solidFill>
              <a:latin typeface="Lato" pitchFamily="34" charset="0"/>
              <a:cs typeface="Arial"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7468" y="1272937"/>
            <a:ext cx="2800350" cy="1575197"/>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5900" y="2878931"/>
            <a:ext cx="2800350" cy="1575197"/>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86350" y="2878931"/>
            <a:ext cx="2800350" cy="1575197"/>
          </a:xfrm>
          <a:prstGeom prst="rect">
            <a:avLst/>
          </a:prstGeom>
        </p:spPr>
      </p:pic>
      <p:sp>
        <p:nvSpPr>
          <p:cNvPr id="7" name="Oval 6"/>
          <p:cNvSpPr/>
          <p:nvPr/>
        </p:nvSpPr>
        <p:spPr>
          <a:xfrm>
            <a:off x="7482894" y="4814576"/>
            <a:ext cx="161240" cy="1615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8" name="TextBox 7"/>
          <p:cNvSpPr txBox="1"/>
          <p:nvPr/>
        </p:nvSpPr>
        <p:spPr>
          <a:xfrm>
            <a:off x="7403534" y="4801015"/>
            <a:ext cx="324243" cy="203133"/>
          </a:xfrm>
          <a:prstGeom prst="rect">
            <a:avLst/>
          </a:prstGeom>
          <a:noFill/>
        </p:spPr>
        <p:txBody>
          <a:bodyPr wrap="square" rtlCol="0" anchor="ctr">
            <a:spAutoFit/>
          </a:bodyPr>
          <a:lstStyle/>
          <a:p>
            <a:pPr algn="ctr">
              <a:lnSpc>
                <a:spcPct val="120000"/>
              </a:lnSpc>
            </a:pPr>
            <a:r>
              <a:rPr lang="en-US" sz="600" dirty="0">
                <a:solidFill>
                  <a:prstClr val="white"/>
                </a:solidFill>
                <a:latin typeface="Lato" pitchFamily="34" charset="0"/>
              </a:rPr>
              <a:t>02</a:t>
            </a:r>
          </a:p>
        </p:txBody>
      </p:sp>
      <p:grpSp>
        <p:nvGrpSpPr>
          <p:cNvPr id="9" name="Group 8"/>
          <p:cNvGrpSpPr/>
          <p:nvPr/>
        </p:nvGrpSpPr>
        <p:grpSpPr>
          <a:xfrm>
            <a:off x="1371600" y="4740107"/>
            <a:ext cx="726967" cy="189675"/>
            <a:chOff x="416913" y="6400800"/>
            <a:chExt cx="969289" cy="252900"/>
          </a:xfrm>
        </p:grpSpPr>
        <p:sp>
          <p:nvSpPr>
            <p:cNvPr id="10" name="Rectangle 28"/>
            <p:cNvSpPr>
              <a:spLocks noChangeArrowheads="1"/>
            </p:cNvSpPr>
            <p:nvPr/>
          </p:nvSpPr>
          <p:spPr bwMode="auto">
            <a:xfrm>
              <a:off x="709736" y="6468300"/>
              <a:ext cx="675398" cy="18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9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11" name="Rectangle 22"/>
            <p:cNvSpPr>
              <a:spLocks noChangeArrowheads="1"/>
            </p:cNvSpPr>
            <p:nvPr/>
          </p:nvSpPr>
          <p:spPr bwMode="auto">
            <a:xfrm>
              <a:off x="714829" y="6400800"/>
              <a:ext cx="671373" cy="107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525" dirty="0" err="1">
                  <a:solidFill>
                    <a:prstClr val="white"/>
                  </a:solidFill>
                  <a:latin typeface="Lato Light" pitchFamily="34" charset="0"/>
                  <a:cs typeface="Arial" pitchFamily="34" charset="0"/>
                </a:rPr>
                <a:t>Markless</a:t>
              </a:r>
              <a:endParaRPr lang="en-US" sz="525" dirty="0">
                <a:solidFill>
                  <a:prstClr val="white"/>
                </a:solidFill>
                <a:latin typeface="Arial" pitchFamily="34" charset="0"/>
                <a:cs typeface="Arial" pitchFamily="34" charset="0"/>
              </a:endParaRPr>
            </a:p>
          </p:txBody>
        </p:sp>
        <p:grpSp>
          <p:nvGrpSpPr>
            <p:cNvPr id="12" name="Group 11"/>
            <p:cNvGrpSpPr/>
            <p:nvPr/>
          </p:nvGrpSpPr>
          <p:grpSpPr>
            <a:xfrm>
              <a:off x="416913" y="6400801"/>
              <a:ext cx="251901" cy="252899"/>
              <a:chOff x="914400" y="3987072"/>
              <a:chExt cx="419914" cy="420841"/>
            </a:xfrm>
          </p:grpSpPr>
          <p:sp>
            <p:nvSpPr>
              <p:cNvPr id="13"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68580" tIns="34290" rIns="68580" bIns="34290" numCol="1" anchor="t" anchorCtr="0" compatLnSpc="1">
                <a:prstTxWarp prst="textNoShape">
                  <a:avLst/>
                </a:prstTxWarp>
              </a:bodyPr>
              <a:lstStyle/>
              <a:p>
                <a:endParaRPr lang="en-US" sz="788">
                  <a:solidFill>
                    <a:prstClr val="black"/>
                  </a:solidFill>
                </a:endParaRPr>
              </a:p>
            </p:txBody>
          </p:sp>
          <p:sp>
            <p:nvSpPr>
              <p:cNvPr id="14"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68580" tIns="34290" rIns="68580" bIns="34290" numCol="1" anchor="t" anchorCtr="0" compatLnSpc="1">
                <a:prstTxWarp prst="textNoShape">
                  <a:avLst/>
                </a:prstTxWarp>
              </a:bodyPr>
              <a:lstStyle/>
              <a:p>
                <a:endParaRPr lang="en-US" sz="788">
                  <a:solidFill>
                    <a:prstClr val="black"/>
                  </a:solidFill>
                </a:endParaRPr>
              </a:p>
            </p:txBody>
          </p:sp>
          <p:sp>
            <p:nvSpPr>
              <p:cNvPr id="15"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788">
                  <a:solidFill>
                    <a:prstClr val="black"/>
                  </a:solidFill>
                </a:endParaRPr>
              </a:p>
            </p:txBody>
          </p:sp>
          <p:sp>
            <p:nvSpPr>
              <p:cNvPr id="16"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en-US" sz="788">
                  <a:solidFill>
                    <a:prstClr val="black"/>
                  </a:solidFill>
                </a:endParaRPr>
              </a:p>
            </p:txBody>
          </p:sp>
          <p:sp>
            <p:nvSpPr>
              <p:cNvPr id="17"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en-US" sz="788">
                  <a:solidFill>
                    <a:prstClr val="black"/>
                  </a:solidFill>
                </a:endParaRPr>
              </a:p>
            </p:txBody>
          </p:sp>
        </p:grpSp>
      </p:grpSp>
    </p:spTree>
    <p:extLst>
      <p:ext uri="{BB962C8B-B14F-4D97-AF65-F5344CB8AC3E}">
        <p14:creationId xmlns:p14="http://schemas.microsoft.com/office/powerpoint/2010/main" val="2236232647"/>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34" name="Rectangle 33"/>
          <p:cNvSpPr/>
          <p:nvPr/>
        </p:nvSpPr>
        <p:spPr>
          <a:xfrm>
            <a:off x="2489211" y="231665"/>
            <a:ext cx="4070345" cy="369332"/>
          </a:xfrm>
          <a:prstGeom prst="rect">
            <a:avLst/>
          </a:prstGeom>
        </p:spPr>
        <p:txBody>
          <a:bodyPr wrap="none">
            <a:spAutoFit/>
          </a:bodyPr>
          <a:lstStyle/>
          <a:p>
            <a:pPr lvl="0" algn="ctr" fontAlgn="base">
              <a:spcBef>
                <a:spcPct val="0"/>
              </a:spcBef>
              <a:spcAft>
                <a:spcPct val="0"/>
              </a:spcAft>
            </a:pPr>
            <a:r>
              <a:rPr lang="en-US" dirty="0" smtClean="0">
                <a:solidFill>
                  <a:schemeClr val="bg1"/>
                </a:solidFill>
                <a:latin typeface="Lato" pitchFamily="34" charset="0"/>
                <a:cs typeface="Arial" pitchFamily="34" charset="0"/>
              </a:rPr>
              <a:t>Research done on Scale Identification</a:t>
            </a:r>
            <a:endParaRPr lang="en-US" sz="900" dirty="0">
              <a:solidFill>
                <a:schemeClr val="bg1"/>
              </a:solidFill>
              <a:latin typeface="Lato" pitchFamily="34" charset="0"/>
              <a:cs typeface="Arial" pitchFamily="34" charset="0"/>
            </a:endParaRPr>
          </a:p>
        </p:txBody>
      </p:sp>
      <p:sp>
        <p:nvSpPr>
          <p:cNvPr id="36" name="Rectangle 35"/>
          <p:cNvSpPr/>
          <p:nvPr/>
        </p:nvSpPr>
        <p:spPr>
          <a:xfrm>
            <a:off x="304800" y="819150"/>
            <a:ext cx="8229600" cy="3539430"/>
          </a:xfrm>
          <a:prstGeom prst="rect">
            <a:avLst/>
          </a:prstGeom>
        </p:spPr>
        <p:txBody>
          <a:bodyPr wrap="square">
            <a:spAutoFit/>
          </a:bodyPr>
          <a:lstStyle/>
          <a:p>
            <a:pPr marL="285750" indent="-285750">
              <a:buFont typeface="Arial" pitchFamily="34" charset="0"/>
              <a:buChar char="•"/>
            </a:pPr>
            <a:r>
              <a:rPr lang="en-US" sz="1600" dirty="0">
                <a:solidFill>
                  <a:schemeClr val="bg1"/>
                </a:solidFill>
              </a:rPr>
              <a:t>[1] </a:t>
            </a:r>
            <a:r>
              <a:rPr lang="en-US" sz="1600" dirty="0" err="1">
                <a:solidFill>
                  <a:schemeClr val="bg1"/>
                </a:solidFill>
              </a:rPr>
              <a:t>Sisi</a:t>
            </a:r>
            <a:r>
              <a:rPr lang="en-US" sz="1600" dirty="0">
                <a:solidFill>
                  <a:schemeClr val="bg1"/>
                </a:solidFill>
              </a:rPr>
              <a:t> </a:t>
            </a:r>
            <a:r>
              <a:rPr lang="en-US" sz="1600" dirty="0" err="1">
                <a:solidFill>
                  <a:schemeClr val="bg1"/>
                </a:solidFill>
              </a:rPr>
              <a:t>Zlatanovaa</a:t>
            </a:r>
            <a:r>
              <a:rPr lang="en-US" sz="1600" dirty="0">
                <a:solidFill>
                  <a:schemeClr val="bg1"/>
                </a:solidFill>
              </a:rPr>
              <a:t>, George </a:t>
            </a:r>
            <a:r>
              <a:rPr lang="en-US" sz="1600" dirty="0" err="1">
                <a:solidFill>
                  <a:schemeClr val="bg1"/>
                </a:solidFill>
              </a:rPr>
              <a:t>Sitholeb</a:t>
            </a:r>
            <a:r>
              <a:rPr lang="en-US" sz="1600" dirty="0">
                <a:solidFill>
                  <a:schemeClr val="bg1"/>
                </a:solidFill>
              </a:rPr>
              <a:t>, </a:t>
            </a:r>
            <a:r>
              <a:rPr lang="en-US" sz="1600" dirty="0" err="1">
                <a:solidFill>
                  <a:schemeClr val="bg1"/>
                </a:solidFill>
              </a:rPr>
              <a:t>Masafumi</a:t>
            </a:r>
            <a:r>
              <a:rPr lang="en-US" sz="1600" dirty="0">
                <a:solidFill>
                  <a:schemeClr val="bg1"/>
                </a:solidFill>
              </a:rPr>
              <a:t> </a:t>
            </a:r>
            <a:r>
              <a:rPr lang="en-US" sz="1600" dirty="0" err="1">
                <a:solidFill>
                  <a:schemeClr val="bg1"/>
                </a:solidFill>
              </a:rPr>
              <a:t>Nakagawac</a:t>
            </a:r>
            <a:r>
              <a:rPr lang="en-US" sz="1600" dirty="0">
                <a:solidFill>
                  <a:schemeClr val="bg1"/>
                </a:solidFill>
              </a:rPr>
              <a:t>, Qing </a:t>
            </a:r>
            <a:r>
              <a:rPr lang="en-US" sz="1600" dirty="0" err="1">
                <a:solidFill>
                  <a:schemeClr val="bg1"/>
                </a:solidFill>
              </a:rPr>
              <a:t>Zhud</a:t>
            </a:r>
            <a:r>
              <a:rPr lang="en-US" sz="1600" dirty="0">
                <a:solidFill>
                  <a:schemeClr val="bg1"/>
                </a:solidFill>
              </a:rPr>
              <a:t>,” PROBLEMS IN INDOOR MAPPING AND MODELLING”, The International Archives of the Photogrammetry, Remote Sensing and Spatial Information Sciences, Volume XL-4/W4, 2013 ISPRS Acquisition and </a:t>
            </a:r>
            <a:r>
              <a:rPr lang="en-US" sz="1600" dirty="0" err="1">
                <a:solidFill>
                  <a:schemeClr val="bg1"/>
                </a:solidFill>
              </a:rPr>
              <a:t>Modelling</a:t>
            </a:r>
            <a:r>
              <a:rPr lang="en-US" sz="1600" dirty="0">
                <a:solidFill>
                  <a:schemeClr val="bg1"/>
                </a:solidFill>
              </a:rPr>
              <a:t> of Indoor and Enclosed Environments 2013, 11 – 13 December 2013, Cape Town, South </a:t>
            </a:r>
            <a:r>
              <a:rPr lang="en-US" sz="1600" dirty="0" smtClean="0">
                <a:solidFill>
                  <a:schemeClr val="bg1"/>
                </a:solidFill>
              </a:rPr>
              <a:t>Africa</a:t>
            </a:r>
          </a:p>
          <a:p>
            <a:endParaRPr lang="en-US" sz="1600" dirty="0" smtClean="0">
              <a:solidFill>
                <a:schemeClr val="bg1"/>
              </a:solidFill>
            </a:endParaRPr>
          </a:p>
          <a:p>
            <a:endParaRPr lang="en-US" sz="1600" dirty="0">
              <a:solidFill>
                <a:schemeClr val="bg1"/>
              </a:solidFill>
            </a:endParaRPr>
          </a:p>
          <a:p>
            <a:pPr marL="285750" indent="-285750">
              <a:buFont typeface="Arial" pitchFamily="34" charset="0"/>
              <a:buChar char="•"/>
            </a:pPr>
            <a:r>
              <a:rPr lang="en-US" sz="1600" dirty="0">
                <a:solidFill>
                  <a:schemeClr val="bg1"/>
                </a:solidFill>
              </a:rPr>
              <a:t>[2]C. </a:t>
            </a:r>
            <a:r>
              <a:rPr lang="en-US" sz="1600" dirty="0" err="1">
                <a:solidFill>
                  <a:schemeClr val="bg1"/>
                </a:solidFill>
              </a:rPr>
              <a:t>Holzmann</a:t>
            </a:r>
            <a:r>
              <a:rPr lang="en-US" sz="1600" dirty="0">
                <a:solidFill>
                  <a:schemeClr val="bg1"/>
                </a:solidFill>
              </a:rPr>
              <a:t> and M. </a:t>
            </a:r>
            <a:r>
              <a:rPr lang="en-US" sz="1600" dirty="0" err="1">
                <a:solidFill>
                  <a:schemeClr val="bg1"/>
                </a:solidFill>
              </a:rPr>
              <a:t>Hochgatterer</a:t>
            </a:r>
            <a:r>
              <a:rPr lang="en-US" sz="1600" dirty="0">
                <a:solidFill>
                  <a:schemeClr val="bg1"/>
                </a:solidFill>
              </a:rPr>
              <a:t>, "Measuring Distance with Mobile Phones Using Single-Camera Stereo Vision", 2012 32nd International Conference on Distributed Computing Systems Workshops, 2012</a:t>
            </a:r>
            <a:r>
              <a:rPr lang="en-US" sz="1600" dirty="0" smtClean="0">
                <a:solidFill>
                  <a:schemeClr val="bg1"/>
                </a:solidFill>
              </a:rPr>
              <a:t>.</a:t>
            </a:r>
          </a:p>
          <a:p>
            <a:endParaRPr lang="en-US" sz="1600" dirty="0">
              <a:solidFill>
                <a:schemeClr val="bg1"/>
              </a:solidFill>
            </a:endParaRPr>
          </a:p>
          <a:p>
            <a:endParaRPr lang="en-US" sz="1600" dirty="0">
              <a:solidFill>
                <a:schemeClr val="bg1"/>
              </a:solidFill>
            </a:endParaRPr>
          </a:p>
          <a:p>
            <a:pPr marL="285750" indent="-285750">
              <a:buFont typeface="Arial" pitchFamily="34" charset="0"/>
              <a:buChar char="•"/>
            </a:pPr>
            <a:r>
              <a:rPr lang="en-US" sz="1600" dirty="0">
                <a:solidFill>
                  <a:schemeClr val="bg1"/>
                </a:solidFill>
              </a:rPr>
              <a:t>[3] Mahdi </a:t>
            </a:r>
            <a:r>
              <a:rPr lang="en-US" sz="1600" dirty="0" err="1">
                <a:solidFill>
                  <a:schemeClr val="bg1"/>
                </a:solidFill>
              </a:rPr>
              <a:t>Momeni</a:t>
            </a:r>
            <a:r>
              <a:rPr lang="en-US" sz="1600" dirty="0">
                <a:solidFill>
                  <a:schemeClr val="bg1"/>
                </a:solidFill>
              </a:rPr>
              <a:t>-K., </a:t>
            </a:r>
            <a:r>
              <a:rPr lang="en-US" sz="1600" dirty="0" err="1">
                <a:solidFill>
                  <a:schemeClr val="bg1"/>
                </a:solidFill>
              </a:rPr>
              <a:t>Sotirios</a:t>
            </a:r>
            <a:r>
              <a:rPr lang="en-US" sz="1600" dirty="0">
                <a:solidFill>
                  <a:schemeClr val="bg1"/>
                </a:solidFill>
              </a:rPr>
              <a:t> Ch. </a:t>
            </a:r>
            <a:r>
              <a:rPr lang="en-US" sz="1600" dirty="0" err="1">
                <a:solidFill>
                  <a:schemeClr val="bg1"/>
                </a:solidFill>
              </a:rPr>
              <a:t>Diamantas</a:t>
            </a:r>
            <a:r>
              <a:rPr lang="en-US" sz="1600" dirty="0">
                <a:solidFill>
                  <a:schemeClr val="bg1"/>
                </a:solidFill>
              </a:rPr>
              <a:t>, Fabio Ruggiero and Bruno </a:t>
            </a:r>
            <a:r>
              <a:rPr lang="en-US" sz="1600" dirty="0" err="1">
                <a:solidFill>
                  <a:schemeClr val="bg1"/>
                </a:solidFill>
              </a:rPr>
              <a:t>Siciliano</a:t>
            </a:r>
            <a:r>
              <a:rPr lang="en-US" sz="1600" dirty="0">
                <a:solidFill>
                  <a:schemeClr val="bg1"/>
                </a:solidFill>
              </a:rPr>
              <a:t>,” HEIGHT ESTIMATION FROM A SINGLE CAMERA VIEW”</a:t>
            </a:r>
          </a:p>
        </p:txBody>
      </p:sp>
      <p:sp>
        <p:nvSpPr>
          <p:cNvPr id="4" name="Rectangle 3"/>
          <p:cNvSpPr/>
          <p:nvPr/>
        </p:nvSpPr>
        <p:spPr>
          <a:xfrm>
            <a:off x="4085768" y="555815"/>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5" name="Group 4"/>
          <p:cNvGrpSpPr/>
          <p:nvPr/>
        </p:nvGrpSpPr>
        <p:grpSpPr>
          <a:xfrm>
            <a:off x="416912" y="4763691"/>
            <a:ext cx="969290" cy="264168"/>
            <a:chOff x="416912" y="4763691"/>
            <a:chExt cx="969290" cy="264168"/>
          </a:xfrm>
        </p:grpSpPr>
        <p:grpSp>
          <p:nvGrpSpPr>
            <p:cNvPr id="6" name="Group 5"/>
            <p:cNvGrpSpPr/>
            <p:nvPr/>
          </p:nvGrpSpPr>
          <p:grpSpPr>
            <a:xfrm>
              <a:off x="416912" y="4775402"/>
              <a:ext cx="251901" cy="252457"/>
              <a:chOff x="914400" y="3987072"/>
              <a:chExt cx="419914" cy="420841"/>
            </a:xfrm>
          </p:grpSpPr>
          <p:sp>
            <p:nvSpPr>
              <p:cNvPr id="9"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0"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1"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2"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3"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7"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8"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88191245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300" fill="hold"/>
                                        <p:tgtEl>
                                          <p:spTgt spid="4"/>
                                        </p:tgtEl>
                                        <p:attrNameLst>
                                          <p:attrName>ppt_w</p:attrName>
                                        </p:attrNameLst>
                                      </p:cBhvr>
                                      <p:tavLst>
                                        <p:tav tm="0">
                                          <p:val>
                                            <p:strVal val="#ppt_w*0.70"/>
                                          </p:val>
                                        </p:tav>
                                        <p:tav tm="100000">
                                          <p:val>
                                            <p:strVal val="#ppt_w"/>
                                          </p:val>
                                        </p:tav>
                                      </p:tavLst>
                                    </p:anim>
                                    <p:anim calcmode="lin" valueType="num">
                                      <p:cBhvr>
                                        <p:cTn id="8" dur="300" fill="hold"/>
                                        <p:tgtEl>
                                          <p:spTgt spid="4"/>
                                        </p:tgtEl>
                                        <p:attrNameLst>
                                          <p:attrName>ppt_h</p:attrName>
                                        </p:attrNameLst>
                                      </p:cBhvr>
                                      <p:tavLst>
                                        <p:tav tm="0">
                                          <p:val>
                                            <p:strVal val="#ppt_h"/>
                                          </p:val>
                                        </p:tav>
                                        <p:tav tm="100000">
                                          <p:val>
                                            <p:strVal val="#ppt_h"/>
                                          </p:val>
                                        </p:tav>
                                      </p:tavLst>
                                    </p:anim>
                                    <p:animEffect transition="in" filter="fade">
                                      <p:cBhvr>
                                        <p:cTn id="9" dur="300"/>
                                        <p:tgtEl>
                                          <p:spTgt spid="4"/>
                                        </p:tgtEl>
                                      </p:cBhvr>
                                    </p:animEffect>
                                  </p:childTnLst>
                                </p:cTn>
                              </p:par>
                            </p:childTnLst>
                          </p:cTn>
                        </p:par>
                        <p:par>
                          <p:cTn id="10" fill="hold">
                            <p:stCondLst>
                              <p:cond delay="300"/>
                            </p:stCondLst>
                            <p:childTnLst>
                              <p:par>
                                <p:cTn id="11" presetID="10" presetClass="entr" presetSubtype="0" fill="hold" grpId="0" nodeType="after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32" name="Rectangle 31"/>
          <p:cNvSpPr/>
          <p:nvPr/>
        </p:nvSpPr>
        <p:spPr>
          <a:xfrm>
            <a:off x="76200" y="884123"/>
            <a:ext cx="8686800" cy="3720754"/>
          </a:xfrm>
          <a:prstGeom prst="rect">
            <a:avLst/>
          </a:prstGeom>
          <a:ln w="19050"/>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grpSp>
        <p:nvGrpSpPr>
          <p:cNvPr id="20" name="Group 19"/>
          <p:cNvGrpSpPr/>
          <p:nvPr/>
        </p:nvGrpSpPr>
        <p:grpSpPr>
          <a:xfrm>
            <a:off x="1216269" y="1105546"/>
            <a:ext cx="1813277" cy="3241587"/>
            <a:chOff x="518515" y="450605"/>
            <a:chExt cx="2266891" cy="4052514"/>
          </a:xfrm>
        </p:grpSpPr>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515" y="4342650"/>
              <a:ext cx="2266891" cy="160469"/>
            </a:xfrm>
            <a:prstGeom prst="rect">
              <a:avLst/>
            </a:prstGeom>
          </p:spPr>
        </p:pic>
        <p:grpSp>
          <p:nvGrpSpPr>
            <p:cNvPr id="23" name="Group 22"/>
            <p:cNvGrpSpPr/>
            <p:nvPr/>
          </p:nvGrpSpPr>
          <p:grpSpPr>
            <a:xfrm>
              <a:off x="809885" y="450605"/>
              <a:ext cx="1890713" cy="3933825"/>
              <a:chOff x="809885" y="450605"/>
              <a:chExt cx="1890713" cy="3933825"/>
            </a:xfrm>
          </p:grpSpPr>
          <p:sp>
            <p:nvSpPr>
              <p:cNvPr id="24" name="Freeform 6"/>
              <p:cNvSpPr>
                <a:spLocks/>
              </p:cNvSpPr>
              <p:nvPr/>
            </p:nvSpPr>
            <p:spPr bwMode="auto">
              <a:xfrm>
                <a:off x="809885" y="450605"/>
                <a:ext cx="1890713" cy="3933825"/>
              </a:xfrm>
              <a:custGeom>
                <a:avLst/>
                <a:gdLst>
                  <a:gd name="T0" fmla="*/ 617 w 720"/>
                  <a:gd name="T1" fmla="*/ 10 h 1498"/>
                  <a:gd name="T2" fmla="*/ 603 w 720"/>
                  <a:gd name="T3" fmla="*/ 10 h 1498"/>
                  <a:gd name="T4" fmla="*/ 603 w 720"/>
                  <a:gd name="T5" fmla="*/ 0 h 1498"/>
                  <a:gd name="T6" fmla="*/ 488 w 720"/>
                  <a:gd name="T7" fmla="*/ 0 h 1498"/>
                  <a:gd name="T8" fmla="*/ 488 w 720"/>
                  <a:gd name="T9" fmla="*/ 10 h 1498"/>
                  <a:gd name="T10" fmla="*/ 114 w 720"/>
                  <a:gd name="T11" fmla="*/ 10 h 1498"/>
                  <a:gd name="T12" fmla="*/ 10 w 720"/>
                  <a:gd name="T13" fmla="*/ 114 h 1498"/>
                  <a:gd name="T14" fmla="*/ 10 w 720"/>
                  <a:gd name="T15" fmla="*/ 209 h 1498"/>
                  <a:gd name="T16" fmla="*/ 0 w 720"/>
                  <a:gd name="T17" fmla="*/ 209 h 1498"/>
                  <a:gd name="T18" fmla="*/ 0 w 720"/>
                  <a:gd name="T19" fmla="*/ 281 h 1498"/>
                  <a:gd name="T20" fmla="*/ 10 w 720"/>
                  <a:gd name="T21" fmla="*/ 281 h 1498"/>
                  <a:gd name="T22" fmla="*/ 10 w 720"/>
                  <a:gd name="T23" fmla="*/ 349 h 1498"/>
                  <a:gd name="T24" fmla="*/ 0 w 720"/>
                  <a:gd name="T25" fmla="*/ 349 h 1498"/>
                  <a:gd name="T26" fmla="*/ 0 w 720"/>
                  <a:gd name="T27" fmla="*/ 400 h 1498"/>
                  <a:gd name="T28" fmla="*/ 10 w 720"/>
                  <a:gd name="T29" fmla="*/ 400 h 1498"/>
                  <a:gd name="T30" fmla="*/ 10 w 720"/>
                  <a:gd name="T31" fmla="*/ 468 h 1498"/>
                  <a:gd name="T32" fmla="*/ 0 w 720"/>
                  <a:gd name="T33" fmla="*/ 468 h 1498"/>
                  <a:gd name="T34" fmla="*/ 0 w 720"/>
                  <a:gd name="T35" fmla="*/ 520 h 1498"/>
                  <a:gd name="T36" fmla="*/ 10 w 720"/>
                  <a:gd name="T37" fmla="*/ 520 h 1498"/>
                  <a:gd name="T38" fmla="*/ 10 w 720"/>
                  <a:gd name="T39" fmla="*/ 1394 h 1498"/>
                  <a:gd name="T40" fmla="*/ 114 w 720"/>
                  <a:gd name="T41" fmla="*/ 1498 h 1498"/>
                  <a:gd name="T42" fmla="*/ 617 w 720"/>
                  <a:gd name="T43" fmla="*/ 1498 h 1498"/>
                  <a:gd name="T44" fmla="*/ 720 w 720"/>
                  <a:gd name="T45" fmla="*/ 1394 h 1498"/>
                  <a:gd name="T46" fmla="*/ 720 w 720"/>
                  <a:gd name="T47" fmla="*/ 114 h 1498"/>
                  <a:gd name="T48" fmla="*/ 617 w 720"/>
                  <a:gd name="T49" fmla="*/ 10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0" h="1498">
                    <a:moveTo>
                      <a:pt x="617" y="10"/>
                    </a:moveTo>
                    <a:cubicBezTo>
                      <a:pt x="603" y="10"/>
                      <a:pt x="603" y="10"/>
                      <a:pt x="603" y="10"/>
                    </a:cubicBezTo>
                    <a:cubicBezTo>
                      <a:pt x="603" y="0"/>
                      <a:pt x="603" y="0"/>
                      <a:pt x="603" y="0"/>
                    </a:cubicBezTo>
                    <a:cubicBezTo>
                      <a:pt x="488" y="0"/>
                      <a:pt x="488" y="0"/>
                      <a:pt x="488" y="0"/>
                    </a:cubicBezTo>
                    <a:cubicBezTo>
                      <a:pt x="488" y="10"/>
                      <a:pt x="488" y="10"/>
                      <a:pt x="488" y="10"/>
                    </a:cubicBezTo>
                    <a:cubicBezTo>
                      <a:pt x="114" y="10"/>
                      <a:pt x="114" y="10"/>
                      <a:pt x="114" y="10"/>
                    </a:cubicBezTo>
                    <a:cubicBezTo>
                      <a:pt x="56" y="10"/>
                      <a:pt x="10" y="57"/>
                      <a:pt x="10" y="114"/>
                    </a:cubicBezTo>
                    <a:cubicBezTo>
                      <a:pt x="10" y="209"/>
                      <a:pt x="10" y="209"/>
                      <a:pt x="10" y="209"/>
                    </a:cubicBezTo>
                    <a:cubicBezTo>
                      <a:pt x="0" y="209"/>
                      <a:pt x="0" y="209"/>
                      <a:pt x="0" y="209"/>
                    </a:cubicBezTo>
                    <a:cubicBezTo>
                      <a:pt x="0" y="281"/>
                      <a:pt x="0" y="281"/>
                      <a:pt x="0" y="281"/>
                    </a:cubicBezTo>
                    <a:cubicBezTo>
                      <a:pt x="10" y="281"/>
                      <a:pt x="10" y="281"/>
                      <a:pt x="10" y="281"/>
                    </a:cubicBezTo>
                    <a:cubicBezTo>
                      <a:pt x="10" y="349"/>
                      <a:pt x="10" y="349"/>
                      <a:pt x="10" y="349"/>
                    </a:cubicBezTo>
                    <a:cubicBezTo>
                      <a:pt x="0" y="349"/>
                      <a:pt x="0" y="349"/>
                      <a:pt x="0" y="349"/>
                    </a:cubicBezTo>
                    <a:cubicBezTo>
                      <a:pt x="0" y="400"/>
                      <a:pt x="0" y="400"/>
                      <a:pt x="0" y="400"/>
                    </a:cubicBezTo>
                    <a:cubicBezTo>
                      <a:pt x="10" y="400"/>
                      <a:pt x="10" y="400"/>
                      <a:pt x="10" y="400"/>
                    </a:cubicBezTo>
                    <a:cubicBezTo>
                      <a:pt x="10" y="468"/>
                      <a:pt x="10" y="468"/>
                      <a:pt x="10" y="468"/>
                    </a:cubicBezTo>
                    <a:cubicBezTo>
                      <a:pt x="0" y="468"/>
                      <a:pt x="0" y="468"/>
                      <a:pt x="0" y="468"/>
                    </a:cubicBezTo>
                    <a:cubicBezTo>
                      <a:pt x="0" y="520"/>
                      <a:pt x="0" y="520"/>
                      <a:pt x="0" y="520"/>
                    </a:cubicBezTo>
                    <a:cubicBezTo>
                      <a:pt x="10" y="520"/>
                      <a:pt x="10" y="520"/>
                      <a:pt x="10" y="520"/>
                    </a:cubicBezTo>
                    <a:cubicBezTo>
                      <a:pt x="10" y="1394"/>
                      <a:pt x="10" y="1394"/>
                      <a:pt x="10" y="1394"/>
                    </a:cubicBezTo>
                    <a:cubicBezTo>
                      <a:pt x="10" y="1451"/>
                      <a:pt x="56" y="1498"/>
                      <a:pt x="114" y="1498"/>
                    </a:cubicBezTo>
                    <a:cubicBezTo>
                      <a:pt x="617" y="1498"/>
                      <a:pt x="617" y="1498"/>
                      <a:pt x="617" y="1498"/>
                    </a:cubicBezTo>
                    <a:cubicBezTo>
                      <a:pt x="674" y="1498"/>
                      <a:pt x="720" y="1451"/>
                      <a:pt x="720" y="1394"/>
                    </a:cubicBezTo>
                    <a:cubicBezTo>
                      <a:pt x="720" y="114"/>
                      <a:pt x="720" y="114"/>
                      <a:pt x="720" y="114"/>
                    </a:cubicBezTo>
                    <a:cubicBezTo>
                      <a:pt x="720" y="57"/>
                      <a:pt x="674" y="10"/>
                      <a:pt x="617" y="1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5" name="Group 24"/>
              <p:cNvGrpSpPr/>
              <p:nvPr/>
            </p:nvGrpSpPr>
            <p:grpSpPr>
              <a:xfrm>
                <a:off x="1490663" y="638175"/>
                <a:ext cx="357188" cy="3662363"/>
                <a:chOff x="1490663" y="638175"/>
                <a:chExt cx="357188" cy="3662363"/>
              </a:xfrm>
              <a:solidFill>
                <a:schemeClr val="bg1">
                  <a:alpha val="15000"/>
                </a:schemeClr>
              </a:solidFill>
            </p:grpSpPr>
            <p:sp>
              <p:nvSpPr>
                <p:cNvPr id="26" name="Freeform 7"/>
                <p:cNvSpPr>
                  <a:spLocks noEditPoints="1"/>
                </p:cNvSpPr>
                <p:nvPr/>
              </p:nvSpPr>
              <p:spPr bwMode="auto">
                <a:xfrm>
                  <a:off x="1501775" y="3967163"/>
                  <a:ext cx="336550" cy="333375"/>
                </a:xfrm>
                <a:custGeom>
                  <a:avLst/>
                  <a:gdLst>
                    <a:gd name="T0" fmla="*/ 0 w 128"/>
                    <a:gd name="T1" fmla="*/ 64 h 127"/>
                    <a:gd name="T2" fmla="*/ 64 w 128"/>
                    <a:gd name="T3" fmla="*/ 0 h 127"/>
                    <a:gd name="T4" fmla="*/ 64 w 128"/>
                    <a:gd name="T5" fmla="*/ 0 h 127"/>
                    <a:gd name="T6" fmla="*/ 128 w 128"/>
                    <a:gd name="T7" fmla="*/ 64 h 127"/>
                    <a:gd name="T8" fmla="*/ 128 w 128"/>
                    <a:gd name="T9" fmla="*/ 64 h 127"/>
                    <a:gd name="T10" fmla="*/ 64 w 128"/>
                    <a:gd name="T11" fmla="*/ 127 h 127"/>
                    <a:gd name="T12" fmla="*/ 64 w 128"/>
                    <a:gd name="T13" fmla="*/ 127 h 127"/>
                    <a:gd name="T14" fmla="*/ 0 w 128"/>
                    <a:gd name="T15" fmla="*/ 64 h 127"/>
                    <a:gd name="T16" fmla="*/ 9 w 128"/>
                    <a:gd name="T17" fmla="*/ 64 h 127"/>
                    <a:gd name="T18" fmla="*/ 64 w 128"/>
                    <a:gd name="T19" fmla="*/ 119 h 127"/>
                    <a:gd name="T20" fmla="*/ 64 w 128"/>
                    <a:gd name="T21" fmla="*/ 119 h 127"/>
                    <a:gd name="T22" fmla="*/ 119 w 128"/>
                    <a:gd name="T23" fmla="*/ 64 h 127"/>
                    <a:gd name="T24" fmla="*/ 119 w 128"/>
                    <a:gd name="T25" fmla="*/ 64 h 127"/>
                    <a:gd name="T26" fmla="*/ 64 w 128"/>
                    <a:gd name="T27" fmla="*/ 9 h 127"/>
                    <a:gd name="T28" fmla="*/ 64 w 128"/>
                    <a:gd name="T29" fmla="*/ 9 h 127"/>
                    <a:gd name="T30" fmla="*/ 9 w 128"/>
                    <a:gd name="T31" fmla="*/ 6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27">
                      <a:moveTo>
                        <a:pt x="0" y="64"/>
                      </a:moveTo>
                      <a:cubicBezTo>
                        <a:pt x="0" y="28"/>
                        <a:pt x="29" y="0"/>
                        <a:pt x="64" y="0"/>
                      </a:cubicBezTo>
                      <a:cubicBezTo>
                        <a:pt x="64" y="0"/>
                        <a:pt x="64" y="0"/>
                        <a:pt x="64" y="0"/>
                      </a:cubicBezTo>
                      <a:cubicBezTo>
                        <a:pt x="99" y="0"/>
                        <a:pt x="128" y="28"/>
                        <a:pt x="128" y="64"/>
                      </a:cubicBezTo>
                      <a:cubicBezTo>
                        <a:pt x="128" y="64"/>
                        <a:pt x="128" y="64"/>
                        <a:pt x="128" y="64"/>
                      </a:cubicBezTo>
                      <a:cubicBezTo>
                        <a:pt x="128" y="99"/>
                        <a:pt x="99" y="127"/>
                        <a:pt x="64" y="127"/>
                      </a:cubicBezTo>
                      <a:cubicBezTo>
                        <a:pt x="64" y="127"/>
                        <a:pt x="64" y="127"/>
                        <a:pt x="64" y="127"/>
                      </a:cubicBezTo>
                      <a:cubicBezTo>
                        <a:pt x="29" y="127"/>
                        <a:pt x="0" y="99"/>
                        <a:pt x="0" y="64"/>
                      </a:cubicBezTo>
                      <a:close/>
                      <a:moveTo>
                        <a:pt x="9" y="64"/>
                      </a:moveTo>
                      <a:cubicBezTo>
                        <a:pt x="9" y="94"/>
                        <a:pt x="34" y="119"/>
                        <a:pt x="64" y="119"/>
                      </a:cubicBezTo>
                      <a:cubicBezTo>
                        <a:pt x="64" y="119"/>
                        <a:pt x="64" y="119"/>
                        <a:pt x="64" y="119"/>
                      </a:cubicBezTo>
                      <a:cubicBezTo>
                        <a:pt x="94" y="119"/>
                        <a:pt x="119" y="94"/>
                        <a:pt x="119" y="64"/>
                      </a:cubicBezTo>
                      <a:cubicBezTo>
                        <a:pt x="119" y="64"/>
                        <a:pt x="119" y="64"/>
                        <a:pt x="119" y="64"/>
                      </a:cubicBezTo>
                      <a:cubicBezTo>
                        <a:pt x="119" y="33"/>
                        <a:pt x="94" y="9"/>
                        <a:pt x="64" y="9"/>
                      </a:cubicBezTo>
                      <a:cubicBezTo>
                        <a:pt x="64" y="9"/>
                        <a:pt x="64" y="9"/>
                        <a:pt x="64" y="9"/>
                      </a:cubicBezTo>
                      <a:cubicBezTo>
                        <a:pt x="34" y="9"/>
                        <a:pt x="9" y="33"/>
                        <a:pt x="9" y="64"/>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Oval 9"/>
                <p:cNvSpPr>
                  <a:spLocks noChangeArrowheads="1"/>
                </p:cNvSpPr>
                <p:nvPr/>
              </p:nvSpPr>
              <p:spPr bwMode="auto">
                <a:xfrm>
                  <a:off x="1633538" y="638175"/>
                  <a:ext cx="73025" cy="73025"/>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0"/>
                <p:cNvSpPr>
                  <a:spLocks/>
                </p:cNvSpPr>
                <p:nvPr/>
              </p:nvSpPr>
              <p:spPr bwMode="auto">
                <a:xfrm>
                  <a:off x="1490663" y="795338"/>
                  <a:ext cx="357188" cy="58738"/>
                </a:xfrm>
                <a:custGeom>
                  <a:avLst/>
                  <a:gdLst>
                    <a:gd name="T0" fmla="*/ 136 w 136"/>
                    <a:gd name="T1" fmla="*/ 11 h 22"/>
                    <a:gd name="T2" fmla="*/ 126 w 136"/>
                    <a:gd name="T3" fmla="*/ 22 h 22"/>
                    <a:gd name="T4" fmla="*/ 10 w 136"/>
                    <a:gd name="T5" fmla="*/ 22 h 22"/>
                    <a:gd name="T6" fmla="*/ 0 w 136"/>
                    <a:gd name="T7" fmla="*/ 11 h 22"/>
                    <a:gd name="T8" fmla="*/ 0 w 136"/>
                    <a:gd name="T9" fmla="*/ 11 h 22"/>
                    <a:gd name="T10" fmla="*/ 10 w 136"/>
                    <a:gd name="T11" fmla="*/ 0 h 22"/>
                    <a:gd name="T12" fmla="*/ 126 w 136"/>
                    <a:gd name="T13" fmla="*/ 0 h 22"/>
                    <a:gd name="T14" fmla="*/ 136 w 136"/>
                    <a:gd name="T15" fmla="*/ 1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22">
                      <a:moveTo>
                        <a:pt x="136" y="11"/>
                      </a:moveTo>
                      <a:cubicBezTo>
                        <a:pt x="136" y="17"/>
                        <a:pt x="132" y="22"/>
                        <a:pt x="126" y="22"/>
                      </a:cubicBezTo>
                      <a:cubicBezTo>
                        <a:pt x="10" y="22"/>
                        <a:pt x="10" y="22"/>
                        <a:pt x="10" y="22"/>
                      </a:cubicBezTo>
                      <a:cubicBezTo>
                        <a:pt x="5" y="22"/>
                        <a:pt x="0" y="17"/>
                        <a:pt x="0" y="11"/>
                      </a:cubicBezTo>
                      <a:cubicBezTo>
                        <a:pt x="0" y="11"/>
                        <a:pt x="0" y="11"/>
                        <a:pt x="0" y="11"/>
                      </a:cubicBezTo>
                      <a:cubicBezTo>
                        <a:pt x="0" y="5"/>
                        <a:pt x="5" y="0"/>
                        <a:pt x="10" y="0"/>
                      </a:cubicBezTo>
                      <a:cubicBezTo>
                        <a:pt x="126" y="0"/>
                        <a:pt x="126" y="0"/>
                        <a:pt x="126" y="0"/>
                      </a:cubicBezTo>
                      <a:cubicBezTo>
                        <a:pt x="132" y="0"/>
                        <a:pt x="136" y="5"/>
                        <a:pt x="136" y="1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sp>
        <p:nvSpPr>
          <p:cNvPr id="4" name="Rectangle 3"/>
          <p:cNvSpPr/>
          <p:nvPr/>
        </p:nvSpPr>
        <p:spPr>
          <a:xfrm>
            <a:off x="1660314" y="1561194"/>
            <a:ext cx="1218603" cy="307777"/>
          </a:xfrm>
          <a:prstGeom prst="rect">
            <a:avLst/>
          </a:prstGeom>
        </p:spPr>
        <p:txBody>
          <a:bodyPr wrap="none">
            <a:spAutoFit/>
          </a:bodyPr>
          <a:lstStyle/>
          <a:p>
            <a:pPr lvl="0" algn="ctr" fontAlgn="base">
              <a:spcBef>
                <a:spcPct val="0"/>
              </a:spcBef>
              <a:spcAft>
                <a:spcPct val="0"/>
              </a:spcAft>
            </a:pPr>
            <a:r>
              <a:rPr lang="en-US" sz="1400" dirty="0" smtClean="0">
                <a:solidFill>
                  <a:schemeClr val="bg1"/>
                </a:solidFill>
                <a:latin typeface="Lato Black" pitchFamily="34" charset="0"/>
                <a:cs typeface="Arial" pitchFamily="34" charset="0"/>
              </a:rPr>
              <a:t>Camera feed</a:t>
            </a:r>
            <a:endParaRPr lang="en-US" sz="1400" dirty="0">
              <a:solidFill>
                <a:schemeClr val="bg1"/>
              </a:solidFill>
              <a:latin typeface="Lato Black" pitchFamily="34" charset="0"/>
              <a:cs typeface="Arial" pitchFamily="34" charset="0"/>
            </a:endParaRPr>
          </a:p>
        </p:txBody>
      </p:sp>
      <p:sp>
        <p:nvSpPr>
          <p:cNvPr id="5" name="Rectangle 4"/>
          <p:cNvSpPr/>
          <p:nvPr/>
        </p:nvSpPr>
        <p:spPr>
          <a:xfrm>
            <a:off x="5595694" y="2309655"/>
            <a:ext cx="2981809" cy="523220"/>
          </a:xfrm>
          <a:prstGeom prst="rect">
            <a:avLst/>
          </a:prstGeom>
        </p:spPr>
        <p:txBody>
          <a:bodyPr wrap="square">
            <a:spAutoFit/>
          </a:bodyPr>
          <a:lstStyle/>
          <a:p>
            <a:pPr lvl="0" algn="ctr" fontAlgn="base">
              <a:spcBef>
                <a:spcPct val="0"/>
              </a:spcBef>
              <a:spcAft>
                <a:spcPct val="0"/>
              </a:spcAft>
            </a:pPr>
            <a:r>
              <a:rPr lang="en-US" sz="1400" dirty="0" smtClean="0">
                <a:solidFill>
                  <a:schemeClr val="bg1"/>
                </a:solidFill>
                <a:latin typeface="Lato Black" pitchFamily="34" charset="0"/>
                <a:cs typeface="Arial" pitchFamily="34" charset="0"/>
              </a:rPr>
              <a:t>Derive Pitch angle, Height of the camera(respect to ground)</a:t>
            </a:r>
            <a:endParaRPr lang="en-US" sz="1400" dirty="0">
              <a:solidFill>
                <a:schemeClr val="bg1"/>
              </a:solidFill>
              <a:latin typeface="Lato Black" pitchFamily="34" charset="0"/>
              <a:cs typeface="Arial" pitchFamily="34" charset="0"/>
            </a:endParaRPr>
          </a:p>
        </p:txBody>
      </p:sp>
      <p:sp>
        <p:nvSpPr>
          <p:cNvPr id="8" name="Rectangle 7"/>
          <p:cNvSpPr/>
          <p:nvPr/>
        </p:nvSpPr>
        <p:spPr>
          <a:xfrm>
            <a:off x="5907225" y="3346580"/>
            <a:ext cx="2130150" cy="523220"/>
          </a:xfrm>
          <a:prstGeom prst="rect">
            <a:avLst/>
          </a:prstGeom>
        </p:spPr>
        <p:txBody>
          <a:bodyPr wrap="square">
            <a:spAutoFit/>
          </a:bodyPr>
          <a:lstStyle/>
          <a:p>
            <a:pPr lvl="0" algn="ctr" fontAlgn="base">
              <a:spcBef>
                <a:spcPct val="0"/>
              </a:spcBef>
              <a:spcAft>
                <a:spcPct val="0"/>
              </a:spcAft>
            </a:pPr>
            <a:r>
              <a:rPr lang="en-US" sz="1400" dirty="0" smtClean="0">
                <a:solidFill>
                  <a:schemeClr val="bg1"/>
                </a:solidFill>
                <a:latin typeface="Lato Black" pitchFamily="34" charset="0"/>
                <a:cs typeface="Arial" pitchFamily="34" charset="0"/>
              </a:rPr>
              <a:t>Estimate Height of the object</a:t>
            </a:r>
            <a:endParaRPr lang="en-US" sz="1400" dirty="0">
              <a:solidFill>
                <a:schemeClr val="bg1"/>
              </a:solidFill>
              <a:latin typeface="Lato Black" pitchFamily="34" charset="0"/>
              <a:cs typeface="Arial" pitchFamily="34" charset="0"/>
            </a:endParaRPr>
          </a:p>
        </p:txBody>
      </p:sp>
      <p:sp>
        <p:nvSpPr>
          <p:cNvPr id="9" name="Rectangle 8"/>
          <p:cNvSpPr/>
          <p:nvPr/>
        </p:nvSpPr>
        <p:spPr>
          <a:xfrm>
            <a:off x="3770265" y="3440685"/>
            <a:ext cx="1655010" cy="523220"/>
          </a:xfrm>
          <a:prstGeom prst="rect">
            <a:avLst/>
          </a:prstGeom>
        </p:spPr>
        <p:txBody>
          <a:bodyPr wrap="square">
            <a:spAutoFit/>
          </a:bodyPr>
          <a:lstStyle/>
          <a:p>
            <a:pPr lvl="0" algn="ctr" fontAlgn="base">
              <a:spcBef>
                <a:spcPct val="0"/>
              </a:spcBef>
              <a:spcAft>
                <a:spcPct val="0"/>
              </a:spcAft>
            </a:pPr>
            <a:r>
              <a:rPr lang="en-US" sz="1400" dirty="0" smtClean="0">
                <a:solidFill>
                  <a:schemeClr val="bg1"/>
                </a:solidFill>
                <a:latin typeface="Lato Black" pitchFamily="34" charset="0"/>
                <a:cs typeface="Arial" pitchFamily="34" charset="0"/>
              </a:rPr>
              <a:t>Calculate Other Dimensions</a:t>
            </a:r>
            <a:endParaRPr lang="en-US" sz="1400" dirty="0">
              <a:solidFill>
                <a:schemeClr val="bg1"/>
              </a:solidFill>
              <a:latin typeface="Lato Black" pitchFamily="34" charset="0"/>
              <a:cs typeface="Arial" pitchFamily="34" charset="0"/>
            </a:endParaRPr>
          </a:p>
        </p:txBody>
      </p:sp>
      <p:sp>
        <p:nvSpPr>
          <p:cNvPr id="10" name="Rectangle 9"/>
          <p:cNvSpPr/>
          <p:nvPr/>
        </p:nvSpPr>
        <p:spPr>
          <a:xfrm>
            <a:off x="1524000" y="3428132"/>
            <a:ext cx="1454148" cy="523220"/>
          </a:xfrm>
          <a:prstGeom prst="rect">
            <a:avLst/>
          </a:prstGeom>
        </p:spPr>
        <p:txBody>
          <a:bodyPr wrap="square">
            <a:spAutoFit/>
          </a:bodyPr>
          <a:lstStyle/>
          <a:p>
            <a:pPr lvl="0" algn="ctr" fontAlgn="base">
              <a:spcBef>
                <a:spcPct val="0"/>
              </a:spcBef>
              <a:spcAft>
                <a:spcPct val="0"/>
              </a:spcAft>
            </a:pPr>
            <a:r>
              <a:rPr lang="en-US" sz="1400" dirty="0" smtClean="0">
                <a:solidFill>
                  <a:schemeClr val="bg1"/>
                </a:solidFill>
                <a:latin typeface="Lato Black" pitchFamily="34" charset="0"/>
                <a:cs typeface="Arial" pitchFamily="34" charset="0"/>
              </a:rPr>
              <a:t>Display relevant furniture details</a:t>
            </a:r>
            <a:endParaRPr lang="en-US" sz="1400" dirty="0">
              <a:solidFill>
                <a:schemeClr val="bg1"/>
              </a:solidFill>
              <a:latin typeface="Lato Black" pitchFamily="34" charset="0"/>
              <a:cs typeface="Arial" pitchFamily="34" charset="0"/>
            </a:endParaRPr>
          </a:p>
        </p:txBody>
      </p:sp>
      <p:sp>
        <p:nvSpPr>
          <p:cNvPr id="11" name="Down Arrow 10"/>
          <p:cNvSpPr/>
          <p:nvPr/>
        </p:nvSpPr>
        <p:spPr>
          <a:xfrm rot="16200000">
            <a:off x="3066923" y="1393655"/>
            <a:ext cx="247978" cy="6515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rot="16200000">
            <a:off x="5160465" y="1441405"/>
            <a:ext cx="247203" cy="49907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rot="5400000">
            <a:off x="3262186" y="3325501"/>
            <a:ext cx="209490" cy="74219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2532532" y="152787"/>
            <a:ext cx="4326826" cy="369332"/>
          </a:xfrm>
          <a:prstGeom prst="rect">
            <a:avLst/>
          </a:prstGeom>
        </p:spPr>
        <p:txBody>
          <a:bodyPr wrap="none">
            <a:spAutoFit/>
          </a:bodyPr>
          <a:lstStyle/>
          <a:p>
            <a:r>
              <a:rPr lang="en-US" dirty="0">
                <a:solidFill>
                  <a:schemeClr val="bg1"/>
                </a:solidFill>
                <a:latin typeface="Lato Light"/>
              </a:rPr>
              <a:t>Scale identification of Real-world objects</a:t>
            </a:r>
          </a:p>
        </p:txBody>
      </p:sp>
      <p:sp>
        <p:nvSpPr>
          <p:cNvPr id="29" name="Rectangle 28"/>
          <p:cNvSpPr/>
          <p:nvPr/>
        </p:nvSpPr>
        <p:spPr>
          <a:xfrm>
            <a:off x="3622812" y="1506765"/>
            <a:ext cx="1436863" cy="307777"/>
          </a:xfrm>
          <a:prstGeom prst="rect">
            <a:avLst/>
          </a:prstGeom>
        </p:spPr>
        <p:txBody>
          <a:bodyPr wrap="square">
            <a:spAutoFit/>
          </a:bodyPr>
          <a:lstStyle/>
          <a:p>
            <a:pPr lvl="0" algn="ctr" fontAlgn="base">
              <a:spcBef>
                <a:spcPct val="0"/>
              </a:spcBef>
              <a:spcAft>
                <a:spcPct val="0"/>
              </a:spcAft>
            </a:pPr>
            <a:r>
              <a:rPr lang="en-US" sz="1400" dirty="0" smtClean="0">
                <a:solidFill>
                  <a:schemeClr val="bg1"/>
                </a:solidFill>
                <a:latin typeface="Lato Black" pitchFamily="34" charset="0"/>
                <a:cs typeface="Arial" pitchFamily="34" charset="0"/>
              </a:rPr>
              <a:t>Isolate Objects</a:t>
            </a:r>
            <a:endParaRPr lang="en-US" sz="1400" dirty="0">
              <a:solidFill>
                <a:schemeClr val="bg1"/>
              </a:solidFill>
              <a:latin typeface="Lato Black" pitchFamily="34" charset="0"/>
              <a:cs typeface="Arial" pitchFamily="34" charset="0"/>
            </a:endParaRPr>
          </a:p>
        </p:txBody>
      </p:sp>
      <p:sp>
        <p:nvSpPr>
          <p:cNvPr id="31" name="Down Arrow 30"/>
          <p:cNvSpPr/>
          <p:nvPr/>
        </p:nvSpPr>
        <p:spPr>
          <a:xfrm>
            <a:off x="6857999" y="2836928"/>
            <a:ext cx="228600" cy="38100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Down Arrow 35"/>
          <p:cNvSpPr/>
          <p:nvPr/>
        </p:nvSpPr>
        <p:spPr>
          <a:xfrm rot="16200000" flipV="1">
            <a:off x="5593161" y="3517941"/>
            <a:ext cx="209488" cy="357305"/>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813941" y="502386"/>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7" name="Picture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004" y="409093"/>
            <a:ext cx="431596" cy="431596"/>
          </a:xfrm>
          <a:prstGeom prst="rect">
            <a:avLst/>
          </a:prstGeom>
        </p:spPr>
      </p:pic>
      <p:sp>
        <p:nvSpPr>
          <p:cNvPr id="38" name="TextBox 37"/>
          <p:cNvSpPr txBox="1"/>
          <p:nvPr/>
        </p:nvSpPr>
        <p:spPr>
          <a:xfrm>
            <a:off x="609600" y="598076"/>
            <a:ext cx="3398687" cy="261610"/>
          </a:xfrm>
          <a:prstGeom prst="rect">
            <a:avLst/>
          </a:prstGeom>
          <a:noFill/>
        </p:spPr>
        <p:txBody>
          <a:bodyPr wrap="none" rtlCol="0">
            <a:spAutoFit/>
          </a:bodyPr>
          <a:lstStyle/>
          <a:p>
            <a:pPr algn="ctr"/>
            <a:r>
              <a:rPr lang="en-US" sz="1100" dirty="0" smtClean="0">
                <a:solidFill>
                  <a:schemeClr val="bg1"/>
                </a:solidFill>
                <a:latin typeface="Lato" pitchFamily="34" charset="0"/>
              </a:rPr>
              <a:t>Mapping and 3D object </a:t>
            </a:r>
            <a:r>
              <a:rPr lang="en-US" sz="1100" dirty="0">
                <a:solidFill>
                  <a:schemeClr val="bg1"/>
                </a:solidFill>
                <a:latin typeface="Lato" pitchFamily="34" charset="0"/>
              </a:rPr>
              <a:t>placement component Flow</a:t>
            </a:r>
          </a:p>
        </p:txBody>
      </p:sp>
      <p:sp>
        <p:nvSpPr>
          <p:cNvPr id="39" name="Down Arrow 38"/>
          <p:cNvSpPr/>
          <p:nvPr/>
        </p:nvSpPr>
        <p:spPr>
          <a:xfrm>
            <a:off x="6857999" y="1977793"/>
            <a:ext cx="228600" cy="32781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0" name="Rectangle 39"/>
          <p:cNvSpPr/>
          <p:nvPr/>
        </p:nvSpPr>
        <p:spPr>
          <a:xfrm>
            <a:off x="5720778" y="1452547"/>
            <a:ext cx="2621313" cy="52322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fontAlgn="base">
              <a:spcBef>
                <a:spcPct val="0"/>
              </a:spcBef>
              <a:spcAft>
                <a:spcPct val="0"/>
              </a:spcAft>
            </a:pPr>
            <a:r>
              <a:rPr lang="en-US" sz="1400" dirty="0">
                <a:solidFill>
                  <a:schemeClr val="bg1"/>
                </a:solidFill>
                <a:latin typeface="Lato Black" pitchFamily="34" charset="0"/>
                <a:cs typeface="Arial" pitchFamily="34" charset="0"/>
              </a:rPr>
              <a:t>Get </a:t>
            </a:r>
            <a:r>
              <a:rPr lang="en-US" sz="1400" dirty="0" smtClean="0">
                <a:solidFill>
                  <a:schemeClr val="bg1"/>
                </a:solidFill>
                <a:latin typeface="Lato Black" pitchFamily="34" charset="0"/>
                <a:cs typeface="Arial" pitchFamily="34" charset="0"/>
              </a:rPr>
              <a:t>accelerometer readings, and Camera Focal Length</a:t>
            </a:r>
            <a:endParaRPr lang="en-US" sz="1400" dirty="0">
              <a:solidFill>
                <a:schemeClr val="bg1"/>
              </a:solidFill>
              <a:latin typeface="Lato Black" pitchFamily="34" charset="0"/>
              <a:cs typeface="Arial" pitchFamily="34" charset="0"/>
            </a:endParaRPr>
          </a:p>
        </p:txBody>
      </p:sp>
      <p:grpSp>
        <p:nvGrpSpPr>
          <p:cNvPr id="33" name="Group 32"/>
          <p:cNvGrpSpPr/>
          <p:nvPr/>
        </p:nvGrpSpPr>
        <p:grpSpPr>
          <a:xfrm>
            <a:off x="416912" y="4763691"/>
            <a:ext cx="969290" cy="264168"/>
            <a:chOff x="416912" y="4763691"/>
            <a:chExt cx="969290" cy="264168"/>
          </a:xfrm>
        </p:grpSpPr>
        <p:grpSp>
          <p:nvGrpSpPr>
            <p:cNvPr id="35" name="Group 34"/>
            <p:cNvGrpSpPr/>
            <p:nvPr/>
          </p:nvGrpSpPr>
          <p:grpSpPr>
            <a:xfrm>
              <a:off x="416912" y="4775402"/>
              <a:ext cx="251901" cy="252457"/>
              <a:chOff x="914400" y="3987072"/>
              <a:chExt cx="419914" cy="420841"/>
            </a:xfrm>
          </p:grpSpPr>
          <p:sp>
            <p:nvSpPr>
              <p:cNvPr id="43"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4"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5"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6"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7"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41"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42"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29074949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300" fill="hold"/>
                                        <p:tgtEl>
                                          <p:spTgt spid="30"/>
                                        </p:tgtEl>
                                        <p:attrNameLst>
                                          <p:attrName>ppt_w</p:attrName>
                                        </p:attrNameLst>
                                      </p:cBhvr>
                                      <p:tavLst>
                                        <p:tav tm="0">
                                          <p:val>
                                            <p:strVal val="#ppt_w*0.70"/>
                                          </p:val>
                                        </p:tav>
                                        <p:tav tm="100000">
                                          <p:val>
                                            <p:strVal val="#ppt_w"/>
                                          </p:val>
                                        </p:tav>
                                      </p:tavLst>
                                    </p:anim>
                                    <p:anim calcmode="lin" valueType="num">
                                      <p:cBhvr>
                                        <p:cTn id="8" dur="300" fill="hold"/>
                                        <p:tgtEl>
                                          <p:spTgt spid="30"/>
                                        </p:tgtEl>
                                        <p:attrNameLst>
                                          <p:attrName>ppt_h</p:attrName>
                                        </p:attrNameLst>
                                      </p:cBhvr>
                                      <p:tavLst>
                                        <p:tav tm="0">
                                          <p:val>
                                            <p:strVal val="#ppt_h"/>
                                          </p:val>
                                        </p:tav>
                                        <p:tav tm="100000">
                                          <p:val>
                                            <p:strVal val="#ppt_h"/>
                                          </p:val>
                                        </p:tav>
                                      </p:tavLst>
                                    </p:anim>
                                    <p:animEffect transition="in" filter="fade">
                                      <p:cBhvr>
                                        <p:cTn id="9" dur="300"/>
                                        <p:tgtEl>
                                          <p:spTgt spid="30"/>
                                        </p:tgtEl>
                                      </p:cBhvr>
                                    </p:animEffect>
                                  </p:childTnLst>
                                </p:cTn>
                              </p:par>
                            </p:childTnLst>
                          </p:cTn>
                        </p:par>
                        <p:par>
                          <p:cTn id="10" fill="hold">
                            <p:stCondLst>
                              <p:cond delay="300"/>
                            </p:stCondLst>
                            <p:childTnLst>
                              <p:par>
                                <p:cTn id="11" presetID="10" presetClass="entr" presetSubtype="0"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childTnLst>
                          </p:cTn>
                        </p:par>
                        <p:par>
                          <p:cTn id="20" fill="hold">
                            <p:stCondLst>
                              <p:cond delay="800"/>
                            </p:stCondLst>
                            <p:childTnLst>
                              <p:par>
                                <p:cTn id="21" presetID="22" presetClass="entr" presetSubtype="8"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500"/>
                                        <p:tgtEl>
                                          <p:spTgt spid="11"/>
                                        </p:tgtEl>
                                      </p:cBhvr>
                                    </p:animEffect>
                                  </p:childTnLst>
                                </p:cTn>
                              </p:par>
                            </p:childTnLst>
                          </p:cTn>
                        </p:par>
                        <p:par>
                          <p:cTn id="24" fill="hold">
                            <p:stCondLst>
                              <p:cond delay="1300"/>
                            </p:stCondLst>
                            <p:childTnLst>
                              <p:par>
                                <p:cTn id="25" presetID="22" presetClass="entr" presetSubtype="8"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par>
                          <p:cTn id="28" fill="hold">
                            <p:stCondLst>
                              <p:cond delay="1800"/>
                            </p:stCondLst>
                            <p:childTnLst>
                              <p:par>
                                <p:cTn id="29" presetID="22" presetClass="entr" presetSubtype="1" fill="hold" grpId="0"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wipe(up)">
                                      <p:cBhvr>
                                        <p:cTn id="31" dur="500"/>
                                        <p:tgtEl>
                                          <p:spTgt spid="39"/>
                                        </p:tgtEl>
                                      </p:cBhvr>
                                    </p:animEffect>
                                  </p:childTnLst>
                                </p:cTn>
                              </p:par>
                            </p:childTnLst>
                          </p:cTn>
                        </p:par>
                        <p:par>
                          <p:cTn id="32" fill="hold">
                            <p:stCondLst>
                              <p:cond delay="2300"/>
                            </p:stCondLst>
                            <p:childTnLst>
                              <p:par>
                                <p:cTn id="33" presetID="22" presetClass="entr" presetSubtype="8"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left)">
                                      <p:cBhvr>
                                        <p:cTn id="35" dur="500"/>
                                        <p:tgtEl>
                                          <p:spTgt spid="31"/>
                                        </p:tgtEl>
                                      </p:cBhvr>
                                    </p:animEffect>
                                  </p:childTnLst>
                                </p:cTn>
                              </p:par>
                            </p:childTnLst>
                          </p:cTn>
                        </p:par>
                        <p:par>
                          <p:cTn id="36" fill="hold">
                            <p:stCondLst>
                              <p:cond delay="2800"/>
                            </p:stCondLst>
                            <p:childTnLst>
                              <p:par>
                                <p:cTn id="37" presetID="22" presetClass="entr" presetSubtype="2" fill="hold" grpId="0"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right)">
                                      <p:cBhvr>
                                        <p:cTn id="39" dur="500"/>
                                        <p:tgtEl>
                                          <p:spTgt spid="36"/>
                                        </p:tgtEl>
                                      </p:cBhvr>
                                    </p:animEffect>
                                  </p:childTnLst>
                                </p:cTn>
                              </p:par>
                            </p:childTnLst>
                          </p:cTn>
                        </p:par>
                        <p:par>
                          <p:cTn id="40" fill="hold">
                            <p:stCondLst>
                              <p:cond delay="3300"/>
                            </p:stCondLst>
                            <p:childTnLst>
                              <p:par>
                                <p:cTn id="41" presetID="22" presetClass="entr" presetSubtype="2"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right)">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1" grpId="0" animBg="1"/>
      <p:bldP spid="12" grpId="0" animBg="1"/>
      <p:bldP spid="15" grpId="0" animBg="1"/>
      <p:bldP spid="31" grpId="0" animBg="1"/>
      <p:bldP spid="36" grpId="0" animBg="1"/>
      <p:bldP spid="30" grpId="0" animBg="1"/>
      <p:bldP spid="38" grpId="0"/>
      <p:bldP spid="3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pic>
        <p:nvPicPr>
          <p:cNvPr id="41" name="Picture 40" descr="Captur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908"/>
          <a:stretch/>
        </p:blipFill>
        <p:spPr bwMode="auto">
          <a:xfrm>
            <a:off x="3855267" y="1352020"/>
            <a:ext cx="1714574" cy="122259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descr="G:\4thYear\Research\REF\ubaru-1024x675.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0694" r="23682"/>
          <a:stretch/>
        </p:blipFill>
        <p:spPr bwMode="auto">
          <a:xfrm>
            <a:off x="1837377" y="1352019"/>
            <a:ext cx="1667821" cy="1222599"/>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2"/>
          <p:cNvSpPr>
            <a:spLocks noChangeArrowheads="1"/>
          </p:cNvSpPr>
          <p:nvPr/>
        </p:nvSpPr>
        <p:spPr bwMode="auto">
          <a:xfrm>
            <a:off x="1295400" y="429604"/>
            <a:ext cx="6752499" cy="530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lgn="ctr" fontAlgn="base">
              <a:spcBef>
                <a:spcPct val="0"/>
              </a:spcBef>
              <a:spcAft>
                <a:spcPct val="0"/>
              </a:spcAft>
            </a:pPr>
            <a:r>
              <a:rPr lang="en-US" sz="2400" dirty="0">
                <a:solidFill>
                  <a:prstClr val="white"/>
                </a:solidFill>
                <a:latin typeface="Lato Light"/>
              </a:rPr>
              <a:t>Scale Identification of real-world objects</a:t>
            </a:r>
          </a:p>
          <a:p>
            <a:pPr algn="ctr" fontAlgn="base">
              <a:spcBef>
                <a:spcPct val="0"/>
              </a:spcBef>
              <a:spcAft>
                <a:spcPct val="0"/>
              </a:spcAft>
            </a:pPr>
            <a:endParaRPr lang="en-US" sz="1050" dirty="0" smtClean="0">
              <a:solidFill>
                <a:prstClr val="white"/>
              </a:solidFill>
              <a:latin typeface="Lato" pitchFamily="34" charset="0"/>
              <a:cs typeface="Arial" pitchFamily="34" charset="0"/>
            </a:endParaRPr>
          </a:p>
        </p:txBody>
      </p:sp>
      <p:sp>
        <p:nvSpPr>
          <p:cNvPr id="51" name="Rectangle 50"/>
          <p:cNvSpPr/>
          <p:nvPr/>
        </p:nvSpPr>
        <p:spPr>
          <a:xfrm>
            <a:off x="4129730" y="890633"/>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Lato" pitchFamily="34" charset="0"/>
            </a:endParaRPr>
          </a:p>
        </p:txBody>
      </p:sp>
      <p:sp>
        <p:nvSpPr>
          <p:cNvPr id="47" name="Rectangle 46"/>
          <p:cNvSpPr/>
          <p:nvPr/>
        </p:nvSpPr>
        <p:spPr>
          <a:xfrm>
            <a:off x="1744104" y="2934123"/>
            <a:ext cx="1845787" cy="867930"/>
          </a:xfrm>
          <a:prstGeom prst="rect">
            <a:avLst/>
          </a:prstGeom>
        </p:spPr>
        <p:txBody>
          <a:bodyPr wrap="square" numCol="1" spcCol="274320">
            <a:spAutoFit/>
          </a:bodyPr>
          <a:lstStyle/>
          <a:p>
            <a:pPr>
              <a:lnSpc>
                <a:spcPct val="120000"/>
              </a:lnSpc>
            </a:pPr>
            <a:r>
              <a:rPr lang="en-US" sz="1400" dirty="0" smtClean="0">
                <a:solidFill>
                  <a:prstClr val="white"/>
                </a:solidFill>
                <a:latin typeface="Lato" pitchFamily="34" charset="0"/>
                <a:ea typeface="Open Sans Condensed Light" pitchFamily="34" charset="0"/>
                <a:cs typeface="Open Sans Condensed Light" pitchFamily="34" charset="0"/>
              </a:rPr>
              <a:t>Identify and isolate distinct object in the environment</a:t>
            </a:r>
          </a:p>
        </p:txBody>
      </p:sp>
      <p:grpSp>
        <p:nvGrpSpPr>
          <p:cNvPr id="5" name="Group 4"/>
          <p:cNvGrpSpPr/>
          <p:nvPr/>
        </p:nvGrpSpPr>
        <p:grpSpPr>
          <a:xfrm>
            <a:off x="1828798" y="2547342"/>
            <a:ext cx="1676400" cy="306972"/>
            <a:chOff x="762000" y="2223702"/>
            <a:chExt cx="1676400" cy="306972"/>
          </a:xfrm>
        </p:grpSpPr>
        <p:sp>
          <p:nvSpPr>
            <p:cNvPr id="4" name="Rectangle 3"/>
            <p:cNvSpPr/>
            <p:nvPr/>
          </p:nvSpPr>
          <p:spPr>
            <a:xfrm>
              <a:off x="762000" y="2223702"/>
              <a:ext cx="1676400" cy="3069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Rectangle 2"/>
            <p:cNvSpPr/>
            <p:nvPr/>
          </p:nvSpPr>
          <p:spPr>
            <a:xfrm>
              <a:off x="770579" y="2223702"/>
              <a:ext cx="1667819" cy="246221"/>
            </a:xfrm>
            <a:prstGeom prst="rect">
              <a:avLst/>
            </a:prstGeom>
          </p:spPr>
          <p:txBody>
            <a:bodyPr wrap="square">
              <a:spAutoFit/>
            </a:bodyPr>
            <a:lstStyle/>
            <a:p>
              <a:pPr algn="ctr"/>
              <a:r>
                <a:rPr lang="en-US" sz="1000" dirty="0" smtClean="0">
                  <a:solidFill>
                    <a:prstClr val="white"/>
                  </a:solidFill>
                  <a:latin typeface="Lato" pitchFamily="34" charset="0"/>
                </a:rPr>
                <a:t>Isolate Objects</a:t>
              </a:r>
              <a:endParaRPr lang="en-US" sz="1000" dirty="0">
                <a:solidFill>
                  <a:prstClr val="white"/>
                </a:solidFill>
                <a:latin typeface="Lato" pitchFamily="34" charset="0"/>
              </a:endParaRPr>
            </a:p>
          </p:txBody>
        </p:sp>
      </p:grpSp>
      <p:grpSp>
        <p:nvGrpSpPr>
          <p:cNvPr id="23" name="Group 22"/>
          <p:cNvGrpSpPr/>
          <p:nvPr/>
        </p:nvGrpSpPr>
        <p:grpSpPr>
          <a:xfrm>
            <a:off x="3825911" y="2340241"/>
            <a:ext cx="1743930" cy="514073"/>
            <a:chOff x="739828" y="2233149"/>
            <a:chExt cx="1705965" cy="514073"/>
          </a:xfrm>
        </p:grpSpPr>
        <p:sp>
          <p:nvSpPr>
            <p:cNvPr id="25" name="Rectangle 24"/>
            <p:cNvSpPr/>
            <p:nvPr/>
          </p:nvSpPr>
          <p:spPr>
            <a:xfrm>
              <a:off x="769393" y="2440250"/>
              <a:ext cx="1676400" cy="3069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25"/>
            <p:cNvSpPr/>
            <p:nvPr/>
          </p:nvSpPr>
          <p:spPr>
            <a:xfrm>
              <a:off x="739828" y="2233149"/>
              <a:ext cx="1667822" cy="246221"/>
            </a:xfrm>
            <a:prstGeom prst="rect">
              <a:avLst/>
            </a:prstGeom>
          </p:spPr>
          <p:txBody>
            <a:bodyPr wrap="square">
              <a:spAutoFit/>
            </a:bodyPr>
            <a:lstStyle/>
            <a:p>
              <a:pPr algn="ctr"/>
              <a:r>
                <a:rPr lang="en-US" sz="1000" dirty="0" smtClean="0">
                  <a:solidFill>
                    <a:prstClr val="white"/>
                  </a:solidFill>
                  <a:latin typeface="Lato" pitchFamily="34" charset="0"/>
                </a:rPr>
                <a:t>Iterative mapping</a:t>
              </a:r>
              <a:endParaRPr lang="en-US" sz="1000" dirty="0">
                <a:solidFill>
                  <a:prstClr val="white"/>
                </a:solidFill>
                <a:latin typeface="Lato" pitchFamily="34" charset="0"/>
              </a:endParaRPr>
            </a:p>
          </p:txBody>
        </p:sp>
      </p:grpSp>
      <p:grpSp>
        <p:nvGrpSpPr>
          <p:cNvPr id="27" name="Group 26"/>
          <p:cNvGrpSpPr/>
          <p:nvPr/>
        </p:nvGrpSpPr>
        <p:grpSpPr>
          <a:xfrm>
            <a:off x="5814368" y="2544024"/>
            <a:ext cx="1766525" cy="306972"/>
            <a:chOff x="762000" y="2223702"/>
            <a:chExt cx="1684979" cy="306972"/>
          </a:xfrm>
        </p:grpSpPr>
        <p:sp>
          <p:nvSpPr>
            <p:cNvPr id="28" name="Rectangle 27"/>
            <p:cNvSpPr/>
            <p:nvPr/>
          </p:nvSpPr>
          <p:spPr>
            <a:xfrm>
              <a:off x="762000" y="2223702"/>
              <a:ext cx="1676400" cy="3069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Rectangle 28"/>
            <p:cNvSpPr/>
            <p:nvPr/>
          </p:nvSpPr>
          <p:spPr>
            <a:xfrm>
              <a:off x="770579" y="2242038"/>
              <a:ext cx="1676400" cy="246221"/>
            </a:xfrm>
            <a:prstGeom prst="rect">
              <a:avLst/>
            </a:prstGeom>
          </p:spPr>
          <p:txBody>
            <a:bodyPr wrap="square">
              <a:spAutoFit/>
            </a:bodyPr>
            <a:lstStyle/>
            <a:p>
              <a:pPr algn="ctr"/>
              <a:r>
                <a:rPr lang="en-US" sz="1000" dirty="0" smtClean="0">
                  <a:solidFill>
                    <a:prstClr val="white"/>
                  </a:solidFill>
                  <a:latin typeface="Lato" pitchFamily="34" charset="0"/>
                </a:rPr>
                <a:t>Object placement</a:t>
              </a:r>
              <a:endParaRPr lang="en-US" sz="1000" dirty="0">
                <a:solidFill>
                  <a:prstClr val="white"/>
                </a:solidFill>
                <a:latin typeface="Lato" pitchFamily="34" charset="0"/>
              </a:endParaRPr>
            </a:p>
          </p:txBody>
        </p:sp>
      </p:grpSp>
      <p:grpSp>
        <p:nvGrpSpPr>
          <p:cNvPr id="30" name="Group 29"/>
          <p:cNvGrpSpPr/>
          <p:nvPr/>
        </p:nvGrpSpPr>
        <p:grpSpPr>
          <a:xfrm>
            <a:off x="416912" y="4763691"/>
            <a:ext cx="969290" cy="264168"/>
            <a:chOff x="416912" y="4763691"/>
            <a:chExt cx="969290" cy="264168"/>
          </a:xfrm>
        </p:grpSpPr>
        <p:grpSp>
          <p:nvGrpSpPr>
            <p:cNvPr id="31" name="Group 30"/>
            <p:cNvGrpSpPr/>
            <p:nvPr/>
          </p:nvGrpSpPr>
          <p:grpSpPr>
            <a:xfrm>
              <a:off x="416912" y="4775402"/>
              <a:ext cx="251901" cy="252457"/>
              <a:chOff x="914400" y="3987072"/>
              <a:chExt cx="419914" cy="420841"/>
            </a:xfrm>
          </p:grpSpPr>
          <p:sp>
            <p:nvSpPr>
              <p:cNvPr id="34"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5"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6"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8"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9"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32"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33"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pic>
        <p:nvPicPr>
          <p:cNvPr id="42" name="Picture 41" descr="G:\4thYear\Research\REF\large_1._.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123" r="6086" b="16852"/>
          <a:stretch/>
        </p:blipFill>
        <p:spPr bwMode="auto">
          <a:xfrm>
            <a:off x="5811128" y="1352019"/>
            <a:ext cx="1769765" cy="1209654"/>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p:cNvSpPr/>
          <p:nvPr/>
        </p:nvSpPr>
        <p:spPr>
          <a:xfrm>
            <a:off x="3733800" y="2953173"/>
            <a:ext cx="1836041" cy="1169551"/>
          </a:xfrm>
          <a:prstGeom prst="rect">
            <a:avLst/>
          </a:prstGeom>
        </p:spPr>
        <p:txBody>
          <a:bodyPr wrap="square" numCol="1" spcCol="2743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fontAlgn="base">
              <a:spcBef>
                <a:spcPct val="0"/>
              </a:spcBef>
              <a:spcAft>
                <a:spcPct val="0"/>
              </a:spcAft>
            </a:pPr>
            <a:r>
              <a:rPr lang="en-US" sz="1400" dirty="0" smtClean="0">
                <a:solidFill>
                  <a:schemeClr val="bg1"/>
                </a:solidFill>
                <a:latin typeface="Lato Black" pitchFamily="34" charset="0"/>
                <a:cs typeface="Arial" pitchFamily="34" charset="0"/>
              </a:rPr>
              <a:t>Calculate Dimensions through inputs from </a:t>
            </a:r>
            <a:r>
              <a:rPr lang="en-US" sz="1400" dirty="0">
                <a:solidFill>
                  <a:schemeClr val="bg1"/>
                </a:solidFill>
                <a:latin typeface="Lato Black" pitchFamily="34" charset="0"/>
                <a:cs typeface="Arial" pitchFamily="34" charset="0"/>
              </a:rPr>
              <a:t>accelerometer </a:t>
            </a:r>
            <a:r>
              <a:rPr lang="en-US" sz="1400" dirty="0" smtClean="0">
                <a:solidFill>
                  <a:schemeClr val="bg1"/>
                </a:solidFill>
                <a:latin typeface="Lato Black" pitchFamily="34" charset="0"/>
                <a:cs typeface="Arial" pitchFamily="34" charset="0"/>
              </a:rPr>
              <a:t>, focal length of camera.</a:t>
            </a:r>
            <a:endParaRPr lang="en-US" sz="1400" dirty="0">
              <a:solidFill>
                <a:schemeClr val="bg1"/>
              </a:solidFill>
              <a:latin typeface="Lato Black" pitchFamily="34" charset="0"/>
              <a:cs typeface="Arial" pitchFamily="34" charset="0"/>
            </a:endParaRPr>
          </a:p>
        </p:txBody>
      </p:sp>
      <p:sp>
        <p:nvSpPr>
          <p:cNvPr id="45" name="Rectangle 44"/>
          <p:cNvSpPr/>
          <p:nvPr/>
        </p:nvSpPr>
        <p:spPr>
          <a:xfrm>
            <a:off x="5811128" y="3018859"/>
            <a:ext cx="1845787" cy="738664"/>
          </a:xfrm>
          <a:prstGeom prst="rect">
            <a:avLst/>
          </a:prstGeom>
        </p:spPr>
        <p:txBody>
          <a:bodyPr wrap="square" numCol="1" spcCol="2743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fontAlgn="base">
              <a:spcBef>
                <a:spcPct val="0"/>
              </a:spcBef>
              <a:spcAft>
                <a:spcPct val="0"/>
              </a:spcAft>
            </a:pPr>
            <a:r>
              <a:rPr lang="en-US" sz="1400" dirty="0" smtClean="0">
                <a:solidFill>
                  <a:schemeClr val="bg1"/>
                </a:solidFill>
                <a:latin typeface="Lato Black" pitchFamily="34" charset="0"/>
                <a:cs typeface="Arial" pitchFamily="34" charset="0"/>
              </a:rPr>
              <a:t>Give inputs to scale the 3D object to be more realistic.</a:t>
            </a:r>
            <a:endParaRPr lang="en-US" sz="1400" dirty="0">
              <a:solidFill>
                <a:schemeClr val="bg1"/>
              </a:solidFill>
              <a:latin typeface="Lato Black" pitchFamily="34" charset="0"/>
              <a:cs typeface="Arial" pitchFamily="34" charset="0"/>
            </a:endParaRPr>
          </a:p>
        </p:txBody>
      </p:sp>
      <p:sp>
        <p:nvSpPr>
          <p:cNvPr id="37" name="Rectangle 36"/>
          <p:cNvSpPr/>
          <p:nvPr/>
        </p:nvSpPr>
        <p:spPr>
          <a:xfrm>
            <a:off x="3812310" y="2572682"/>
            <a:ext cx="1757531" cy="246221"/>
          </a:xfrm>
          <a:prstGeom prst="rect">
            <a:avLst/>
          </a:prstGeom>
        </p:spPr>
        <p:txBody>
          <a:bodyPr wrap="square">
            <a:spAutoFit/>
          </a:bodyPr>
          <a:lstStyle/>
          <a:p>
            <a:pPr algn="ctr"/>
            <a:r>
              <a:rPr lang="en-US" sz="1000" dirty="0" smtClean="0">
                <a:solidFill>
                  <a:prstClr val="white"/>
                </a:solidFill>
                <a:latin typeface="Lato" pitchFamily="34" charset="0"/>
              </a:rPr>
              <a:t>Scale Algorithm</a:t>
            </a:r>
            <a:endParaRPr lang="en-US" sz="1000" dirty="0">
              <a:solidFill>
                <a:prstClr val="white"/>
              </a:solidFill>
              <a:latin typeface="Lato" pitchFamily="34" charset="0"/>
            </a:endParaRPr>
          </a:p>
        </p:txBody>
      </p:sp>
    </p:spTree>
    <p:extLst>
      <p:ext uri="{BB962C8B-B14F-4D97-AF65-F5344CB8AC3E}">
        <p14:creationId xmlns:p14="http://schemas.microsoft.com/office/powerpoint/2010/main" val="703177199"/>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11" name="TextBox 10"/>
          <p:cNvSpPr txBox="1"/>
          <p:nvPr/>
        </p:nvSpPr>
        <p:spPr>
          <a:xfrm>
            <a:off x="833083" y="722568"/>
            <a:ext cx="7388969" cy="2585323"/>
          </a:xfrm>
          <a:prstGeom prst="rect">
            <a:avLst/>
          </a:prstGeom>
          <a:noFill/>
        </p:spPr>
        <p:txBody>
          <a:bodyPr wrap="square" rtlCol="0">
            <a:spAutoFit/>
          </a:bodyPr>
          <a:lstStyle/>
          <a:p>
            <a:pPr marL="285743" indent="-285743">
              <a:buFont typeface="Courier New" panose="02070309020205020404" pitchFamily="49" charset="0"/>
              <a:buChar char="o"/>
            </a:pPr>
            <a:r>
              <a:rPr lang="en-US" dirty="0">
                <a:solidFill>
                  <a:prstClr val="white"/>
                </a:solidFill>
              </a:rPr>
              <a:t>Just Speak in </a:t>
            </a:r>
            <a:r>
              <a:rPr lang="en-US" dirty="0" smtClean="0">
                <a:solidFill>
                  <a:prstClr val="white"/>
                </a:solidFill>
              </a:rPr>
              <a:t>Android </a:t>
            </a:r>
            <a:r>
              <a:rPr lang="en-US" sz="2000" baseline="30000" dirty="0" smtClean="0">
                <a:solidFill>
                  <a:prstClr val="white"/>
                </a:solidFill>
              </a:rPr>
              <a:t>[1]  </a:t>
            </a:r>
            <a:endParaRPr lang="en-US" sz="2000" baseline="30000" dirty="0">
              <a:solidFill>
                <a:prstClr val="white"/>
              </a:solidFill>
            </a:endParaRPr>
          </a:p>
          <a:p>
            <a:pPr marL="742931" lvl="1" indent="-285743">
              <a:buFont typeface="Courier New" panose="02070309020205020404" pitchFamily="49" charset="0"/>
              <a:buChar char="o"/>
            </a:pPr>
            <a:r>
              <a:rPr lang="en-US" sz="1600" dirty="0">
                <a:solidFill>
                  <a:prstClr val="white"/>
                </a:solidFill>
              </a:rPr>
              <a:t>Implemented methodology of speak recognition is transcribe the spoken speech in to text format by google researchers </a:t>
            </a:r>
          </a:p>
          <a:p>
            <a:pPr marL="285743" indent="-285743">
              <a:buFont typeface="Courier New" panose="02070309020205020404" pitchFamily="49" charset="0"/>
              <a:buChar char="o"/>
            </a:pPr>
            <a:r>
              <a:rPr lang="en-US" dirty="0" err="1">
                <a:solidFill>
                  <a:prstClr val="white"/>
                </a:solidFill>
              </a:rPr>
              <a:t>LookTel</a:t>
            </a:r>
            <a:r>
              <a:rPr lang="en-US" dirty="0">
                <a:solidFill>
                  <a:prstClr val="white"/>
                </a:solidFill>
              </a:rPr>
              <a:t> Application </a:t>
            </a:r>
            <a:r>
              <a:rPr lang="en-US" baseline="30000" dirty="0">
                <a:solidFill>
                  <a:prstClr val="white"/>
                </a:solidFill>
              </a:rPr>
              <a:t>[2]</a:t>
            </a:r>
          </a:p>
          <a:p>
            <a:pPr marL="742931" lvl="1" indent="-285743">
              <a:buFont typeface="Courier New" panose="02070309020205020404" pitchFamily="49" charset="0"/>
              <a:buChar char="o"/>
            </a:pPr>
            <a:r>
              <a:rPr lang="en-US" sz="1600" dirty="0">
                <a:solidFill>
                  <a:prstClr val="white"/>
                </a:solidFill>
              </a:rPr>
              <a:t>Application of electronic assistant for visually impaired and blind.</a:t>
            </a:r>
            <a:endParaRPr lang="en-US" sz="1600" baseline="30000" dirty="0">
              <a:solidFill>
                <a:prstClr val="white"/>
              </a:solidFill>
            </a:endParaRPr>
          </a:p>
          <a:p>
            <a:pPr marL="285743" indent="-285743">
              <a:buFont typeface="Courier New" panose="02070309020205020404" pitchFamily="49" charset="0"/>
              <a:buChar char="o"/>
            </a:pPr>
            <a:r>
              <a:rPr lang="en-US" dirty="0">
                <a:solidFill>
                  <a:prstClr val="white"/>
                </a:solidFill>
              </a:rPr>
              <a:t>Augmented Audio </a:t>
            </a:r>
            <a:r>
              <a:rPr lang="en-US" baseline="30000" dirty="0">
                <a:solidFill>
                  <a:prstClr val="white"/>
                </a:solidFill>
              </a:rPr>
              <a:t>[3]</a:t>
            </a:r>
          </a:p>
          <a:p>
            <a:pPr marL="742931" lvl="1" indent="-285743">
              <a:buFont typeface="Courier New" panose="02070309020205020404" pitchFamily="49" charset="0"/>
              <a:buChar char="o"/>
            </a:pPr>
            <a:r>
              <a:rPr lang="en-US" sz="1400" dirty="0">
                <a:solidFill>
                  <a:prstClr val="white"/>
                </a:solidFill>
              </a:rPr>
              <a:t>For match the audio according to the environment  (Engineering Society Journal)</a:t>
            </a:r>
          </a:p>
          <a:p>
            <a:pPr marL="285743" indent="-285743">
              <a:buFont typeface="Courier New" panose="02070309020205020404" pitchFamily="49" charset="0"/>
              <a:buChar char="o"/>
            </a:pPr>
            <a:r>
              <a:rPr lang="en-US" dirty="0">
                <a:solidFill>
                  <a:prstClr val="white"/>
                </a:solidFill>
              </a:rPr>
              <a:t>Bundles adjustment technique</a:t>
            </a:r>
            <a:r>
              <a:rPr lang="en-US" baseline="30000" dirty="0">
                <a:solidFill>
                  <a:prstClr val="white"/>
                </a:solidFill>
              </a:rPr>
              <a:t>[4]</a:t>
            </a:r>
          </a:p>
          <a:p>
            <a:pPr marL="742931" lvl="1" indent="-285743">
              <a:buFont typeface="Courier New" panose="02070309020205020404" pitchFamily="49" charset="0"/>
              <a:buChar char="o"/>
            </a:pPr>
            <a:r>
              <a:rPr lang="en-US" sz="1400" dirty="0">
                <a:solidFill>
                  <a:prstClr val="white"/>
                </a:solidFill>
              </a:rPr>
              <a:t>For lock the camera pointed object (</a:t>
            </a:r>
            <a:r>
              <a:rPr lang="en-US" sz="1200" dirty="0">
                <a:solidFill>
                  <a:prstClr val="white"/>
                </a:solidFill>
              </a:rPr>
              <a:t>IEEE Transactions on Visualization and Computer Graphics</a:t>
            </a:r>
            <a:r>
              <a:rPr lang="en-US" sz="1400" dirty="0">
                <a:solidFill>
                  <a:prstClr val="white"/>
                </a:solidFill>
              </a:rPr>
              <a:t>)</a:t>
            </a:r>
          </a:p>
          <a:p>
            <a:pPr lvl="1"/>
            <a:endParaRPr lang="en-US" sz="1400" dirty="0">
              <a:solidFill>
                <a:prstClr val="white"/>
              </a:solidFill>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52" y="3319135"/>
            <a:ext cx="2402488" cy="543704"/>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6917" y="3284808"/>
            <a:ext cx="1890650" cy="543704"/>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2943" y="3252356"/>
            <a:ext cx="2105025" cy="543704"/>
          </a:xfrm>
          <a:prstGeom prst="rect">
            <a:avLst/>
          </a:prstGeom>
        </p:spPr>
      </p:pic>
      <p:pic>
        <p:nvPicPr>
          <p:cNvPr id="17" name="Picture 16"/>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923345" y="3252356"/>
            <a:ext cx="1905000" cy="543704"/>
          </a:xfrm>
          <a:prstGeom prst="rect">
            <a:avLst/>
          </a:prstGeom>
          <a:ln>
            <a:noFill/>
          </a:ln>
        </p:spPr>
      </p:pic>
      <p:sp>
        <p:nvSpPr>
          <p:cNvPr id="18" name="Rectangle 17"/>
          <p:cNvSpPr>
            <a:spLocks noChangeArrowheads="1"/>
          </p:cNvSpPr>
          <p:nvPr/>
        </p:nvSpPr>
        <p:spPr bwMode="auto">
          <a:xfrm>
            <a:off x="2517569" y="264913"/>
            <a:ext cx="379597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en-US" dirty="0">
                <a:solidFill>
                  <a:prstClr val="white"/>
                </a:solidFill>
                <a:latin typeface="Lato" pitchFamily="34" charset="0"/>
                <a:cs typeface="Arial" pitchFamily="34" charset="0"/>
              </a:rPr>
              <a:t>Research done on Voice Recognition</a:t>
            </a:r>
            <a:endParaRPr lang="en-US" sz="788" dirty="0">
              <a:solidFill>
                <a:prstClr val="white"/>
              </a:solidFill>
              <a:latin typeface="Lato" pitchFamily="34" charset="0"/>
              <a:cs typeface="Arial" pitchFamily="34" charset="0"/>
            </a:endParaRPr>
          </a:p>
        </p:txBody>
      </p:sp>
      <p:grpSp>
        <p:nvGrpSpPr>
          <p:cNvPr id="16" name="Group 15"/>
          <p:cNvGrpSpPr/>
          <p:nvPr/>
        </p:nvGrpSpPr>
        <p:grpSpPr>
          <a:xfrm>
            <a:off x="851072" y="4117462"/>
            <a:ext cx="7991726" cy="881818"/>
            <a:chOff x="682890" y="3999914"/>
            <a:chExt cx="7784377" cy="525139"/>
          </a:xfrm>
        </p:grpSpPr>
        <p:sp>
          <p:nvSpPr>
            <p:cNvPr id="19" name="TextBox 18"/>
            <p:cNvSpPr txBox="1"/>
            <p:nvPr/>
          </p:nvSpPr>
          <p:spPr>
            <a:xfrm>
              <a:off x="682890" y="4030179"/>
              <a:ext cx="7784377" cy="494874"/>
            </a:xfrm>
            <a:prstGeom prst="rect">
              <a:avLst/>
            </a:prstGeom>
            <a:noFill/>
          </p:spPr>
          <p:txBody>
            <a:bodyPr wrap="square" rtlCol="0">
              <a:spAutoFit/>
            </a:bodyPr>
            <a:lstStyle/>
            <a:p>
              <a:r>
                <a:rPr lang="en-US" sz="750" dirty="0">
                  <a:solidFill>
                    <a:prstClr val="white"/>
                  </a:solidFill>
                </a:rPr>
                <a:t>[1]  “ </a:t>
              </a:r>
              <a:r>
                <a:rPr lang="en-US" sz="750" dirty="0" err="1">
                  <a:solidFill>
                    <a:prstClr val="white"/>
                  </a:solidFill>
                </a:rPr>
                <a:t>JustSpeak</a:t>
              </a:r>
              <a:r>
                <a:rPr lang="en-US" sz="750" dirty="0">
                  <a:solidFill>
                    <a:prstClr val="white"/>
                  </a:solidFill>
                </a:rPr>
                <a:t>: Enabling Universal Voice Control on Android” by Yu </a:t>
              </a:r>
              <a:r>
                <a:rPr lang="en-US" sz="750" dirty="0" err="1">
                  <a:solidFill>
                    <a:prstClr val="white"/>
                  </a:solidFill>
                </a:rPr>
                <a:t>Zhong</a:t>
              </a:r>
              <a:r>
                <a:rPr lang="en-US" sz="750" dirty="0">
                  <a:solidFill>
                    <a:prstClr val="white"/>
                  </a:solidFill>
                </a:rPr>
                <a:t>, T.V. Raman, Casey </a:t>
              </a:r>
              <a:r>
                <a:rPr lang="en-US" sz="750" dirty="0" err="1">
                  <a:solidFill>
                    <a:prstClr val="white"/>
                  </a:solidFill>
                </a:rPr>
                <a:t>Burkhardt</a:t>
              </a:r>
              <a:r>
                <a:rPr lang="en-US" sz="750" dirty="0">
                  <a:solidFill>
                    <a:prstClr val="white"/>
                  </a:solidFill>
                </a:rPr>
                <a:t>, </a:t>
              </a:r>
              <a:r>
                <a:rPr lang="en-US" sz="750" dirty="0" err="1">
                  <a:solidFill>
                    <a:prstClr val="white"/>
                  </a:solidFill>
                </a:rPr>
                <a:t>Fadi</a:t>
              </a:r>
              <a:r>
                <a:rPr lang="en-US" sz="750" dirty="0">
                  <a:solidFill>
                    <a:prstClr val="white"/>
                  </a:solidFill>
                </a:rPr>
                <a:t> </a:t>
              </a:r>
              <a:r>
                <a:rPr lang="en-US" sz="750" dirty="0" err="1">
                  <a:solidFill>
                    <a:prstClr val="white"/>
                  </a:solidFill>
                </a:rPr>
                <a:t>Biadsy</a:t>
              </a:r>
              <a:r>
                <a:rPr lang="en-US" sz="750" dirty="0">
                  <a:solidFill>
                    <a:prstClr val="white"/>
                  </a:solidFill>
                </a:rPr>
                <a:t> and Jeffrey P. </a:t>
              </a:r>
              <a:r>
                <a:rPr lang="en-US" sz="750" dirty="0" err="1">
                  <a:solidFill>
                    <a:prstClr val="white"/>
                  </a:solidFill>
                </a:rPr>
                <a:t>Bigham</a:t>
              </a:r>
              <a:r>
                <a:rPr lang="en-US" sz="750" dirty="0">
                  <a:solidFill>
                    <a:prstClr val="white"/>
                  </a:solidFill>
                </a:rPr>
                <a:t>; Google research publication 2004</a:t>
              </a:r>
            </a:p>
            <a:p>
              <a:r>
                <a:rPr lang="en-US" sz="750" dirty="0">
                  <a:solidFill>
                    <a:prstClr val="white"/>
                  </a:solidFill>
                </a:rPr>
                <a:t>[2]    </a:t>
              </a:r>
              <a:r>
                <a:rPr lang="en-US" sz="750" dirty="0" err="1">
                  <a:solidFill>
                    <a:prstClr val="white"/>
                  </a:solidFill>
                </a:rPr>
                <a:t>LookTel</a:t>
              </a:r>
              <a:r>
                <a:rPr lang="en-US" sz="750" dirty="0">
                  <a:solidFill>
                    <a:prstClr val="white"/>
                  </a:solidFill>
                </a:rPr>
                <a:t>: electronic assistant for visually impaired and blind. http://www.looktel.com [27 April 2012].</a:t>
              </a:r>
            </a:p>
            <a:p>
              <a:r>
                <a:rPr lang="en-US" sz="750" dirty="0">
                  <a:solidFill>
                    <a:prstClr val="white"/>
                  </a:solidFill>
                </a:rPr>
                <a:t>[3]   “Augmented Reality Audio for Mobile and Wearable Appliances” , Engineering Society Journal , Audio Engineering Society, Vol. 52, No. 6, 2004 June</a:t>
              </a:r>
            </a:p>
            <a:p>
              <a:r>
                <a:rPr lang="en-US" sz="750" dirty="0">
                  <a:solidFill>
                    <a:prstClr val="white"/>
                  </a:solidFill>
                </a:rPr>
                <a:t>[4]   “IEEE Transactions on Visualization and Computer Graphics”, Vol. 12, No. 4, 2006 July/August </a:t>
              </a:r>
            </a:p>
            <a:p>
              <a:endParaRPr lang="en-US" sz="600" dirty="0">
                <a:solidFill>
                  <a:prstClr val="white"/>
                </a:solidFill>
              </a:endParaRPr>
            </a:p>
            <a:p>
              <a:endParaRPr lang="en-US" sz="600" dirty="0">
                <a:solidFill>
                  <a:prstClr val="white"/>
                </a:solidFill>
              </a:endParaRPr>
            </a:p>
            <a:p>
              <a:endParaRPr lang="en-US" sz="600" dirty="0">
                <a:solidFill>
                  <a:prstClr val="white"/>
                </a:solidFill>
              </a:endParaRPr>
            </a:p>
          </p:txBody>
        </p:sp>
        <p:cxnSp>
          <p:nvCxnSpPr>
            <p:cNvPr id="20" name="Straight Connector 19"/>
            <p:cNvCxnSpPr/>
            <p:nvPr/>
          </p:nvCxnSpPr>
          <p:spPr>
            <a:xfrm>
              <a:off x="696967" y="3999914"/>
              <a:ext cx="775622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416912" y="4763691"/>
            <a:ext cx="969290" cy="264168"/>
            <a:chOff x="416912" y="4763691"/>
            <a:chExt cx="969290" cy="264168"/>
          </a:xfrm>
        </p:grpSpPr>
        <p:grpSp>
          <p:nvGrpSpPr>
            <p:cNvPr id="22" name="Group 21"/>
            <p:cNvGrpSpPr/>
            <p:nvPr/>
          </p:nvGrpSpPr>
          <p:grpSpPr>
            <a:xfrm>
              <a:off x="416912" y="4775402"/>
              <a:ext cx="251901" cy="252457"/>
              <a:chOff x="914400" y="3987072"/>
              <a:chExt cx="419914" cy="420841"/>
            </a:xfrm>
          </p:grpSpPr>
          <p:sp>
            <p:nvSpPr>
              <p:cNvPr id="25"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26"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27"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28"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29"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23"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24"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71857808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1000"/>
                                        <p:tgtEl>
                                          <p:spTgt spid="11">
                                            <p:txEl>
                                              <p:pRg st="1" end="1"/>
                                            </p:txEl>
                                          </p:spTgt>
                                        </p:tgtEl>
                                      </p:cBhvr>
                                    </p:animEffect>
                                  </p:childTnLst>
                                </p:cTn>
                              </p:par>
                            </p:childTnLst>
                          </p:cTn>
                        </p:par>
                        <p:par>
                          <p:cTn id="11" fill="hold">
                            <p:stCondLst>
                              <p:cond delay="1500"/>
                            </p:stCondLst>
                            <p:childTnLst>
                              <p:par>
                                <p:cTn id="12" presetID="42"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10" presetClass="entr" presetSubtype="0" fill="hold" grpId="0" nodeType="withEffect">
                                  <p:stCondLst>
                                    <p:cond delay="500"/>
                                  </p:stCondLst>
                                  <p:childTnLst>
                                    <p:set>
                                      <p:cBhvr>
                                        <p:cTn id="18" dur="1" fill="hold">
                                          <p:stCondLst>
                                            <p:cond delay="0"/>
                                          </p:stCondLst>
                                        </p:cTn>
                                        <p:tgtEl>
                                          <p:spTgt spid="11">
                                            <p:txEl>
                                              <p:pRg st="2" end="2"/>
                                            </p:txEl>
                                          </p:spTgt>
                                        </p:tgtEl>
                                        <p:attrNameLst>
                                          <p:attrName>style.visibility</p:attrName>
                                        </p:attrNameLst>
                                      </p:cBhvr>
                                      <p:to>
                                        <p:strVal val="visible"/>
                                      </p:to>
                                    </p:set>
                                    <p:animEffect transition="in" filter="fade">
                                      <p:cBhvr>
                                        <p:cTn id="19" dur="1000"/>
                                        <p:tgtEl>
                                          <p:spTgt spid="11">
                                            <p:txEl>
                                              <p:pRg st="2" end="2"/>
                                            </p:txEl>
                                          </p:spTgt>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1000"/>
                                        <p:tgtEl>
                                          <p:spTgt spid="11">
                                            <p:txEl>
                                              <p:pRg st="3" end="3"/>
                                            </p:txEl>
                                          </p:spTgt>
                                        </p:tgtEl>
                                      </p:cBhvr>
                                    </p:animEffect>
                                  </p:childTnLst>
                                </p:cTn>
                              </p:par>
                            </p:childTnLst>
                          </p:cTn>
                        </p:par>
                        <p:par>
                          <p:cTn id="23" fill="hold">
                            <p:stCondLst>
                              <p:cond delay="3000"/>
                            </p:stCondLst>
                            <p:childTnLst>
                              <p:par>
                                <p:cTn id="24" presetID="42" presetClass="entr" presetSubtype="0"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500"/>
                                  </p:stCondLst>
                                  <p:childTnLst>
                                    <p:set>
                                      <p:cBhvr>
                                        <p:cTn id="30" dur="1" fill="hold">
                                          <p:stCondLst>
                                            <p:cond delay="0"/>
                                          </p:stCondLst>
                                        </p:cTn>
                                        <p:tgtEl>
                                          <p:spTgt spid="11">
                                            <p:txEl>
                                              <p:pRg st="4" end="4"/>
                                            </p:txEl>
                                          </p:spTgt>
                                        </p:tgtEl>
                                        <p:attrNameLst>
                                          <p:attrName>style.visibility</p:attrName>
                                        </p:attrNameLst>
                                      </p:cBhvr>
                                      <p:to>
                                        <p:strVal val="visible"/>
                                      </p:to>
                                    </p:set>
                                    <p:animEffect transition="in" filter="fade">
                                      <p:cBhvr>
                                        <p:cTn id="31" dur="1000"/>
                                        <p:tgtEl>
                                          <p:spTgt spid="11">
                                            <p:txEl>
                                              <p:pRg st="4" end="4"/>
                                            </p:txEl>
                                          </p:spTgt>
                                        </p:tgtEl>
                                      </p:cBhvr>
                                    </p:animEffect>
                                  </p:childTnLst>
                                </p:cTn>
                              </p:par>
                              <p:par>
                                <p:cTn id="32" presetID="10" presetClass="entr" presetSubtype="0" fill="hold" grpId="0" nodeType="withEffect">
                                  <p:stCondLst>
                                    <p:cond delay="500"/>
                                  </p:stCondLst>
                                  <p:childTnLst>
                                    <p:set>
                                      <p:cBhvr>
                                        <p:cTn id="33" dur="1" fill="hold">
                                          <p:stCondLst>
                                            <p:cond delay="0"/>
                                          </p:stCondLst>
                                        </p:cTn>
                                        <p:tgtEl>
                                          <p:spTgt spid="11">
                                            <p:txEl>
                                              <p:pRg st="5" end="5"/>
                                            </p:txEl>
                                          </p:spTgt>
                                        </p:tgtEl>
                                        <p:attrNameLst>
                                          <p:attrName>style.visibility</p:attrName>
                                        </p:attrNameLst>
                                      </p:cBhvr>
                                      <p:to>
                                        <p:strVal val="visible"/>
                                      </p:to>
                                    </p:set>
                                    <p:animEffect transition="in" filter="fade">
                                      <p:cBhvr>
                                        <p:cTn id="34" dur="1000"/>
                                        <p:tgtEl>
                                          <p:spTgt spid="11">
                                            <p:txEl>
                                              <p:pRg st="5" end="5"/>
                                            </p:txEl>
                                          </p:spTgt>
                                        </p:tgtEl>
                                      </p:cBhvr>
                                    </p:animEffect>
                                  </p:childTnLst>
                                </p:cTn>
                              </p:par>
                            </p:childTnLst>
                          </p:cTn>
                        </p:par>
                        <p:par>
                          <p:cTn id="35" fill="hold">
                            <p:stCondLst>
                              <p:cond delay="4500"/>
                            </p:stCondLst>
                            <p:childTnLst>
                              <p:par>
                                <p:cTn id="36" presetID="42" presetClass="entr" presetSubtype="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par>
                                <p:cTn id="41" presetID="10" presetClass="entr" presetSubtype="0" fill="hold" grpId="0" nodeType="withEffect">
                                  <p:stCondLst>
                                    <p:cond delay="500"/>
                                  </p:stCondLst>
                                  <p:childTnLst>
                                    <p:set>
                                      <p:cBhvr>
                                        <p:cTn id="42" dur="1" fill="hold">
                                          <p:stCondLst>
                                            <p:cond delay="0"/>
                                          </p:stCondLst>
                                        </p:cTn>
                                        <p:tgtEl>
                                          <p:spTgt spid="11">
                                            <p:txEl>
                                              <p:pRg st="6" end="6"/>
                                            </p:txEl>
                                          </p:spTgt>
                                        </p:tgtEl>
                                        <p:attrNameLst>
                                          <p:attrName>style.visibility</p:attrName>
                                        </p:attrNameLst>
                                      </p:cBhvr>
                                      <p:to>
                                        <p:strVal val="visible"/>
                                      </p:to>
                                    </p:set>
                                    <p:animEffect transition="in" filter="fade">
                                      <p:cBhvr>
                                        <p:cTn id="43" dur="1000"/>
                                        <p:tgtEl>
                                          <p:spTgt spid="11">
                                            <p:txEl>
                                              <p:pRg st="6" end="6"/>
                                            </p:txEl>
                                          </p:spTgt>
                                        </p:tgtEl>
                                      </p:cBhvr>
                                    </p:animEffect>
                                  </p:childTnLst>
                                </p:cTn>
                              </p:par>
                              <p:par>
                                <p:cTn id="44" presetID="10" presetClass="entr" presetSubtype="0" fill="hold" grpId="0" nodeType="withEffect">
                                  <p:stCondLst>
                                    <p:cond delay="500"/>
                                  </p:stCondLst>
                                  <p:childTnLst>
                                    <p:set>
                                      <p:cBhvr>
                                        <p:cTn id="45" dur="1" fill="hold">
                                          <p:stCondLst>
                                            <p:cond delay="0"/>
                                          </p:stCondLst>
                                        </p:cTn>
                                        <p:tgtEl>
                                          <p:spTgt spid="11">
                                            <p:txEl>
                                              <p:pRg st="7" end="7"/>
                                            </p:txEl>
                                          </p:spTgt>
                                        </p:tgtEl>
                                        <p:attrNameLst>
                                          <p:attrName>style.visibility</p:attrName>
                                        </p:attrNameLst>
                                      </p:cBhvr>
                                      <p:to>
                                        <p:strVal val="visible"/>
                                      </p:to>
                                    </p:set>
                                    <p:animEffect transition="in" filter="fade">
                                      <p:cBhvr>
                                        <p:cTn id="46" dur="1000"/>
                                        <p:tgtEl>
                                          <p:spTgt spid="11">
                                            <p:txEl>
                                              <p:pRg st="7" end="7"/>
                                            </p:txEl>
                                          </p:spTgt>
                                        </p:tgtEl>
                                      </p:cBhvr>
                                    </p:animEffect>
                                  </p:childTnLst>
                                </p:cTn>
                              </p:par>
                            </p:childTnLst>
                          </p:cTn>
                        </p:par>
                        <p:par>
                          <p:cTn id="47" fill="hold">
                            <p:stCondLst>
                              <p:cond delay="6000"/>
                            </p:stCondLst>
                            <p:childTnLst>
                              <p:par>
                                <p:cTn id="48" presetID="42" presetClass="entr" presetSubtype="0"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anim calcmode="lin" valueType="num">
                                      <p:cBhvr>
                                        <p:cTn id="51" dur="500" fill="hold"/>
                                        <p:tgtEl>
                                          <p:spTgt spid="17"/>
                                        </p:tgtEl>
                                        <p:attrNameLst>
                                          <p:attrName>ppt_x</p:attrName>
                                        </p:attrNameLst>
                                      </p:cBhvr>
                                      <p:tavLst>
                                        <p:tav tm="0">
                                          <p:val>
                                            <p:strVal val="#ppt_x"/>
                                          </p:val>
                                        </p:tav>
                                        <p:tav tm="100000">
                                          <p:val>
                                            <p:strVal val="#ppt_x"/>
                                          </p:val>
                                        </p:tav>
                                      </p:tavLst>
                                    </p:anim>
                                    <p:anim calcmode="lin" valueType="num">
                                      <p:cBhvr>
                                        <p:cTn id="52" dur="500" fill="hold"/>
                                        <p:tgtEl>
                                          <p:spTgt spid="17"/>
                                        </p:tgtEl>
                                        <p:attrNameLst>
                                          <p:attrName>ppt_y</p:attrName>
                                        </p:attrNameLst>
                                      </p:cBhvr>
                                      <p:tavLst>
                                        <p:tav tm="0">
                                          <p:val>
                                            <p:strVal val="#ppt_y+.1"/>
                                          </p:val>
                                        </p:tav>
                                        <p:tav tm="100000">
                                          <p:val>
                                            <p:strVal val="#ppt_y"/>
                                          </p:val>
                                        </p:tav>
                                      </p:tavLst>
                                    </p:anim>
                                  </p:childTnLst>
                                </p:cTn>
                              </p:par>
                              <p:par>
                                <p:cTn id="53" presetID="16" presetClass="entr" presetSubtype="37" fill="hold"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barn(outVertical)">
                                      <p:cBhvr>
                                        <p:cTn id="5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9" name="Rectangle 28"/>
          <p:cNvSpPr/>
          <p:nvPr/>
        </p:nvSpPr>
        <p:spPr>
          <a:xfrm>
            <a:off x="67198" y="936345"/>
            <a:ext cx="8534400" cy="3720754"/>
          </a:xfrm>
          <a:prstGeom prst="rect">
            <a:avLst/>
          </a:prstGeom>
          <a:ln w="19050"/>
        </p:spPr>
        <p:style>
          <a:lnRef idx="3">
            <a:schemeClr val="lt1"/>
          </a:lnRef>
          <a:fillRef idx="1">
            <a:schemeClr val="accent5"/>
          </a:fillRef>
          <a:effectRef idx="1">
            <a:schemeClr val="accent5"/>
          </a:effectRef>
          <a:fontRef idx="minor">
            <a:schemeClr val="lt1"/>
          </a:fontRef>
        </p:style>
        <p:txBody>
          <a:bodyPr rtlCol="0" anchor="ctr"/>
          <a:lstStyle/>
          <a:p>
            <a:pPr algn="ctr"/>
            <a:endParaRPr lang="en-US">
              <a:solidFill>
                <a:prstClr val="white"/>
              </a:solidFill>
            </a:endParaRPr>
          </a:p>
        </p:txBody>
      </p:sp>
      <p:grpSp>
        <p:nvGrpSpPr>
          <p:cNvPr id="20" name="Group 19"/>
          <p:cNvGrpSpPr/>
          <p:nvPr/>
        </p:nvGrpSpPr>
        <p:grpSpPr>
          <a:xfrm>
            <a:off x="939497" y="1108836"/>
            <a:ext cx="2092981" cy="3548263"/>
            <a:chOff x="518515" y="450605"/>
            <a:chExt cx="2266891" cy="4052514"/>
          </a:xfrm>
        </p:grpSpPr>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515" y="4342650"/>
              <a:ext cx="2266891" cy="160469"/>
            </a:xfrm>
            <a:prstGeom prst="rect">
              <a:avLst/>
            </a:prstGeom>
          </p:spPr>
        </p:pic>
        <p:grpSp>
          <p:nvGrpSpPr>
            <p:cNvPr id="23" name="Group 22"/>
            <p:cNvGrpSpPr/>
            <p:nvPr/>
          </p:nvGrpSpPr>
          <p:grpSpPr>
            <a:xfrm>
              <a:off x="809885" y="450605"/>
              <a:ext cx="1890713" cy="3933825"/>
              <a:chOff x="809885" y="450605"/>
              <a:chExt cx="1890713" cy="3933825"/>
            </a:xfrm>
          </p:grpSpPr>
          <p:sp>
            <p:nvSpPr>
              <p:cNvPr id="24" name="Freeform 6"/>
              <p:cNvSpPr>
                <a:spLocks/>
              </p:cNvSpPr>
              <p:nvPr/>
            </p:nvSpPr>
            <p:spPr bwMode="auto">
              <a:xfrm>
                <a:off x="809885" y="450605"/>
                <a:ext cx="1890713" cy="3933825"/>
              </a:xfrm>
              <a:custGeom>
                <a:avLst/>
                <a:gdLst>
                  <a:gd name="T0" fmla="*/ 617 w 720"/>
                  <a:gd name="T1" fmla="*/ 10 h 1498"/>
                  <a:gd name="T2" fmla="*/ 603 w 720"/>
                  <a:gd name="T3" fmla="*/ 10 h 1498"/>
                  <a:gd name="T4" fmla="*/ 603 w 720"/>
                  <a:gd name="T5" fmla="*/ 0 h 1498"/>
                  <a:gd name="T6" fmla="*/ 488 w 720"/>
                  <a:gd name="T7" fmla="*/ 0 h 1498"/>
                  <a:gd name="T8" fmla="*/ 488 w 720"/>
                  <a:gd name="T9" fmla="*/ 10 h 1498"/>
                  <a:gd name="T10" fmla="*/ 114 w 720"/>
                  <a:gd name="T11" fmla="*/ 10 h 1498"/>
                  <a:gd name="T12" fmla="*/ 10 w 720"/>
                  <a:gd name="T13" fmla="*/ 114 h 1498"/>
                  <a:gd name="T14" fmla="*/ 10 w 720"/>
                  <a:gd name="T15" fmla="*/ 209 h 1498"/>
                  <a:gd name="T16" fmla="*/ 0 w 720"/>
                  <a:gd name="T17" fmla="*/ 209 h 1498"/>
                  <a:gd name="T18" fmla="*/ 0 w 720"/>
                  <a:gd name="T19" fmla="*/ 281 h 1498"/>
                  <a:gd name="T20" fmla="*/ 10 w 720"/>
                  <a:gd name="T21" fmla="*/ 281 h 1498"/>
                  <a:gd name="T22" fmla="*/ 10 w 720"/>
                  <a:gd name="T23" fmla="*/ 349 h 1498"/>
                  <a:gd name="T24" fmla="*/ 0 w 720"/>
                  <a:gd name="T25" fmla="*/ 349 h 1498"/>
                  <a:gd name="T26" fmla="*/ 0 w 720"/>
                  <a:gd name="T27" fmla="*/ 400 h 1498"/>
                  <a:gd name="T28" fmla="*/ 10 w 720"/>
                  <a:gd name="T29" fmla="*/ 400 h 1498"/>
                  <a:gd name="T30" fmla="*/ 10 w 720"/>
                  <a:gd name="T31" fmla="*/ 468 h 1498"/>
                  <a:gd name="T32" fmla="*/ 0 w 720"/>
                  <a:gd name="T33" fmla="*/ 468 h 1498"/>
                  <a:gd name="T34" fmla="*/ 0 w 720"/>
                  <a:gd name="T35" fmla="*/ 520 h 1498"/>
                  <a:gd name="T36" fmla="*/ 10 w 720"/>
                  <a:gd name="T37" fmla="*/ 520 h 1498"/>
                  <a:gd name="T38" fmla="*/ 10 w 720"/>
                  <a:gd name="T39" fmla="*/ 1394 h 1498"/>
                  <a:gd name="T40" fmla="*/ 114 w 720"/>
                  <a:gd name="T41" fmla="*/ 1498 h 1498"/>
                  <a:gd name="T42" fmla="*/ 617 w 720"/>
                  <a:gd name="T43" fmla="*/ 1498 h 1498"/>
                  <a:gd name="T44" fmla="*/ 720 w 720"/>
                  <a:gd name="T45" fmla="*/ 1394 h 1498"/>
                  <a:gd name="T46" fmla="*/ 720 w 720"/>
                  <a:gd name="T47" fmla="*/ 114 h 1498"/>
                  <a:gd name="T48" fmla="*/ 617 w 720"/>
                  <a:gd name="T49" fmla="*/ 10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0" h="1498">
                    <a:moveTo>
                      <a:pt x="617" y="10"/>
                    </a:moveTo>
                    <a:cubicBezTo>
                      <a:pt x="603" y="10"/>
                      <a:pt x="603" y="10"/>
                      <a:pt x="603" y="10"/>
                    </a:cubicBezTo>
                    <a:cubicBezTo>
                      <a:pt x="603" y="0"/>
                      <a:pt x="603" y="0"/>
                      <a:pt x="603" y="0"/>
                    </a:cubicBezTo>
                    <a:cubicBezTo>
                      <a:pt x="488" y="0"/>
                      <a:pt x="488" y="0"/>
                      <a:pt x="488" y="0"/>
                    </a:cubicBezTo>
                    <a:cubicBezTo>
                      <a:pt x="488" y="10"/>
                      <a:pt x="488" y="10"/>
                      <a:pt x="488" y="10"/>
                    </a:cubicBezTo>
                    <a:cubicBezTo>
                      <a:pt x="114" y="10"/>
                      <a:pt x="114" y="10"/>
                      <a:pt x="114" y="10"/>
                    </a:cubicBezTo>
                    <a:cubicBezTo>
                      <a:pt x="56" y="10"/>
                      <a:pt x="10" y="57"/>
                      <a:pt x="10" y="114"/>
                    </a:cubicBezTo>
                    <a:cubicBezTo>
                      <a:pt x="10" y="209"/>
                      <a:pt x="10" y="209"/>
                      <a:pt x="10" y="209"/>
                    </a:cubicBezTo>
                    <a:cubicBezTo>
                      <a:pt x="0" y="209"/>
                      <a:pt x="0" y="209"/>
                      <a:pt x="0" y="209"/>
                    </a:cubicBezTo>
                    <a:cubicBezTo>
                      <a:pt x="0" y="281"/>
                      <a:pt x="0" y="281"/>
                      <a:pt x="0" y="281"/>
                    </a:cubicBezTo>
                    <a:cubicBezTo>
                      <a:pt x="10" y="281"/>
                      <a:pt x="10" y="281"/>
                      <a:pt x="10" y="281"/>
                    </a:cubicBezTo>
                    <a:cubicBezTo>
                      <a:pt x="10" y="349"/>
                      <a:pt x="10" y="349"/>
                      <a:pt x="10" y="349"/>
                    </a:cubicBezTo>
                    <a:cubicBezTo>
                      <a:pt x="0" y="349"/>
                      <a:pt x="0" y="349"/>
                      <a:pt x="0" y="349"/>
                    </a:cubicBezTo>
                    <a:cubicBezTo>
                      <a:pt x="0" y="400"/>
                      <a:pt x="0" y="400"/>
                      <a:pt x="0" y="400"/>
                    </a:cubicBezTo>
                    <a:cubicBezTo>
                      <a:pt x="10" y="400"/>
                      <a:pt x="10" y="400"/>
                      <a:pt x="10" y="400"/>
                    </a:cubicBezTo>
                    <a:cubicBezTo>
                      <a:pt x="10" y="468"/>
                      <a:pt x="10" y="468"/>
                      <a:pt x="10" y="468"/>
                    </a:cubicBezTo>
                    <a:cubicBezTo>
                      <a:pt x="0" y="468"/>
                      <a:pt x="0" y="468"/>
                      <a:pt x="0" y="468"/>
                    </a:cubicBezTo>
                    <a:cubicBezTo>
                      <a:pt x="0" y="520"/>
                      <a:pt x="0" y="520"/>
                      <a:pt x="0" y="520"/>
                    </a:cubicBezTo>
                    <a:cubicBezTo>
                      <a:pt x="10" y="520"/>
                      <a:pt x="10" y="520"/>
                      <a:pt x="10" y="520"/>
                    </a:cubicBezTo>
                    <a:cubicBezTo>
                      <a:pt x="10" y="1394"/>
                      <a:pt x="10" y="1394"/>
                      <a:pt x="10" y="1394"/>
                    </a:cubicBezTo>
                    <a:cubicBezTo>
                      <a:pt x="10" y="1451"/>
                      <a:pt x="56" y="1498"/>
                      <a:pt x="114" y="1498"/>
                    </a:cubicBezTo>
                    <a:cubicBezTo>
                      <a:pt x="617" y="1498"/>
                      <a:pt x="617" y="1498"/>
                      <a:pt x="617" y="1498"/>
                    </a:cubicBezTo>
                    <a:cubicBezTo>
                      <a:pt x="674" y="1498"/>
                      <a:pt x="720" y="1451"/>
                      <a:pt x="720" y="1394"/>
                    </a:cubicBezTo>
                    <a:cubicBezTo>
                      <a:pt x="720" y="114"/>
                      <a:pt x="720" y="114"/>
                      <a:pt x="720" y="114"/>
                    </a:cubicBezTo>
                    <a:cubicBezTo>
                      <a:pt x="720" y="57"/>
                      <a:pt x="674" y="10"/>
                      <a:pt x="617" y="1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nvGrpSpPr>
              <p:cNvPr id="25" name="Group 24"/>
              <p:cNvGrpSpPr/>
              <p:nvPr/>
            </p:nvGrpSpPr>
            <p:grpSpPr>
              <a:xfrm>
                <a:off x="1490663" y="638175"/>
                <a:ext cx="357188" cy="3662363"/>
                <a:chOff x="1490663" y="638175"/>
                <a:chExt cx="357188" cy="3662363"/>
              </a:xfrm>
              <a:solidFill>
                <a:schemeClr val="bg1">
                  <a:alpha val="15000"/>
                </a:schemeClr>
              </a:solidFill>
            </p:grpSpPr>
            <p:sp>
              <p:nvSpPr>
                <p:cNvPr id="26" name="Freeform 7"/>
                <p:cNvSpPr>
                  <a:spLocks noEditPoints="1"/>
                </p:cNvSpPr>
                <p:nvPr/>
              </p:nvSpPr>
              <p:spPr bwMode="auto">
                <a:xfrm>
                  <a:off x="1501775" y="3967163"/>
                  <a:ext cx="336550" cy="333375"/>
                </a:xfrm>
                <a:custGeom>
                  <a:avLst/>
                  <a:gdLst>
                    <a:gd name="T0" fmla="*/ 0 w 128"/>
                    <a:gd name="T1" fmla="*/ 64 h 127"/>
                    <a:gd name="T2" fmla="*/ 64 w 128"/>
                    <a:gd name="T3" fmla="*/ 0 h 127"/>
                    <a:gd name="T4" fmla="*/ 64 w 128"/>
                    <a:gd name="T5" fmla="*/ 0 h 127"/>
                    <a:gd name="T6" fmla="*/ 128 w 128"/>
                    <a:gd name="T7" fmla="*/ 64 h 127"/>
                    <a:gd name="T8" fmla="*/ 128 w 128"/>
                    <a:gd name="T9" fmla="*/ 64 h 127"/>
                    <a:gd name="T10" fmla="*/ 64 w 128"/>
                    <a:gd name="T11" fmla="*/ 127 h 127"/>
                    <a:gd name="T12" fmla="*/ 64 w 128"/>
                    <a:gd name="T13" fmla="*/ 127 h 127"/>
                    <a:gd name="T14" fmla="*/ 0 w 128"/>
                    <a:gd name="T15" fmla="*/ 64 h 127"/>
                    <a:gd name="T16" fmla="*/ 9 w 128"/>
                    <a:gd name="T17" fmla="*/ 64 h 127"/>
                    <a:gd name="T18" fmla="*/ 64 w 128"/>
                    <a:gd name="T19" fmla="*/ 119 h 127"/>
                    <a:gd name="T20" fmla="*/ 64 w 128"/>
                    <a:gd name="T21" fmla="*/ 119 h 127"/>
                    <a:gd name="T22" fmla="*/ 119 w 128"/>
                    <a:gd name="T23" fmla="*/ 64 h 127"/>
                    <a:gd name="T24" fmla="*/ 119 w 128"/>
                    <a:gd name="T25" fmla="*/ 64 h 127"/>
                    <a:gd name="T26" fmla="*/ 64 w 128"/>
                    <a:gd name="T27" fmla="*/ 9 h 127"/>
                    <a:gd name="T28" fmla="*/ 64 w 128"/>
                    <a:gd name="T29" fmla="*/ 9 h 127"/>
                    <a:gd name="T30" fmla="*/ 9 w 128"/>
                    <a:gd name="T31" fmla="*/ 6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27">
                      <a:moveTo>
                        <a:pt x="0" y="64"/>
                      </a:moveTo>
                      <a:cubicBezTo>
                        <a:pt x="0" y="28"/>
                        <a:pt x="29" y="0"/>
                        <a:pt x="64" y="0"/>
                      </a:cubicBezTo>
                      <a:cubicBezTo>
                        <a:pt x="64" y="0"/>
                        <a:pt x="64" y="0"/>
                        <a:pt x="64" y="0"/>
                      </a:cubicBezTo>
                      <a:cubicBezTo>
                        <a:pt x="99" y="0"/>
                        <a:pt x="128" y="28"/>
                        <a:pt x="128" y="64"/>
                      </a:cubicBezTo>
                      <a:cubicBezTo>
                        <a:pt x="128" y="64"/>
                        <a:pt x="128" y="64"/>
                        <a:pt x="128" y="64"/>
                      </a:cubicBezTo>
                      <a:cubicBezTo>
                        <a:pt x="128" y="99"/>
                        <a:pt x="99" y="127"/>
                        <a:pt x="64" y="127"/>
                      </a:cubicBezTo>
                      <a:cubicBezTo>
                        <a:pt x="64" y="127"/>
                        <a:pt x="64" y="127"/>
                        <a:pt x="64" y="127"/>
                      </a:cubicBezTo>
                      <a:cubicBezTo>
                        <a:pt x="29" y="127"/>
                        <a:pt x="0" y="99"/>
                        <a:pt x="0" y="64"/>
                      </a:cubicBezTo>
                      <a:close/>
                      <a:moveTo>
                        <a:pt x="9" y="64"/>
                      </a:moveTo>
                      <a:cubicBezTo>
                        <a:pt x="9" y="94"/>
                        <a:pt x="34" y="119"/>
                        <a:pt x="64" y="119"/>
                      </a:cubicBezTo>
                      <a:cubicBezTo>
                        <a:pt x="64" y="119"/>
                        <a:pt x="64" y="119"/>
                        <a:pt x="64" y="119"/>
                      </a:cubicBezTo>
                      <a:cubicBezTo>
                        <a:pt x="94" y="119"/>
                        <a:pt x="119" y="94"/>
                        <a:pt x="119" y="64"/>
                      </a:cubicBezTo>
                      <a:cubicBezTo>
                        <a:pt x="119" y="64"/>
                        <a:pt x="119" y="64"/>
                        <a:pt x="119" y="64"/>
                      </a:cubicBezTo>
                      <a:cubicBezTo>
                        <a:pt x="119" y="33"/>
                        <a:pt x="94" y="9"/>
                        <a:pt x="64" y="9"/>
                      </a:cubicBezTo>
                      <a:cubicBezTo>
                        <a:pt x="64" y="9"/>
                        <a:pt x="64" y="9"/>
                        <a:pt x="64" y="9"/>
                      </a:cubicBezTo>
                      <a:cubicBezTo>
                        <a:pt x="34" y="9"/>
                        <a:pt x="9" y="33"/>
                        <a:pt x="9" y="64"/>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Oval 9"/>
                <p:cNvSpPr>
                  <a:spLocks noChangeArrowheads="1"/>
                </p:cNvSpPr>
                <p:nvPr/>
              </p:nvSpPr>
              <p:spPr bwMode="auto">
                <a:xfrm>
                  <a:off x="1633538" y="638175"/>
                  <a:ext cx="73025" cy="73025"/>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10"/>
                <p:cNvSpPr>
                  <a:spLocks/>
                </p:cNvSpPr>
                <p:nvPr/>
              </p:nvSpPr>
              <p:spPr bwMode="auto">
                <a:xfrm>
                  <a:off x="1490663" y="795338"/>
                  <a:ext cx="357188" cy="58738"/>
                </a:xfrm>
                <a:custGeom>
                  <a:avLst/>
                  <a:gdLst>
                    <a:gd name="T0" fmla="*/ 136 w 136"/>
                    <a:gd name="T1" fmla="*/ 11 h 22"/>
                    <a:gd name="T2" fmla="*/ 126 w 136"/>
                    <a:gd name="T3" fmla="*/ 22 h 22"/>
                    <a:gd name="T4" fmla="*/ 10 w 136"/>
                    <a:gd name="T5" fmla="*/ 22 h 22"/>
                    <a:gd name="T6" fmla="*/ 0 w 136"/>
                    <a:gd name="T7" fmla="*/ 11 h 22"/>
                    <a:gd name="T8" fmla="*/ 0 w 136"/>
                    <a:gd name="T9" fmla="*/ 11 h 22"/>
                    <a:gd name="T10" fmla="*/ 10 w 136"/>
                    <a:gd name="T11" fmla="*/ 0 h 22"/>
                    <a:gd name="T12" fmla="*/ 126 w 136"/>
                    <a:gd name="T13" fmla="*/ 0 h 22"/>
                    <a:gd name="T14" fmla="*/ 136 w 136"/>
                    <a:gd name="T15" fmla="*/ 1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22">
                      <a:moveTo>
                        <a:pt x="136" y="11"/>
                      </a:moveTo>
                      <a:cubicBezTo>
                        <a:pt x="136" y="17"/>
                        <a:pt x="132" y="22"/>
                        <a:pt x="126" y="22"/>
                      </a:cubicBezTo>
                      <a:cubicBezTo>
                        <a:pt x="10" y="22"/>
                        <a:pt x="10" y="22"/>
                        <a:pt x="10" y="22"/>
                      </a:cubicBezTo>
                      <a:cubicBezTo>
                        <a:pt x="5" y="22"/>
                        <a:pt x="0" y="17"/>
                        <a:pt x="0" y="11"/>
                      </a:cubicBezTo>
                      <a:cubicBezTo>
                        <a:pt x="0" y="11"/>
                        <a:pt x="0" y="11"/>
                        <a:pt x="0" y="11"/>
                      </a:cubicBezTo>
                      <a:cubicBezTo>
                        <a:pt x="0" y="5"/>
                        <a:pt x="5" y="0"/>
                        <a:pt x="10" y="0"/>
                      </a:cubicBezTo>
                      <a:cubicBezTo>
                        <a:pt x="126" y="0"/>
                        <a:pt x="126" y="0"/>
                        <a:pt x="126" y="0"/>
                      </a:cubicBezTo>
                      <a:cubicBezTo>
                        <a:pt x="132" y="0"/>
                        <a:pt x="136" y="5"/>
                        <a:pt x="136" y="1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grpSp>
      </p:grpSp>
      <p:sp>
        <p:nvSpPr>
          <p:cNvPr id="4" name="Rectangle 3"/>
          <p:cNvSpPr/>
          <p:nvPr/>
        </p:nvSpPr>
        <p:spPr>
          <a:xfrm>
            <a:off x="1234006" y="1561194"/>
            <a:ext cx="1705023" cy="738664"/>
          </a:xfrm>
          <a:prstGeom prst="rect">
            <a:avLst/>
          </a:prstGeom>
        </p:spPr>
        <p:txBody>
          <a:bodyPr wrap="square">
            <a:spAutoFit/>
          </a:bodyPr>
          <a:lstStyle/>
          <a:p>
            <a:pPr algn="ctr" fontAlgn="base">
              <a:spcBef>
                <a:spcPct val="0"/>
              </a:spcBef>
              <a:spcAft>
                <a:spcPct val="0"/>
              </a:spcAft>
            </a:pPr>
            <a:r>
              <a:rPr lang="en-US" sz="1400" dirty="0">
                <a:ln w="0"/>
                <a:solidFill>
                  <a:schemeClr val="bg1"/>
                </a:solidFill>
                <a:effectLst>
                  <a:outerShdw blurRad="38100" dist="19050" dir="2700000" algn="tl" rotWithShape="0">
                    <a:prstClr val="black">
                      <a:alpha val="40000"/>
                    </a:prstClr>
                  </a:outerShdw>
                </a:effectLst>
                <a:latin typeface="Lato Black" pitchFamily="34" charset="0"/>
                <a:cs typeface="Arial" pitchFamily="34" charset="0"/>
              </a:rPr>
              <a:t>Acquire Image</a:t>
            </a:r>
          </a:p>
          <a:p>
            <a:pPr algn="ctr" fontAlgn="base">
              <a:spcBef>
                <a:spcPct val="0"/>
              </a:spcBef>
              <a:spcAft>
                <a:spcPct val="0"/>
              </a:spcAft>
            </a:pPr>
            <a:r>
              <a:rPr lang="en-US" sz="1400" dirty="0">
                <a:ln w="0"/>
                <a:solidFill>
                  <a:schemeClr val="bg1"/>
                </a:solidFill>
                <a:effectLst>
                  <a:outerShdw blurRad="38100" dist="19050" dir="2700000" algn="tl" rotWithShape="0">
                    <a:prstClr val="black">
                      <a:alpha val="40000"/>
                    </a:prstClr>
                  </a:outerShdw>
                </a:effectLst>
                <a:latin typeface="Lato Black" pitchFamily="34" charset="0"/>
                <a:cs typeface="Arial" pitchFamily="34" charset="0"/>
              </a:rPr>
              <a:t>And </a:t>
            </a:r>
          </a:p>
          <a:p>
            <a:pPr algn="ctr" fontAlgn="base">
              <a:spcBef>
                <a:spcPct val="0"/>
              </a:spcBef>
              <a:spcAft>
                <a:spcPct val="0"/>
              </a:spcAft>
            </a:pPr>
            <a:r>
              <a:rPr lang="en-US" sz="1400" dirty="0">
                <a:ln w="0"/>
                <a:solidFill>
                  <a:schemeClr val="bg1"/>
                </a:solidFill>
                <a:effectLst>
                  <a:outerShdw blurRad="38100" dist="19050" dir="2700000" algn="tl" rotWithShape="0">
                    <a:prstClr val="black">
                      <a:alpha val="40000"/>
                    </a:prstClr>
                  </a:outerShdw>
                </a:effectLst>
                <a:latin typeface="Lato Black" pitchFamily="34" charset="0"/>
                <a:cs typeface="Arial" pitchFamily="34" charset="0"/>
              </a:rPr>
              <a:t>Voice</a:t>
            </a:r>
          </a:p>
        </p:txBody>
      </p:sp>
      <p:sp>
        <p:nvSpPr>
          <p:cNvPr id="5" name="Rectangle 4"/>
          <p:cNvSpPr/>
          <p:nvPr/>
        </p:nvSpPr>
        <p:spPr>
          <a:xfrm>
            <a:off x="5533603" y="1494025"/>
            <a:ext cx="1436863" cy="523220"/>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Convert voice to Text</a:t>
            </a:r>
          </a:p>
        </p:txBody>
      </p:sp>
      <p:sp>
        <p:nvSpPr>
          <p:cNvPr id="9" name="Rectangle 8"/>
          <p:cNvSpPr/>
          <p:nvPr/>
        </p:nvSpPr>
        <p:spPr>
          <a:xfrm>
            <a:off x="3642565" y="2923082"/>
            <a:ext cx="1184861" cy="738664"/>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Send output to mobile application</a:t>
            </a:r>
          </a:p>
        </p:txBody>
      </p:sp>
      <p:sp>
        <p:nvSpPr>
          <p:cNvPr id="10" name="Rectangle 9"/>
          <p:cNvSpPr/>
          <p:nvPr/>
        </p:nvSpPr>
        <p:spPr>
          <a:xfrm>
            <a:off x="1386203" y="3033108"/>
            <a:ext cx="1551403" cy="523220"/>
          </a:xfrm>
          <a:prstGeom prst="rect">
            <a:avLst/>
          </a:prstGeom>
        </p:spPr>
        <p:txBody>
          <a:bodyPr wrap="square">
            <a:spAutoFit/>
          </a:bodyPr>
          <a:lstStyle/>
          <a:p>
            <a:pPr algn="ctr" fontAlgn="base">
              <a:spcBef>
                <a:spcPct val="0"/>
              </a:spcBef>
              <a:spcAft>
                <a:spcPct val="0"/>
              </a:spcAft>
            </a:pPr>
            <a:r>
              <a:rPr lang="en-US" sz="1400" dirty="0">
                <a:ln w="0"/>
                <a:solidFill>
                  <a:schemeClr val="bg1"/>
                </a:solidFill>
                <a:effectLst>
                  <a:outerShdw blurRad="38100" dist="19050" dir="2700000" algn="tl" rotWithShape="0">
                    <a:prstClr val="black">
                      <a:alpha val="40000"/>
                    </a:prstClr>
                  </a:outerShdw>
                </a:effectLst>
                <a:latin typeface="Lato Black" pitchFamily="34" charset="0"/>
                <a:cs typeface="Arial" pitchFamily="34" charset="0"/>
              </a:rPr>
              <a:t>Display updated furniture </a:t>
            </a:r>
          </a:p>
        </p:txBody>
      </p:sp>
      <p:sp>
        <p:nvSpPr>
          <p:cNvPr id="11" name="Down Arrow 10"/>
          <p:cNvSpPr/>
          <p:nvPr/>
        </p:nvSpPr>
        <p:spPr>
          <a:xfrm rot="16200000">
            <a:off x="3066924" y="1393656"/>
            <a:ext cx="247978" cy="6515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Down Arrow 11"/>
          <p:cNvSpPr/>
          <p:nvPr/>
        </p:nvSpPr>
        <p:spPr>
          <a:xfrm rot="16200000">
            <a:off x="5144948" y="1452345"/>
            <a:ext cx="247203" cy="49907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Down Arrow 14"/>
          <p:cNvSpPr/>
          <p:nvPr/>
        </p:nvSpPr>
        <p:spPr>
          <a:xfrm rot="5400000">
            <a:off x="3131488" y="2937971"/>
            <a:ext cx="209490" cy="74219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Bent-Up Arrow 31"/>
          <p:cNvSpPr/>
          <p:nvPr/>
        </p:nvSpPr>
        <p:spPr>
          <a:xfrm rot="16200000" flipH="1">
            <a:off x="5537004" y="2431537"/>
            <a:ext cx="400180" cy="1570820"/>
          </a:xfrm>
          <a:prstGeom prst="ben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5" name="Rectangle 34"/>
          <p:cNvSpPr/>
          <p:nvPr/>
        </p:nvSpPr>
        <p:spPr>
          <a:xfrm>
            <a:off x="3813942" y="502387"/>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22"/>
          <p:cNvSpPr>
            <a:spLocks noChangeArrowheads="1"/>
          </p:cNvSpPr>
          <p:nvPr/>
        </p:nvSpPr>
        <p:spPr bwMode="auto">
          <a:xfrm>
            <a:off x="3140634" y="35557"/>
            <a:ext cx="24676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a:solidFill>
                  <a:prstClr val="white"/>
                </a:solidFill>
                <a:latin typeface="Lato" pitchFamily="34" charset="0"/>
              </a:rPr>
              <a:t>Voice Recognition</a:t>
            </a:r>
            <a:endParaRPr lang="en-US" sz="1050" dirty="0">
              <a:solidFill>
                <a:prstClr val="white"/>
              </a:solidFill>
              <a:latin typeface="Lato" pitchFamily="34" charset="0"/>
              <a:cs typeface="Arial" pitchFamily="34" charset="0"/>
            </a:endParaRPr>
          </a:p>
        </p:txBody>
      </p:sp>
      <p:grpSp>
        <p:nvGrpSpPr>
          <p:cNvPr id="37" name="Group 36"/>
          <p:cNvGrpSpPr/>
          <p:nvPr/>
        </p:nvGrpSpPr>
        <p:grpSpPr>
          <a:xfrm>
            <a:off x="416912" y="4763691"/>
            <a:ext cx="969290" cy="264168"/>
            <a:chOff x="416912" y="4763691"/>
            <a:chExt cx="969289" cy="264168"/>
          </a:xfrm>
        </p:grpSpPr>
        <p:grpSp>
          <p:nvGrpSpPr>
            <p:cNvPr id="38" name="Group 37"/>
            <p:cNvGrpSpPr/>
            <p:nvPr/>
          </p:nvGrpSpPr>
          <p:grpSpPr>
            <a:xfrm>
              <a:off x="416912" y="4775402"/>
              <a:ext cx="251901" cy="252457"/>
              <a:chOff x="914400" y="3987072"/>
              <a:chExt cx="419914" cy="420841"/>
            </a:xfrm>
          </p:grpSpPr>
          <p:sp>
            <p:nvSpPr>
              <p:cNvPr id="41"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2"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3"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4"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5"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39" name="Rectangle 28"/>
            <p:cNvSpPr>
              <a:spLocks noChangeArrowheads="1"/>
            </p:cNvSpPr>
            <p:nvPr/>
          </p:nvSpPr>
          <p:spPr bwMode="auto">
            <a:xfrm>
              <a:off x="709735" y="4834335"/>
              <a:ext cx="6764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40"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
        <p:nvSpPr>
          <p:cNvPr id="46" name="TextBox 45"/>
          <p:cNvSpPr txBox="1"/>
          <p:nvPr/>
        </p:nvSpPr>
        <p:spPr>
          <a:xfrm>
            <a:off x="7191107" y="1595439"/>
            <a:ext cx="1387816" cy="523220"/>
          </a:xfrm>
          <a:prstGeom prst="rect">
            <a:avLst/>
          </a:prstGeom>
          <a:noFill/>
        </p:spPr>
        <p:txBody>
          <a:bodyPr wrap="none" rtlCol="0">
            <a:spAutoFit/>
          </a:bodyPr>
          <a:lstStyle/>
          <a:p>
            <a:r>
              <a:rPr lang="en-US" sz="1400" dirty="0">
                <a:solidFill>
                  <a:prstClr val="white"/>
                </a:solidFill>
              </a:rPr>
              <a:t>Extract </a:t>
            </a:r>
            <a:r>
              <a:rPr lang="en-US" sz="1400" dirty="0" smtClean="0">
                <a:solidFill>
                  <a:prstClr val="white"/>
                </a:solidFill>
              </a:rPr>
              <a:t>furniture</a:t>
            </a:r>
          </a:p>
          <a:p>
            <a:pPr algn="ctr"/>
            <a:r>
              <a:rPr lang="en-US" sz="1400" dirty="0" smtClean="0">
                <a:solidFill>
                  <a:prstClr val="white"/>
                </a:solidFill>
              </a:rPr>
              <a:t> </a:t>
            </a:r>
            <a:r>
              <a:rPr lang="en-US" sz="1400" dirty="0">
                <a:solidFill>
                  <a:prstClr val="white"/>
                </a:solidFill>
              </a:rPr>
              <a:t>detail</a:t>
            </a:r>
          </a:p>
        </p:txBody>
      </p:sp>
      <p:pic>
        <p:nvPicPr>
          <p:cNvPr id="47" name="Picture 4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5740" y="994499"/>
            <a:ext cx="1063431" cy="670424"/>
          </a:xfrm>
          <a:prstGeom prst="rect">
            <a:avLst/>
          </a:prstGeom>
        </p:spPr>
      </p:pic>
      <p:sp>
        <p:nvSpPr>
          <p:cNvPr id="48" name="Rectangle 47"/>
          <p:cNvSpPr/>
          <p:nvPr/>
        </p:nvSpPr>
        <p:spPr>
          <a:xfrm>
            <a:off x="3478784" y="1352550"/>
            <a:ext cx="1524711" cy="738664"/>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Voice recognition algorithm </a:t>
            </a:r>
            <a:endParaRPr lang="en-US" sz="1400" dirty="0" smtClean="0">
              <a:solidFill>
                <a:prstClr val="white"/>
              </a:solidFill>
              <a:latin typeface="Lato Black" pitchFamily="34" charset="0"/>
              <a:cs typeface="Arial" pitchFamily="34" charset="0"/>
            </a:endParaRPr>
          </a:p>
        </p:txBody>
      </p:sp>
      <p:sp>
        <p:nvSpPr>
          <p:cNvPr id="49" name="Down Arrow 48"/>
          <p:cNvSpPr/>
          <p:nvPr/>
        </p:nvSpPr>
        <p:spPr>
          <a:xfrm>
            <a:off x="6191828" y="1972225"/>
            <a:ext cx="247203" cy="49907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0" name="Rectangle 49"/>
          <p:cNvSpPr/>
          <p:nvPr/>
        </p:nvSpPr>
        <p:spPr>
          <a:xfrm>
            <a:off x="5658531" y="2427424"/>
            <a:ext cx="1436863" cy="523220"/>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Apply Voice commands </a:t>
            </a:r>
          </a:p>
        </p:txBody>
      </p:sp>
      <p:sp>
        <p:nvSpPr>
          <p:cNvPr id="51" name="Bent-Up Arrow 50"/>
          <p:cNvSpPr/>
          <p:nvPr/>
        </p:nvSpPr>
        <p:spPr>
          <a:xfrm rot="16200000" flipH="1">
            <a:off x="7198319" y="1863362"/>
            <a:ext cx="574830" cy="1030534"/>
          </a:xfrm>
          <a:prstGeom prst="bentUpArrow">
            <a:avLst>
              <a:gd name="adj1" fmla="val 6666"/>
              <a:gd name="adj2" fmla="val 10944"/>
              <a:gd name="adj3" fmla="val 18889"/>
            </a:avLst>
          </a:prstGeom>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Bent-Up Arrow 52"/>
          <p:cNvSpPr/>
          <p:nvPr/>
        </p:nvSpPr>
        <p:spPr>
          <a:xfrm rot="16200000" flipH="1">
            <a:off x="6754860" y="2306819"/>
            <a:ext cx="1830502" cy="1399290"/>
          </a:xfrm>
          <a:prstGeom prst="bentUpArrow">
            <a:avLst>
              <a:gd name="adj1" fmla="val 2999"/>
              <a:gd name="adj2" fmla="val 9108"/>
              <a:gd name="adj3" fmla="val 14116"/>
            </a:avLst>
          </a:prstGeom>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4" name="Rectangle 53"/>
          <p:cNvSpPr/>
          <p:nvPr/>
        </p:nvSpPr>
        <p:spPr>
          <a:xfrm>
            <a:off x="5546146" y="3509406"/>
            <a:ext cx="1436863" cy="738664"/>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Text to voice convert algorithm </a:t>
            </a:r>
          </a:p>
        </p:txBody>
      </p:sp>
      <p:sp>
        <p:nvSpPr>
          <p:cNvPr id="55" name="Rectangle 54"/>
          <p:cNvSpPr/>
          <p:nvPr/>
        </p:nvSpPr>
        <p:spPr>
          <a:xfrm>
            <a:off x="3656034" y="3676170"/>
            <a:ext cx="1436863" cy="523220"/>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Convert Text to Voice</a:t>
            </a:r>
          </a:p>
        </p:txBody>
      </p:sp>
      <p:sp>
        <p:nvSpPr>
          <p:cNvPr id="56" name="Down Arrow 55"/>
          <p:cNvSpPr/>
          <p:nvPr/>
        </p:nvSpPr>
        <p:spPr>
          <a:xfrm rot="5400000">
            <a:off x="5269844" y="3572251"/>
            <a:ext cx="209490" cy="74219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7" name="Rectangle 56"/>
          <p:cNvSpPr/>
          <p:nvPr/>
        </p:nvSpPr>
        <p:spPr>
          <a:xfrm>
            <a:off x="1320445" y="3737539"/>
            <a:ext cx="1551403" cy="307777"/>
          </a:xfrm>
          <a:prstGeom prst="rect">
            <a:avLst/>
          </a:prstGeom>
        </p:spPr>
        <p:txBody>
          <a:bodyPr wrap="square">
            <a:spAutoFit/>
          </a:bodyPr>
          <a:lstStyle/>
          <a:p>
            <a:pPr algn="ctr" fontAlgn="base">
              <a:spcBef>
                <a:spcPct val="0"/>
              </a:spcBef>
              <a:spcAft>
                <a:spcPct val="0"/>
              </a:spcAft>
            </a:pPr>
            <a:r>
              <a:rPr lang="en-US" sz="1400" dirty="0">
                <a:ln w="0"/>
                <a:solidFill>
                  <a:schemeClr val="bg1"/>
                </a:solidFill>
                <a:effectLst>
                  <a:outerShdw blurRad="38100" dist="19050" dir="2700000" algn="tl" rotWithShape="0">
                    <a:prstClr val="black">
                      <a:alpha val="40000"/>
                    </a:prstClr>
                  </a:outerShdw>
                </a:effectLst>
                <a:latin typeface="Lato Black" pitchFamily="34" charset="0"/>
                <a:cs typeface="Arial" pitchFamily="34" charset="0"/>
              </a:rPr>
              <a:t>Voice description </a:t>
            </a:r>
          </a:p>
        </p:txBody>
      </p:sp>
      <p:pic>
        <p:nvPicPr>
          <p:cNvPr id="3" name="Picture 2"/>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2792818" y="3505999"/>
            <a:ext cx="418785" cy="418785"/>
          </a:xfrm>
          <a:prstGeom prst="rect">
            <a:avLst/>
          </a:prstGeom>
        </p:spPr>
      </p:pic>
      <p:sp>
        <p:nvSpPr>
          <p:cNvPr id="58" name="Down Arrow 57"/>
          <p:cNvSpPr/>
          <p:nvPr/>
        </p:nvSpPr>
        <p:spPr>
          <a:xfrm rot="5400000">
            <a:off x="3326674" y="3586126"/>
            <a:ext cx="209489" cy="66950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2" name="TextBox 51"/>
          <p:cNvSpPr txBox="1"/>
          <p:nvPr/>
        </p:nvSpPr>
        <p:spPr>
          <a:xfrm>
            <a:off x="793794" y="636795"/>
            <a:ext cx="2749471" cy="261610"/>
          </a:xfrm>
          <a:prstGeom prst="rect">
            <a:avLst/>
          </a:prstGeom>
          <a:noFill/>
        </p:spPr>
        <p:txBody>
          <a:bodyPr wrap="none" rtlCol="0">
            <a:spAutoFit/>
          </a:bodyPr>
          <a:lstStyle/>
          <a:p>
            <a:pPr algn="ctr"/>
            <a:r>
              <a:rPr lang="en-US" sz="1100" dirty="0">
                <a:solidFill>
                  <a:prstClr val="white"/>
                </a:solidFill>
                <a:latin typeface="Lato" pitchFamily="34" charset="0"/>
              </a:rPr>
              <a:t>Voice Recognition and customizing  flow </a:t>
            </a:r>
          </a:p>
        </p:txBody>
      </p:sp>
      <p:pic>
        <p:nvPicPr>
          <p:cNvPr id="59" name="Picture 5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6501" y="471112"/>
            <a:ext cx="427293" cy="427293"/>
          </a:xfrm>
          <a:prstGeom prst="rect">
            <a:avLst/>
          </a:prstGeom>
        </p:spPr>
      </p:pic>
    </p:spTree>
    <p:extLst>
      <p:ext uri="{BB962C8B-B14F-4D97-AF65-F5344CB8AC3E}">
        <p14:creationId xmlns:p14="http://schemas.microsoft.com/office/powerpoint/2010/main" val="314760449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300" fill="hold"/>
                                        <p:tgtEl>
                                          <p:spTgt spid="35"/>
                                        </p:tgtEl>
                                        <p:attrNameLst>
                                          <p:attrName>ppt_w</p:attrName>
                                        </p:attrNameLst>
                                      </p:cBhvr>
                                      <p:tavLst>
                                        <p:tav tm="0">
                                          <p:val>
                                            <p:strVal val="#ppt_w*0.70"/>
                                          </p:val>
                                        </p:tav>
                                        <p:tav tm="100000">
                                          <p:val>
                                            <p:strVal val="#ppt_w"/>
                                          </p:val>
                                        </p:tav>
                                      </p:tavLst>
                                    </p:anim>
                                    <p:anim calcmode="lin" valueType="num">
                                      <p:cBhvr>
                                        <p:cTn id="8" dur="300" fill="hold"/>
                                        <p:tgtEl>
                                          <p:spTgt spid="35"/>
                                        </p:tgtEl>
                                        <p:attrNameLst>
                                          <p:attrName>ppt_h</p:attrName>
                                        </p:attrNameLst>
                                      </p:cBhvr>
                                      <p:tavLst>
                                        <p:tav tm="0">
                                          <p:val>
                                            <p:strVal val="#ppt_h"/>
                                          </p:val>
                                        </p:tav>
                                        <p:tav tm="100000">
                                          <p:val>
                                            <p:strVal val="#ppt_h"/>
                                          </p:val>
                                        </p:tav>
                                      </p:tavLst>
                                    </p:anim>
                                    <p:animEffect transition="in" filter="fade">
                                      <p:cBhvr>
                                        <p:cTn id="9" dur="300"/>
                                        <p:tgtEl>
                                          <p:spTgt spid="35"/>
                                        </p:tgtEl>
                                      </p:cBhvr>
                                    </p:animEffect>
                                  </p:childTnLst>
                                </p:cTn>
                              </p:par>
                            </p:childTnLst>
                          </p:cTn>
                        </p:par>
                        <p:par>
                          <p:cTn id="10" fill="hold">
                            <p:stCondLst>
                              <p:cond delay="300"/>
                            </p:stCondLst>
                            <p:childTnLst>
                              <p:par>
                                <p:cTn id="11" presetID="10" presetClass="entr" presetSubtype="0" fill="hold" nodeType="afterEffect">
                                  <p:stCondLst>
                                    <p:cond delay="0"/>
                                  </p:stCondLst>
                                  <p:childTnLst>
                                    <p:set>
                                      <p:cBhvr>
                                        <p:cTn id="12" dur="1" fill="hold">
                                          <p:stCondLst>
                                            <p:cond delay="0"/>
                                          </p:stCondLst>
                                        </p:cTn>
                                        <p:tgtEl>
                                          <p:spTgt spid="59"/>
                                        </p:tgtEl>
                                        <p:attrNameLst>
                                          <p:attrName>style.visibility</p:attrName>
                                        </p:attrNameLst>
                                      </p:cBhvr>
                                      <p:to>
                                        <p:strVal val="visible"/>
                                      </p:to>
                                    </p:set>
                                    <p:animEffect transition="in" filter="fade">
                                      <p:cBhvr>
                                        <p:cTn id="13" dur="500"/>
                                        <p:tgtEl>
                                          <p:spTgt spid="59"/>
                                        </p:tgtEl>
                                      </p:cBhvr>
                                    </p:animEffect>
                                  </p:childTnLst>
                                </p:cTn>
                              </p:par>
                            </p:childTnLst>
                          </p:cTn>
                        </p:par>
                        <p:par>
                          <p:cTn id="14" fill="hold">
                            <p:stCondLst>
                              <p:cond delay="800"/>
                            </p:stCondLst>
                            <p:childTnLst>
                              <p:par>
                                <p:cTn id="15" presetID="10" presetClass="entr" presetSubtype="0" fill="hold" grpId="0" nodeType="after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fade">
                                      <p:cBhvr>
                                        <p:cTn id="17" dur="500"/>
                                        <p:tgtEl>
                                          <p:spTgt spid="5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childTnLst>
                          </p:cTn>
                        </p:par>
                        <p:par>
                          <p:cTn id="21" fill="hold">
                            <p:stCondLst>
                              <p:cond delay="1300"/>
                            </p:stCondLst>
                            <p:childTnLst>
                              <p:par>
                                <p:cTn id="22" presetID="42" presetClass="entr" presetSubtype="0"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par>
                          <p:cTn id="27" fill="hold">
                            <p:stCondLst>
                              <p:cond delay="23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par>
                          <p:cTn id="31" fill="hold">
                            <p:stCondLst>
                              <p:cond delay="2800"/>
                            </p:stCondLst>
                            <p:childTnLst>
                              <p:par>
                                <p:cTn id="32" presetID="42" presetClass="entr" presetSubtype="0" fill="hold" grpId="0" nodeType="after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1000"/>
                                        <p:tgtEl>
                                          <p:spTgt spid="48"/>
                                        </p:tgtEl>
                                      </p:cBhvr>
                                    </p:animEffect>
                                    <p:anim calcmode="lin" valueType="num">
                                      <p:cBhvr>
                                        <p:cTn id="35" dur="1000" fill="hold"/>
                                        <p:tgtEl>
                                          <p:spTgt spid="48"/>
                                        </p:tgtEl>
                                        <p:attrNameLst>
                                          <p:attrName>ppt_x</p:attrName>
                                        </p:attrNameLst>
                                      </p:cBhvr>
                                      <p:tavLst>
                                        <p:tav tm="0">
                                          <p:val>
                                            <p:strVal val="#ppt_x"/>
                                          </p:val>
                                        </p:tav>
                                        <p:tav tm="100000">
                                          <p:val>
                                            <p:strVal val="#ppt_x"/>
                                          </p:val>
                                        </p:tav>
                                      </p:tavLst>
                                    </p:anim>
                                    <p:anim calcmode="lin" valueType="num">
                                      <p:cBhvr>
                                        <p:cTn id="36" dur="1000" fill="hold"/>
                                        <p:tgtEl>
                                          <p:spTgt spid="48"/>
                                        </p:tgtEl>
                                        <p:attrNameLst>
                                          <p:attrName>ppt_y</p:attrName>
                                        </p:attrNameLst>
                                      </p:cBhvr>
                                      <p:tavLst>
                                        <p:tav tm="0">
                                          <p:val>
                                            <p:strVal val="#ppt_y+.1"/>
                                          </p:val>
                                        </p:tav>
                                        <p:tav tm="100000">
                                          <p:val>
                                            <p:strVal val="#ppt_y"/>
                                          </p:val>
                                        </p:tav>
                                      </p:tavLst>
                                    </p:anim>
                                  </p:childTnLst>
                                </p:cTn>
                              </p:par>
                            </p:childTnLst>
                          </p:cTn>
                        </p:par>
                        <p:par>
                          <p:cTn id="37" fill="hold">
                            <p:stCondLst>
                              <p:cond delay="3800"/>
                            </p:stCondLst>
                            <p:childTnLst>
                              <p:par>
                                <p:cTn id="38" presetID="22" presetClass="entr" presetSubtype="8"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500"/>
                                        <p:tgtEl>
                                          <p:spTgt spid="12"/>
                                        </p:tgtEl>
                                      </p:cBhvr>
                                    </p:animEffect>
                                  </p:childTnLst>
                                </p:cTn>
                              </p:par>
                            </p:childTnLst>
                          </p:cTn>
                        </p:par>
                        <p:par>
                          <p:cTn id="41" fill="hold">
                            <p:stCondLst>
                              <p:cond delay="4300"/>
                            </p:stCondLst>
                            <p:childTnLst>
                              <p:par>
                                <p:cTn id="42" presetID="42" presetClass="entr" presetSubtype="0" fill="hold" grpId="0" nodeType="after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1000"/>
                                        <p:tgtEl>
                                          <p:spTgt spid="5"/>
                                        </p:tgtEl>
                                      </p:cBhvr>
                                    </p:animEffect>
                                    <p:anim calcmode="lin" valueType="num">
                                      <p:cBhvr>
                                        <p:cTn id="45" dur="1000" fill="hold"/>
                                        <p:tgtEl>
                                          <p:spTgt spid="5"/>
                                        </p:tgtEl>
                                        <p:attrNameLst>
                                          <p:attrName>ppt_x</p:attrName>
                                        </p:attrNameLst>
                                      </p:cBhvr>
                                      <p:tavLst>
                                        <p:tav tm="0">
                                          <p:val>
                                            <p:strVal val="#ppt_x"/>
                                          </p:val>
                                        </p:tav>
                                        <p:tav tm="100000">
                                          <p:val>
                                            <p:strVal val="#ppt_x"/>
                                          </p:val>
                                        </p:tav>
                                      </p:tavLst>
                                    </p:anim>
                                    <p:anim calcmode="lin" valueType="num">
                                      <p:cBhvr>
                                        <p:cTn id="46" dur="1000" fill="hold"/>
                                        <p:tgtEl>
                                          <p:spTgt spid="5"/>
                                        </p:tgtEl>
                                        <p:attrNameLst>
                                          <p:attrName>ppt_y</p:attrName>
                                        </p:attrNameLst>
                                      </p:cBhvr>
                                      <p:tavLst>
                                        <p:tav tm="0">
                                          <p:val>
                                            <p:strVal val="#ppt_y+.1"/>
                                          </p:val>
                                        </p:tav>
                                        <p:tav tm="100000">
                                          <p:val>
                                            <p:strVal val="#ppt_y"/>
                                          </p:val>
                                        </p:tav>
                                      </p:tavLst>
                                    </p:anim>
                                  </p:childTnLst>
                                </p:cTn>
                              </p:par>
                            </p:childTnLst>
                          </p:cTn>
                        </p:par>
                        <p:par>
                          <p:cTn id="47" fill="hold">
                            <p:stCondLst>
                              <p:cond delay="5300"/>
                            </p:stCondLst>
                            <p:childTnLst>
                              <p:par>
                                <p:cTn id="48" presetID="22" presetClass="entr" presetSubtype="8" fill="hold" grpId="0" nodeType="after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wipe(left)">
                                      <p:cBhvr>
                                        <p:cTn id="50" dur="500"/>
                                        <p:tgtEl>
                                          <p:spTgt spid="49"/>
                                        </p:tgtEl>
                                      </p:cBhvr>
                                    </p:animEffect>
                                  </p:childTnLst>
                                </p:cTn>
                              </p:par>
                            </p:childTnLst>
                          </p:cTn>
                        </p:par>
                        <p:par>
                          <p:cTn id="51" fill="hold">
                            <p:stCondLst>
                              <p:cond delay="5800"/>
                            </p:stCondLst>
                            <p:childTnLst>
                              <p:par>
                                <p:cTn id="52" presetID="10" presetClass="entr" presetSubtype="0" fill="hold" nodeType="after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fade">
                                      <p:cBhvr>
                                        <p:cTn id="54" dur="500"/>
                                        <p:tgtEl>
                                          <p:spTgt spid="47"/>
                                        </p:tgtEl>
                                      </p:cBhvr>
                                    </p:animEffect>
                                  </p:childTnLst>
                                </p:cTn>
                              </p:par>
                            </p:childTnLst>
                          </p:cTn>
                        </p:par>
                        <p:par>
                          <p:cTn id="55" fill="hold">
                            <p:stCondLst>
                              <p:cond delay="6300"/>
                            </p:stCondLst>
                            <p:childTnLst>
                              <p:par>
                                <p:cTn id="56" presetID="10" presetClass="entr" presetSubtype="0" fill="hold" grpId="0" nodeType="after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fade">
                                      <p:cBhvr>
                                        <p:cTn id="58" dur="500"/>
                                        <p:tgtEl>
                                          <p:spTgt spid="46"/>
                                        </p:tgtEl>
                                      </p:cBhvr>
                                    </p:animEffect>
                                  </p:childTnLst>
                                </p:cTn>
                              </p:par>
                            </p:childTnLst>
                          </p:cTn>
                        </p:par>
                        <p:par>
                          <p:cTn id="59" fill="hold">
                            <p:stCondLst>
                              <p:cond delay="6800"/>
                            </p:stCondLst>
                            <p:childTnLst>
                              <p:par>
                                <p:cTn id="60" presetID="22" presetClass="entr" presetSubtype="2" fill="hold" grpId="0" nodeType="afterEffect">
                                  <p:stCondLst>
                                    <p:cond delay="0"/>
                                  </p:stCondLst>
                                  <p:childTnLst>
                                    <p:set>
                                      <p:cBhvr>
                                        <p:cTn id="61" dur="1" fill="hold">
                                          <p:stCondLst>
                                            <p:cond delay="0"/>
                                          </p:stCondLst>
                                        </p:cTn>
                                        <p:tgtEl>
                                          <p:spTgt spid="51"/>
                                        </p:tgtEl>
                                        <p:attrNameLst>
                                          <p:attrName>style.visibility</p:attrName>
                                        </p:attrNameLst>
                                      </p:cBhvr>
                                      <p:to>
                                        <p:strVal val="visible"/>
                                      </p:to>
                                    </p:set>
                                    <p:animEffect transition="in" filter="wipe(right)">
                                      <p:cBhvr>
                                        <p:cTn id="62" dur="500"/>
                                        <p:tgtEl>
                                          <p:spTgt spid="51"/>
                                        </p:tgtEl>
                                      </p:cBhvr>
                                    </p:animEffect>
                                  </p:childTnLst>
                                </p:cTn>
                              </p:par>
                            </p:childTnLst>
                          </p:cTn>
                        </p:par>
                        <p:par>
                          <p:cTn id="63" fill="hold">
                            <p:stCondLst>
                              <p:cond delay="7300"/>
                            </p:stCondLst>
                            <p:childTnLst>
                              <p:par>
                                <p:cTn id="64" presetID="42" presetClass="entr" presetSubtype="0" fill="hold" grpId="0" nodeType="afterEffect">
                                  <p:stCondLst>
                                    <p:cond delay="0"/>
                                  </p:stCondLst>
                                  <p:childTnLst>
                                    <p:set>
                                      <p:cBhvr>
                                        <p:cTn id="65" dur="1" fill="hold">
                                          <p:stCondLst>
                                            <p:cond delay="0"/>
                                          </p:stCondLst>
                                        </p:cTn>
                                        <p:tgtEl>
                                          <p:spTgt spid="50"/>
                                        </p:tgtEl>
                                        <p:attrNameLst>
                                          <p:attrName>style.visibility</p:attrName>
                                        </p:attrNameLst>
                                      </p:cBhvr>
                                      <p:to>
                                        <p:strVal val="visible"/>
                                      </p:to>
                                    </p:set>
                                    <p:animEffect transition="in" filter="fade">
                                      <p:cBhvr>
                                        <p:cTn id="66" dur="1000"/>
                                        <p:tgtEl>
                                          <p:spTgt spid="50"/>
                                        </p:tgtEl>
                                      </p:cBhvr>
                                    </p:animEffect>
                                    <p:anim calcmode="lin" valueType="num">
                                      <p:cBhvr>
                                        <p:cTn id="67" dur="1000" fill="hold"/>
                                        <p:tgtEl>
                                          <p:spTgt spid="50"/>
                                        </p:tgtEl>
                                        <p:attrNameLst>
                                          <p:attrName>ppt_x</p:attrName>
                                        </p:attrNameLst>
                                      </p:cBhvr>
                                      <p:tavLst>
                                        <p:tav tm="0">
                                          <p:val>
                                            <p:strVal val="#ppt_x"/>
                                          </p:val>
                                        </p:tav>
                                        <p:tav tm="100000">
                                          <p:val>
                                            <p:strVal val="#ppt_x"/>
                                          </p:val>
                                        </p:tav>
                                      </p:tavLst>
                                    </p:anim>
                                    <p:anim calcmode="lin" valueType="num">
                                      <p:cBhvr>
                                        <p:cTn id="68" dur="1000" fill="hold"/>
                                        <p:tgtEl>
                                          <p:spTgt spid="50"/>
                                        </p:tgtEl>
                                        <p:attrNameLst>
                                          <p:attrName>ppt_y</p:attrName>
                                        </p:attrNameLst>
                                      </p:cBhvr>
                                      <p:tavLst>
                                        <p:tav tm="0">
                                          <p:val>
                                            <p:strVal val="#ppt_y+.1"/>
                                          </p:val>
                                        </p:tav>
                                        <p:tav tm="100000">
                                          <p:val>
                                            <p:strVal val="#ppt_y"/>
                                          </p:val>
                                        </p:tav>
                                      </p:tavLst>
                                    </p:anim>
                                  </p:childTnLst>
                                </p:cTn>
                              </p:par>
                            </p:childTnLst>
                          </p:cTn>
                        </p:par>
                        <p:par>
                          <p:cTn id="69" fill="hold">
                            <p:stCondLst>
                              <p:cond delay="8300"/>
                            </p:stCondLst>
                            <p:childTnLst>
                              <p:par>
                                <p:cTn id="70" presetID="22" presetClass="entr" presetSubtype="2" fill="hold" grpId="0" nodeType="after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wipe(right)">
                                      <p:cBhvr>
                                        <p:cTn id="72" dur="500"/>
                                        <p:tgtEl>
                                          <p:spTgt spid="32"/>
                                        </p:tgtEl>
                                      </p:cBhvr>
                                    </p:animEffect>
                                  </p:childTnLst>
                                </p:cTn>
                              </p:par>
                            </p:childTnLst>
                          </p:cTn>
                        </p:par>
                        <p:par>
                          <p:cTn id="73" fill="hold">
                            <p:stCondLst>
                              <p:cond delay="8800"/>
                            </p:stCondLst>
                            <p:childTnLst>
                              <p:par>
                                <p:cTn id="74" presetID="42" presetClass="entr" presetSubtype="0" fill="hold" grpId="0" nodeType="afterEffect">
                                  <p:stCondLst>
                                    <p:cond delay="0"/>
                                  </p:stCondLst>
                                  <p:childTnLst>
                                    <p:set>
                                      <p:cBhvr>
                                        <p:cTn id="75" dur="1" fill="hold">
                                          <p:stCondLst>
                                            <p:cond delay="0"/>
                                          </p:stCondLst>
                                        </p:cTn>
                                        <p:tgtEl>
                                          <p:spTgt spid="9"/>
                                        </p:tgtEl>
                                        <p:attrNameLst>
                                          <p:attrName>style.visibility</p:attrName>
                                        </p:attrNameLst>
                                      </p:cBhvr>
                                      <p:to>
                                        <p:strVal val="visible"/>
                                      </p:to>
                                    </p:set>
                                    <p:animEffect transition="in" filter="fade">
                                      <p:cBhvr>
                                        <p:cTn id="76" dur="1000"/>
                                        <p:tgtEl>
                                          <p:spTgt spid="9"/>
                                        </p:tgtEl>
                                      </p:cBhvr>
                                    </p:animEffect>
                                    <p:anim calcmode="lin" valueType="num">
                                      <p:cBhvr>
                                        <p:cTn id="77" dur="1000" fill="hold"/>
                                        <p:tgtEl>
                                          <p:spTgt spid="9"/>
                                        </p:tgtEl>
                                        <p:attrNameLst>
                                          <p:attrName>ppt_x</p:attrName>
                                        </p:attrNameLst>
                                      </p:cBhvr>
                                      <p:tavLst>
                                        <p:tav tm="0">
                                          <p:val>
                                            <p:strVal val="#ppt_x"/>
                                          </p:val>
                                        </p:tav>
                                        <p:tav tm="100000">
                                          <p:val>
                                            <p:strVal val="#ppt_x"/>
                                          </p:val>
                                        </p:tav>
                                      </p:tavLst>
                                    </p:anim>
                                    <p:anim calcmode="lin" valueType="num">
                                      <p:cBhvr>
                                        <p:cTn id="78" dur="1000" fill="hold"/>
                                        <p:tgtEl>
                                          <p:spTgt spid="9"/>
                                        </p:tgtEl>
                                        <p:attrNameLst>
                                          <p:attrName>ppt_y</p:attrName>
                                        </p:attrNameLst>
                                      </p:cBhvr>
                                      <p:tavLst>
                                        <p:tav tm="0">
                                          <p:val>
                                            <p:strVal val="#ppt_y+.1"/>
                                          </p:val>
                                        </p:tav>
                                        <p:tav tm="100000">
                                          <p:val>
                                            <p:strVal val="#ppt_y"/>
                                          </p:val>
                                        </p:tav>
                                      </p:tavLst>
                                    </p:anim>
                                  </p:childTnLst>
                                </p:cTn>
                              </p:par>
                            </p:childTnLst>
                          </p:cTn>
                        </p:par>
                        <p:par>
                          <p:cTn id="79" fill="hold">
                            <p:stCondLst>
                              <p:cond delay="9800"/>
                            </p:stCondLst>
                            <p:childTnLst>
                              <p:par>
                                <p:cTn id="80" presetID="22" presetClass="entr" presetSubtype="2" fill="hold" grpId="0" nodeType="after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wipe(right)">
                                      <p:cBhvr>
                                        <p:cTn id="82" dur="500"/>
                                        <p:tgtEl>
                                          <p:spTgt spid="15"/>
                                        </p:tgtEl>
                                      </p:cBhvr>
                                    </p:animEffect>
                                  </p:childTnLst>
                                </p:cTn>
                              </p:par>
                            </p:childTnLst>
                          </p:cTn>
                        </p:par>
                        <p:par>
                          <p:cTn id="83" fill="hold">
                            <p:stCondLst>
                              <p:cond delay="10300"/>
                            </p:stCondLst>
                            <p:childTnLst>
                              <p:par>
                                <p:cTn id="84" presetID="42" presetClass="entr" presetSubtype="0" fill="hold" grpId="0" nodeType="afterEffect">
                                  <p:stCondLst>
                                    <p:cond delay="0"/>
                                  </p:stCondLst>
                                  <p:childTnLst>
                                    <p:set>
                                      <p:cBhvr>
                                        <p:cTn id="85" dur="1" fill="hold">
                                          <p:stCondLst>
                                            <p:cond delay="0"/>
                                          </p:stCondLst>
                                        </p:cTn>
                                        <p:tgtEl>
                                          <p:spTgt spid="10"/>
                                        </p:tgtEl>
                                        <p:attrNameLst>
                                          <p:attrName>style.visibility</p:attrName>
                                        </p:attrNameLst>
                                      </p:cBhvr>
                                      <p:to>
                                        <p:strVal val="visible"/>
                                      </p:to>
                                    </p:set>
                                    <p:animEffect transition="in" filter="fade">
                                      <p:cBhvr>
                                        <p:cTn id="86" dur="1000"/>
                                        <p:tgtEl>
                                          <p:spTgt spid="10"/>
                                        </p:tgtEl>
                                      </p:cBhvr>
                                    </p:animEffect>
                                    <p:anim calcmode="lin" valueType="num">
                                      <p:cBhvr>
                                        <p:cTn id="87" dur="1000" fill="hold"/>
                                        <p:tgtEl>
                                          <p:spTgt spid="10"/>
                                        </p:tgtEl>
                                        <p:attrNameLst>
                                          <p:attrName>ppt_x</p:attrName>
                                        </p:attrNameLst>
                                      </p:cBhvr>
                                      <p:tavLst>
                                        <p:tav tm="0">
                                          <p:val>
                                            <p:strVal val="#ppt_x"/>
                                          </p:val>
                                        </p:tav>
                                        <p:tav tm="100000">
                                          <p:val>
                                            <p:strVal val="#ppt_x"/>
                                          </p:val>
                                        </p:tav>
                                      </p:tavLst>
                                    </p:anim>
                                    <p:anim calcmode="lin" valueType="num">
                                      <p:cBhvr>
                                        <p:cTn id="88" dur="1000" fill="hold"/>
                                        <p:tgtEl>
                                          <p:spTgt spid="10"/>
                                        </p:tgtEl>
                                        <p:attrNameLst>
                                          <p:attrName>ppt_y</p:attrName>
                                        </p:attrNameLst>
                                      </p:cBhvr>
                                      <p:tavLst>
                                        <p:tav tm="0">
                                          <p:val>
                                            <p:strVal val="#ppt_y+.1"/>
                                          </p:val>
                                        </p:tav>
                                        <p:tav tm="100000">
                                          <p:val>
                                            <p:strVal val="#ppt_y"/>
                                          </p:val>
                                        </p:tav>
                                      </p:tavLst>
                                    </p:anim>
                                  </p:childTnLst>
                                </p:cTn>
                              </p:par>
                            </p:childTnLst>
                          </p:cTn>
                        </p:par>
                        <p:par>
                          <p:cTn id="89" fill="hold">
                            <p:stCondLst>
                              <p:cond delay="11300"/>
                            </p:stCondLst>
                            <p:childTnLst>
                              <p:par>
                                <p:cTn id="90" presetID="22" presetClass="entr" presetSubtype="2" fill="hold" grpId="0" nodeType="afterEffect">
                                  <p:stCondLst>
                                    <p:cond delay="0"/>
                                  </p:stCondLst>
                                  <p:childTnLst>
                                    <p:set>
                                      <p:cBhvr>
                                        <p:cTn id="91" dur="1" fill="hold">
                                          <p:stCondLst>
                                            <p:cond delay="0"/>
                                          </p:stCondLst>
                                        </p:cTn>
                                        <p:tgtEl>
                                          <p:spTgt spid="53"/>
                                        </p:tgtEl>
                                        <p:attrNameLst>
                                          <p:attrName>style.visibility</p:attrName>
                                        </p:attrNameLst>
                                      </p:cBhvr>
                                      <p:to>
                                        <p:strVal val="visible"/>
                                      </p:to>
                                    </p:set>
                                    <p:animEffect transition="in" filter="wipe(right)">
                                      <p:cBhvr>
                                        <p:cTn id="92" dur="500"/>
                                        <p:tgtEl>
                                          <p:spTgt spid="53"/>
                                        </p:tgtEl>
                                      </p:cBhvr>
                                    </p:animEffect>
                                  </p:childTnLst>
                                </p:cTn>
                              </p:par>
                            </p:childTnLst>
                          </p:cTn>
                        </p:par>
                        <p:par>
                          <p:cTn id="93" fill="hold">
                            <p:stCondLst>
                              <p:cond delay="11800"/>
                            </p:stCondLst>
                            <p:childTnLst>
                              <p:par>
                                <p:cTn id="94" presetID="42" presetClass="entr" presetSubtype="0" fill="hold" grpId="0" nodeType="afterEffect">
                                  <p:stCondLst>
                                    <p:cond delay="0"/>
                                  </p:stCondLst>
                                  <p:childTnLst>
                                    <p:set>
                                      <p:cBhvr>
                                        <p:cTn id="95" dur="1" fill="hold">
                                          <p:stCondLst>
                                            <p:cond delay="0"/>
                                          </p:stCondLst>
                                        </p:cTn>
                                        <p:tgtEl>
                                          <p:spTgt spid="54"/>
                                        </p:tgtEl>
                                        <p:attrNameLst>
                                          <p:attrName>style.visibility</p:attrName>
                                        </p:attrNameLst>
                                      </p:cBhvr>
                                      <p:to>
                                        <p:strVal val="visible"/>
                                      </p:to>
                                    </p:set>
                                    <p:animEffect transition="in" filter="fade">
                                      <p:cBhvr>
                                        <p:cTn id="96" dur="1000"/>
                                        <p:tgtEl>
                                          <p:spTgt spid="54"/>
                                        </p:tgtEl>
                                      </p:cBhvr>
                                    </p:animEffect>
                                    <p:anim calcmode="lin" valueType="num">
                                      <p:cBhvr>
                                        <p:cTn id="97" dur="1000" fill="hold"/>
                                        <p:tgtEl>
                                          <p:spTgt spid="54"/>
                                        </p:tgtEl>
                                        <p:attrNameLst>
                                          <p:attrName>ppt_x</p:attrName>
                                        </p:attrNameLst>
                                      </p:cBhvr>
                                      <p:tavLst>
                                        <p:tav tm="0">
                                          <p:val>
                                            <p:strVal val="#ppt_x"/>
                                          </p:val>
                                        </p:tav>
                                        <p:tav tm="100000">
                                          <p:val>
                                            <p:strVal val="#ppt_x"/>
                                          </p:val>
                                        </p:tav>
                                      </p:tavLst>
                                    </p:anim>
                                    <p:anim calcmode="lin" valueType="num">
                                      <p:cBhvr>
                                        <p:cTn id="98" dur="1000" fill="hold"/>
                                        <p:tgtEl>
                                          <p:spTgt spid="54"/>
                                        </p:tgtEl>
                                        <p:attrNameLst>
                                          <p:attrName>ppt_y</p:attrName>
                                        </p:attrNameLst>
                                      </p:cBhvr>
                                      <p:tavLst>
                                        <p:tav tm="0">
                                          <p:val>
                                            <p:strVal val="#ppt_y+.1"/>
                                          </p:val>
                                        </p:tav>
                                        <p:tav tm="100000">
                                          <p:val>
                                            <p:strVal val="#ppt_y"/>
                                          </p:val>
                                        </p:tav>
                                      </p:tavLst>
                                    </p:anim>
                                  </p:childTnLst>
                                </p:cTn>
                              </p:par>
                            </p:childTnLst>
                          </p:cTn>
                        </p:par>
                        <p:par>
                          <p:cTn id="99" fill="hold">
                            <p:stCondLst>
                              <p:cond delay="12800"/>
                            </p:stCondLst>
                            <p:childTnLst>
                              <p:par>
                                <p:cTn id="100" presetID="22" presetClass="entr" presetSubtype="2" fill="hold" grpId="0" nodeType="afterEffect">
                                  <p:stCondLst>
                                    <p:cond delay="0"/>
                                  </p:stCondLst>
                                  <p:childTnLst>
                                    <p:set>
                                      <p:cBhvr>
                                        <p:cTn id="101" dur="1" fill="hold">
                                          <p:stCondLst>
                                            <p:cond delay="0"/>
                                          </p:stCondLst>
                                        </p:cTn>
                                        <p:tgtEl>
                                          <p:spTgt spid="56"/>
                                        </p:tgtEl>
                                        <p:attrNameLst>
                                          <p:attrName>style.visibility</p:attrName>
                                        </p:attrNameLst>
                                      </p:cBhvr>
                                      <p:to>
                                        <p:strVal val="visible"/>
                                      </p:to>
                                    </p:set>
                                    <p:animEffect transition="in" filter="wipe(right)">
                                      <p:cBhvr>
                                        <p:cTn id="102" dur="500"/>
                                        <p:tgtEl>
                                          <p:spTgt spid="56"/>
                                        </p:tgtEl>
                                      </p:cBhvr>
                                    </p:animEffect>
                                  </p:childTnLst>
                                </p:cTn>
                              </p:par>
                            </p:childTnLst>
                          </p:cTn>
                        </p:par>
                        <p:par>
                          <p:cTn id="103" fill="hold">
                            <p:stCondLst>
                              <p:cond delay="13300"/>
                            </p:stCondLst>
                            <p:childTnLst>
                              <p:par>
                                <p:cTn id="104" presetID="42" presetClass="entr" presetSubtype="0" fill="hold" grpId="0" nodeType="afterEffect">
                                  <p:stCondLst>
                                    <p:cond delay="0"/>
                                  </p:stCondLst>
                                  <p:childTnLst>
                                    <p:set>
                                      <p:cBhvr>
                                        <p:cTn id="105" dur="1" fill="hold">
                                          <p:stCondLst>
                                            <p:cond delay="0"/>
                                          </p:stCondLst>
                                        </p:cTn>
                                        <p:tgtEl>
                                          <p:spTgt spid="55"/>
                                        </p:tgtEl>
                                        <p:attrNameLst>
                                          <p:attrName>style.visibility</p:attrName>
                                        </p:attrNameLst>
                                      </p:cBhvr>
                                      <p:to>
                                        <p:strVal val="visible"/>
                                      </p:to>
                                    </p:set>
                                    <p:animEffect transition="in" filter="fade">
                                      <p:cBhvr>
                                        <p:cTn id="106" dur="1000"/>
                                        <p:tgtEl>
                                          <p:spTgt spid="55"/>
                                        </p:tgtEl>
                                      </p:cBhvr>
                                    </p:animEffect>
                                    <p:anim calcmode="lin" valueType="num">
                                      <p:cBhvr>
                                        <p:cTn id="107" dur="1000" fill="hold"/>
                                        <p:tgtEl>
                                          <p:spTgt spid="55"/>
                                        </p:tgtEl>
                                        <p:attrNameLst>
                                          <p:attrName>ppt_x</p:attrName>
                                        </p:attrNameLst>
                                      </p:cBhvr>
                                      <p:tavLst>
                                        <p:tav tm="0">
                                          <p:val>
                                            <p:strVal val="#ppt_x"/>
                                          </p:val>
                                        </p:tav>
                                        <p:tav tm="100000">
                                          <p:val>
                                            <p:strVal val="#ppt_x"/>
                                          </p:val>
                                        </p:tav>
                                      </p:tavLst>
                                    </p:anim>
                                    <p:anim calcmode="lin" valueType="num">
                                      <p:cBhvr>
                                        <p:cTn id="108" dur="1000" fill="hold"/>
                                        <p:tgtEl>
                                          <p:spTgt spid="55"/>
                                        </p:tgtEl>
                                        <p:attrNameLst>
                                          <p:attrName>ppt_y</p:attrName>
                                        </p:attrNameLst>
                                      </p:cBhvr>
                                      <p:tavLst>
                                        <p:tav tm="0">
                                          <p:val>
                                            <p:strVal val="#ppt_y+.1"/>
                                          </p:val>
                                        </p:tav>
                                        <p:tav tm="100000">
                                          <p:val>
                                            <p:strVal val="#ppt_y"/>
                                          </p:val>
                                        </p:tav>
                                      </p:tavLst>
                                    </p:anim>
                                  </p:childTnLst>
                                </p:cTn>
                              </p:par>
                            </p:childTnLst>
                          </p:cTn>
                        </p:par>
                        <p:par>
                          <p:cTn id="109" fill="hold">
                            <p:stCondLst>
                              <p:cond delay="14300"/>
                            </p:stCondLst>
                            <p:childTnLst>
                              <p:par>
                                <p:cTn id="110" presetID="22" presetClass="entr" presetSubtype="2" fill="hold" grpId="0" nodeType="afterEffect">
                                  <p:stCondLst>
                                    <p:cond delay="0"/>
                                  </p:stCondLst>
                                  <p:childTnLst>
                                    <p:set>
                                      <p:cBhvr>
                                        <p:cTn id="111" dur="1" fill="hold">
                                          <p:stCondLst>
                                            <p:cond delay="0"/>
                                          </p:stCondLst>
                                        </p:cTn>
                                        <p:tgtEl>
                                          <p:spTgt spid="58"/>
                                        </p:tgtEl>
                                        <p:attrNameLst>
                                          <p:attrName>style.visibility</p:attrName>
                                        </p:attrNameLst>
                                      </p:cBhvr>
                                      <p:to>
                                        <p:strVal val="visible"/>
                                      </p:to>
                                    </p:set>
                                    <p:animEffect transition="in" filter="wipe(right)">
                                      <p:cBhvr>
                                        <p:cTn id="112" dur="500"/>
                                        <p:tgtEl>
                                          <p:spTgt spid="58"/>
                                        </p:tgtEl>
                                      </p:cBhvr>
                                    </p:animEffect>
                                  </p:childTnLst>
                                </p:cTn>
                              </p:par>
                            </p:childTnLst>
                          </p:cTn>
                        </p:par>
                        <p:par>
                          <p:cTn id="113" fill="hold">
                            <p:stCondLst>
                              <p:cond delay="14800"/>
                            </p:stCondLst>
                            <p:childTnLst>
                              <p:par>
                                <p:cTn id="114" presetID="10" presetClass="entr" presetSubtype="0" repeatCount="3000" fill="hold" nodeType="afterEffect">
                                  <p:stCondLst>
                                    <p:cond delay="0"/>
                                  </p:stCondLst>
                                  <p:childTnLst>
                                    <p:set>
                                      <p:cBhvr>
                                        <p:cTn id="115" dur="1" fill="hold">
                                          <p:stCondLst>
                                            <p:cond delay="0"/>
                                          </p:stCondLst>
                                        </p:cTn>
                                        <p:tgtEl>
                                          <p:spTgt spid="3"/>
                                        </p:tgtEl>
                                        <p:attrNameLst>
                                          <p:attrName>style.visibility</p:attrName>
                                        </p:attrNameLst>
                                      </p:cBhvr>
                                      <p:to>
                                        <p:strVal val="visible"/>
                                      </p:to>
                                    </p:set>
                                    <p:animEffect transition="in" filter="fade">
                                      <p:cBhvr>
                                        <p:cTn id="116" dur="1000"/>
                                        <p:tgtEl>
                                          <p:spTgt spid="3"/>
                                        </p:tgtEl>
                                      </p:cBhvr>
                                    </p:animEffect>
                                  </p:childTnLst>
                                </p:cTn>
                              </p:par>
                              <p:par>
                                <p:cTn id="117" presetID="42" presetClass="entr" presetSubtype="0" fill="hold" grpId="0" nodeType="withEffect">
                                  <p:stCondLst>
                                    <p:cond delay="0"/>
                                  </p:stCondLst>
                                  <p:childTnLst>
                                    <p:set>
                                      <p:cBhvr>
                                        <p:cTn id="118" dur="1" fill="hold">
                                          <p:stCondLst>
                                            <p:cond delay="0"/>
                                          </p:stCondLst>
                                        </p:cTn>
                                        <p:tgtEl>
                                          <p:spTgt spid="57"/>
                                        </p:tgtEl>
                                        <p:attrNameLst>
                                          <p:attrName>style.visibility</p:attrName>
                                        </p:attrNameLst>
                                      </p:cBhvr>
                                      <p:to>
                                        <p:strVal val="visible"/>
                                      </p:to>
                                    </p:set>
                                    <p:animEffect transition="in" filter="fade">
                                      <p:cBhvr>
                                        <p:cTn id="119" dur="1000"/>
                                        <p:tgtEl>
                                          <p:spTgt spid="57"/>
                                        </p:tgtEl>
                                      </p:cBhvr>
                                    </p:animEffect>
                                    <p:anim calcmode="lin" valueType="num">
                                      <p:cBhvr>
                                        <p:cTn id="120" dur="1000" fill="hold"/>
                                        <p:tgtEl>
                                          <p:spTgt spid="57"/>
                                        </p:tgtEl>
                                        <p:attrNameLst>
                                          <p:attrName>ppt_x</p:attrName>
                                        </p:attrNameLst>
                                      </p:cBhvr>
                                      <p:tavLst>
                                        <p:tav tm="0">
                                          <p:val>
                                            <p:strVal val="#ppt_x"/>
                                          </p:val>
                                        </p:tav>
                                        <p:tav tm="100000">
                                          <p:val>
                                            <p:strVal val="#ppt_x"/>
                                          </p:val>
                                        </p:tav>
                                      </p:tavLst>
                                    </p:anim>
                                    <p:anim calcmode="lin" valueType="num">
                                      <p:cBhvr>
                                        <p:cTn id="121"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4" grpId="0"/>
      <p:bldP spid="5" grpId="0"/>
      <p:bldP spid="9" grpId="0"/>
      <p:bldP spid="10" grpId="0"/>
      <p:bldP spid="11" grpId="0" animBg="1"/>
      <p:bldP spid="12" grpId="0" animBg="1"/>
      <p:bldP spid="15" grpId="0" animBg="1"/>
      <p:bldP spid="32" grpId="0" animBg="1"/>
      <p:bldP spid="35" grpId="0" animBg="1"/>
      <p:bldP spid="46" grpId="0"/>
      <p:bldP spid="48" grpId="0"/>
      <p:bldP spid="49" grpId="0" animBg="1"/>
      <p:bldP spid="50" grpId="0"/>
      <p:bldP spid="51" grpId="0" animBg="1"/>
      <p:bldP spid="53" grpId="0" animBg="1"/>
      <p:bldP spid="54" grpId="0"/>
      <p:bldP spid="55" grpId="0"/>
      <p:bldP spid="56" grpId="0" animBg="1"/>
      <p:bldP spid="57" grpId="0"/>
      <p:bldP spid="58" grpId="0" animBg="1"/>
      <p:bldP spid="5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grpSp>
        <p:nvGrpSpPr>
          <p:cNvPr id="6" name="Group 5"/>
          <p:cNvGrpSpPr/>
          <p:nvPr/>
        </p:nvGrpSpPr>
        <p:grpSpPr>
          <a:xfrm>
            <a:off x="1772300" y="429604"/>
            <a:ext cx="5667768" cy="568113"/>
            <a:chOff x="1772300" y="429604"/>
            <a:chExt cx="5667768" cy="568113"/>
          </a:xfrm>
        </p:grpSpPr>
        <p:sp>
          <p:nvSpPr>
            <p:cNvPr id="24" name="Rectangle 22"/>
            <p:cNvSpPr>
              <a:spLocks noChangeArrowheads="1"/>
            </p:cNvSpPr>
            <p:nvPr/>
          </p:nvSpPr>
          <p:spPr bwMode="auto">
            <a:xfrm>
              <a:off x="3329942" y="429604"/>
              <a:ext cx="25526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prstClr val="white"/>
                  </a:solidFill>
                  <a:latin typeface="Lato" pitchFamily="34" charset="0"/>
                  <a:cs typeface="Arial" pitchFamily="34" charset="0"/>
                </a:rPr>
                <a:t>Voice Recognition</a:t>
              </a:r>
              <a:endParaRPr lang="en-US" sz="1050" dirty="0" smtClean="0">
                <a:solidFill>
                  <a:prstClr val="white"/>
                </a:solidFill>
                <a:latin typeface="Lato" pitchFamily="34" charset="0"/>
                <a:cs typeface="Arial" pitchFamily="34" charset="0"/>
              </a:endParaRPr>
            </a:p>
          </p:txBody>
        </p:sp>
        <p:sp>
          <p:nvSpPr>
            <p:cNvPr id="13" name="TextBox 12"/>
            <p:cNvSpPr txBox="1"/>
            <p:nvPr/>
          </p:nvSpPr>
          <p:spPr>
            <a:xfrm>
              <a:off x="1772300" y="751496"/>
              <a:ext cx="5667768" cy="246221"/>
            </a:xfrm>
            <a:prstGeom prst="rect">
              <a:avLst/>
            </a:prstGeom>
            <a:noFill/>
          </p:spPr>
          <p:txBody>
            <a:bodyPr wrap="square" rtlCol="0">
              <a:spAutoFit/>
            </a:bodyPr>
            <a:lstStyle/>
            <a:p>
              <a:pPr algn="ctr"/>
              <a:r>
                <a:rPr lang="en-US" sz="1000" dirty="0" smtClean="0">
                  <a:solidFill>
                    <a:prstClr val="white"/>
                  </a:solidFill>
                  <a:latin typeface="Lato" pitchFamily="34" charset="0"/>
                </a:rPr>
                <a:t>Provide voice customization options for furniture</a:t>
              </a:r>
              <a:endParaRPr lang="en-US" sz="1000" dirty="0">
                <a:solidFill>
                  <a:prstClr val="white"/>
                </a:solidFill>
                <a:latin typeface="Lato" pitchFamily="34" charset="0"/>
              </a:endParaRPr>
            </a:p>
          </p:txBody>
        </p:sp>
      </p:grpSp>
      <p:sp>
        <p:nvSpPr>
          <p:cNvPr id="51" name="Rectangle 50"/>
          <p:cNvSpPr/>
          <p:nvPr/>
        </p:nvSpPr>
        <p:spPr>
          <a:xfrm>
            <a:off x="4085727" y="1019142"/>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Lato" pitchFamily="34" charset="0"/>
            </a:endParaRPr>
          </a:p>
        </p:txBody>
      </p:sp>
      <p:sp>
        <p:nvSpPr>
          <p:cNvPr id="47" name="Rectangle 46"/>
          <p:cNvSpPr/>
          <p:nvPr/>
        </p:nvSpPr>
        <p:spPr>
          <a:xfrm>
            <a:off x="1772300" y="2876550"/>
            <a:ext cx="1845787" cy="1384995"/>
          </a:xfrm>
          <a:prstGeom prst="rect">
            <a:avLst/>
          </a:prstGeom>
        </p:spPr>
        <p:txBody>
          <a:bodyPr wrap="square" numCol="1" spcCol="274320">
            <a:spAutoFit/>
          </a:bodyPr>
          <a:lstStyle/>
          <a:p>
            <a:pPr>
              <a:lnSpc>
                <a:spcPct val="120000"/>
              </a:lnSpc>
            </a:pPr>
            <a:r>
              <a:rPr lang="en-US" sz="1400" dirty="0">
                <a:solidFill>
                  <a:schemeClr val="bg1"/>
                </a:solidFill>
                <a:latin typeface="Lato"/>
              </a:rPr>
              <a:t>I</a:t>
            </a:r>
            <a:r>
              <a:rPr lang="en-US" sz="1400" dirty="0" smtClean="0">
                <a:solidFill>
                  <a:schemeClr val="bg1"/>
                </a:solidFill>
                <a:latin typeface="Lato"/>
              </a:rPr>
              <a:t>dentifying </a:t>
            </a:r>
            <a:r>
              <a:rPr lang="en-US" sz="1400" dirty="0">
                <a:solidFill>
                  <a:schemeClr val="bg1"/>
                </a:solidFill>
                <a:latin typeface="Lato"/>
              </a:rPr>
              <a:t>users voice and translate it into text format to be compared with command.</a:t>
            </a:r>
            <a:endParaRPr lang="en-US" sz="1400" dirty="0">
              <a:solidFill>
                <a:schemeClr val="bg1"/>
              </a:solidFill>
              <a:latin typeface="Lato"/>
              <a:ea typeface="Open Sans Condensed Light" pitchFamily="34" charset="0"/>
              <a:cs typeface="Open Sans Condensed Light" pitchFamily="34" charset="0"/>
            </a:endParaRPr>
          </a:p>
        </p:txBody>
      </p:sp>
      <p:sp>
        <p:nvSpPr>
          <p:cNvPr id="37" name="Rectangle 36"/>
          <p:cNvSpPr/>
          <p:nvPr/>
        </p:nvSpPr>
        <p:spPr>
          <a:xfrm>
            <a:off x="3727294" y="2876550"/>
            <a:ext cx="1845787" cy="844142"/>
          </a:xfrm>
          <a:prstGeom prst="rect">
            <a:avLst/>
          </a:prstGeom>
        </p:spPr>
        <p:txBody>
          <a:bodyPr wrap="square" numCol="1" spcCol="274320">
            <a:spAutoFit/>
          </a:bodyPr>
          <a:lstStyle/>
          <a:p>
            <a:pPr lvl="0">
              <a:lnSpc>
                <a:spcPct val="120000"/>
              </a:lnSpc>
            </a:pPr>
            <a:r>
              <a:rPr lang="en-US" sz="1400" dirty="0">
                <a:solidFill>
                  <a:prstClr val="white"/>
                </a:solidFill>
                <a:latin typeface="Lato" pitchFamily="34" charset="0"/>
                <a:ea typeface="Open Sans Condensed Light" pitchFamily="34" charset="0"/>
                <a:cs typeface="Open Sans Condensed Light" pitchFamily="34" charset="0"/>
              </a:rPr>
              <a:t>identify </a:t>
            </a:r>
            <a:r>
              <a:rPr lang="en-US" sz="1400" dirty="0" smtClean="0">
                <a:solidFill>
                  <a:prstClr val="white"/>
                </a:solidFill>
                <a:latin typeface="Lato" pitchFamily="34" charset="0"/>
                <a:ea typeface="Open Sans Condensed Light" pitchFamily="34" charset="0"/>
                <a:cs typeface="Open Sans Condensed Light" pitchFamily="34" charset="0"/>
              </a:rPr>
              <a:t>closest </a:t>
            </a:r>
            <a:r>
              <a:rPr lang="en-US" sz="1400" dirty="0">
                <a:solidFill>
                  <a:prstClr val="white"/>
                </a:solidFill>
                <a:latin typeface="Lato" pitchFamily="34" charset="0"/>
                <a:ea typeface="Open Sans Condensed Light" pitchFamily="34" charset="0"/>
                <a:cs typeface="Open Sans Condensed Light" pitchFamily="34" charset="0"/>
              </a:rPr>
              <a:t>3D object in the view of the camera.</a:t>
            </a:r>
          </a:p>
        </p:txBody>
      </p:sp>
      <p:sp>
        <p:nvSpPr>
          <p:cNvPr id="38" name="Rectangle 37"/>
          <p:cNvSpPr/>
          <p:nvPr/>
        </p:nvSpPr>
        <p:spPr>
          <a:xfrm>
            <a:off x="5735106" y="2876550"/>
            <a:ext cx="1845787" cy="1126462"/>
          </a:xfrm>
          <a:prstGeom prst="rect">
            <a:avLst/>
          </a:prstGeom>
        </p:spPr>
        <p:txBody>
          <a:bodyPr wrap="square" numCol="1" spcCol="274320">
            <a:spAutoFit/>
          </a:bodyPr>
          <a:lstStyle/>
          <a:p>
            <a:pPr>
              <a:lnSpc>
                <a:spcPct val="120000"/>
              </a:lnSpc>
            </a:pPr>
            <a:r>
              <a:rPr lang="en-US" sz="1400" dirty="0" smtClean="0">
                <a:solidFill>
                  <a:prstClr val="white"/>
                </a:solidFill>
                <a:latin typeface="Lato" pitchFamily="34" charset="0"/>
                <a:ea typeface="Open Sans Condensed Light" pitchFamily="34" charset="0"/>
                <a:cs typeface="Open Sans Condensed Light" pitchFamily="34" charset="0"/>
              </a:rPr>
              <a:t>Converting </a:t>
            </a:r>
            <a:r>
              <a:rPr lang="en-US" sz="1400" dirty="0">
                <a:solidFill>
                  <a:prstClr val="white"/>
                </a:solidFill>
                <a:latin typeface="Lato" pitchFamily="34" charset="0"/>
                <a:ea typeface="Open Sans Condensed Light" pitchFamily="34" charset="0"/>
                <a:cs typeface="Open Sans Condensed Light" pitchFamily="34" charset="0"/>
              </a:rPr>
              <a:t>the text description to </a:t>
            </a:r>
            <a:r>
              <a:rPr lang="en-US" sz="1400" dirty="0" smtClean="0">
                <a:solidFill>
                  <a:prstClr val="white"/>
                </a:solidFill>
                <a:latin typeface="Lato" pitchFamily="34" charset="0"/>
                <a:ea typeface="Open Sans Condensed Light" pitchFamily="34" charset="0"/>
                <a:cs typeface="Open Sans Condensed Light" pitchFamily="34" charset="0"/>
              </a:rPr>
              <a:t>speech and give it in augmented audio . </a:t>
            </a:r>
            <a:endParaRPr lang="en-US" sz="1400" dirty="0">
              <a:solidFill>
                <a:prstClr val="white"/>
              </a:solidFill>
              <a:latin typeface="Lato" pitchFamily="34" charset="0"/>
              <a:ea typeface="Open Sans Condensed Light" pitchFamily="34" charset="0"/>
              <a:cs typeface="Open Sans Condensed Light" pitchFamily="34" charset="0"/>
            </a:endParaRPr>
          </a:p>
        </p:txBody>
      </p:sp>
      <p:grpSp>
        <p:nvGrpSpPr>
          <p:cNvPr id="10" name="Group 9"/>
          <p:cNvGrpSpPr/>
          <p:nvPr/>
        </p:nvGrpSpPr>
        <p:grpSpPr>
          <a:xfrm>
            <a:off x="1865487" y="1459575"/>
            <a:ext cx="1676400" cy="1273363"/>
            <a:chOff x="1865487" y="1459575"/>
            <a:chExt cx="1676400" cy="1273363"/>
          </a:xfrm>
        </p:grpSpPr>
        <p:grpSp>
          <p:nvGrpSpPr>
            <p:cNvPr id="5" name="Group 4"/>
            <p:cNvGrpSpPr/>
            <p:nvPr/>
          </p:nvGrpSpPr>
          <p:grpSpPr>
            <a:xfrm>
              <a:off x="1865487" y="2425966"/>
              <a:ext cx="1676400" cy="306972"/>
              <a:chOff x="762000" y="2223702"/>
              <a:chExt cx="1676400" cy="306972"/>
            </a:xfrm>
          </p:grpSpPr>
          <p:sp>
            <p:nvSpPr>
              <p:cNvPr id="4" name="Rectangle 3"/>
              <p:cNvSpPr/>
              <p:nvPr/>
            </p:nvSpPr>
            <p:spPr>
              <a:xfrm>
                <a:off x="762000" y="2223702"/>
                <a:ext cx="1676400" cy="3069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Rectangle 2"/>
              <p:cNvSpPr/>
              <p:nvPr/>
            </p:nvSpPr>
            <p:spPr>
              <a:xfrm>
                <a:off x="770579" y="2242038"/>
                <a:ext cx="1463862" cy="246221"/>
              </a:xfrm>
              <a:prstGeom prst="rect">
                <a:avLst/>
              </a:prstGeom>
            </p:spPr>
            <p:txBody>
              <a:bodyPr wrap="none">
                <a:spAutoFit/>
              </a:bodyPr>
              <a:lstStyle/>
              <a:p>
                <a:r>
                  <a:rPr lang="en-US" sz="1000" dirty="0">
                    <a:solidFill>
                      <a:prstClr val="white"/>
                    </a:solidFill>
                    <a:latin typeface="Lato" pitchFamily="34" charset="0"/>
                    <a:ea typeface="Open Sans Condensed Light" pitchFamily="34" charset="0"/>
                    <a:cs typeface="Open Sans Condensed Light" pitchFamily="34" charset="0"/>
                  </a:rPr>
                  <a:t>identifying </a:t>
                </a:r>
                <a:r>
                  <a:rPr lang="en-US" sz="1000" dirty="0" smtClean="0">
                    <a:solidFill>
                      <a:prstClr val="white"/>
                    </a:solidFill>
                    <a:latin typeface="Lato" pitchFamily="34" charset="0"/>
                    <a:ea typeface="Open Sans Condensed Light" pitchFamily="34" charset="0"/>
                    <a:cs typeface="Open Sans Condensed Light" pitchFamily="34" charset="0"/>
                  </a:rPr>
                  <a:t>user’s </a:t>
                </a:r>
                <a:r>
                  <a:rPr lang="en-US" sz="1000" dirty="0">
                    <a:solidFill>
                      <a:prstClr val="white"/>
                    </a:solidFill>
                    <a:latin typeface="Lato" pitchFamily="34" charset="0"/>
                    <a:ea typeface="Open Sans Condensed Light" pitchFamily="34" charset="0"/>
                    <a:cs typeface="Open Sans Condensed Light" pitchFamily="34" charset="0"/>
                  </a:rPr>
                  <a:t>voice</a:t>
                </a:r>
                <a:endParaRPr lang="en-US" sz="1000" dirty="0">
                  <a:solidFill>
                    <a:prstClr val="white"/>
                  </a:solidFill>
                  <a:latin typeface="Lato" pitchFamily="34" charset="0"/>
                </a:endParaRPr>
              </a:p>
            </p:txBody>
          </p:sp>
        </p:gr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4066" y="1459575"/>
              <a:ext cx="1667819" cy="955116"/>
            </a:xfrm>
            <a:prstGeom prst="rect">
              <a:avLst/>
            </a:prstGeom>
          </p:spPr>
        </p:pic>
      </p:grpSp>
      <p:grpSp>
        <p:nvGrpSpPr>
          <p:cNvPr id="16" name="Group 15"/>
          <p:cNvGrpSpPr/>
          <p:nvPr/>
        </p:nvGrpSpPr>
        <p:grpSpPr>
          <a:xfrm>
            <a:off x="3838448" y="1459575"/>
            <a:ext cx="1676400" cy="1273363"/>
            <a:chOff x="3838448" y="1459575"/>
            <a:chExt cx="1676400" cy="1273363"/>
          </a:xfrm>
        </p:grpSpPr>
        <p:grpSp>
          <p:nvGrpSpPr>
            <p:cNvPr id="23" name="Group 22"/>
            <p:cNvGrpSpPr/>
            <p:nvPr/>
          </p:nvGrpSpPr>
          <p:grpSpPr>
            <a:xfrm>
              <a:off x="3838448" y="2425966"/>
              <a:ext cx="1676400" cy="306972"/>
              <a:chOff x="762000" y="2223702"/>
              <a:chExt cx="1676400" cy="306972"/>
            </a:xfrm>
          </p:grpSpPr>
          <p:sp>
            <p:nvSpPr>
              <p:cNvPr id="25" name="Rectangle 24"/>
              <p:cNvSpPr/>
              <p:nvPr/>
            </p:nvSpPr>
            <p:spPr>
              <a:xfrm>
                <a:off x="762000" y="2223702"/>
                <a:ext cx="1676400" cy="3069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25"/>
              <p:cNvSpPr/>
              <p:nvPr/>
            </p:nvSpPr>
            <p:spPr>
              <a:xfrm>
                <a:off x="770579" y="2242038"/>
                <a:ext cx="1181734" cy="246221"/>
              </a:xfrm>
              <a:prstGeom prst="rect">
                <a:avLst/>
              </a:prstGeom>
            </p:spPr>
            <p:txBody>
              <a:bodyPr wrap="none">
                <a:spAutoFit/>
              </a:bodyPr>
              <a:lstStyle/>
              <a:p>
                <a:r>
                  <a:rPr lang="en-US" sz="1000" dirty="0" smtClean="0">
                    <a:solidFill>
                      <a:prstClr val="white"/>
                    </a:solidFill>
                    <a:latin typeface="Lato" pitchFamily="34" charset="0"/>
                    <a:ea typeface="Open Sans Condensed Light" pitchFamily="34" charset="0"/>
                    <a:cs typeface="Open Sans Condensed Light" pitchFamily="34" charset="0"/>
                  </a:rPr>
                  <a:t>Identify </a:t>
                </a:r>
                <a:r>
                  <a:rPr lang="en-US" sz="1000" dirty="0">
                    <a:solidFill>
                      <a:prstClr val="white"/>
                    </a:solidFill>
                    <a:latin typeface="Lato" pitchFamily="34" charset="0"/>
                    <a:ea typeface="Open Sans Condensed Light" pitchFamily="34" charset="0"/>
                    <a:cs typeface="Open Sans Condensed Light" pitchFamily="34" charset="0"/>
                  </a:rPr>
                  <a:t>the </a:t>
                </a:r>
                <a:r>
                  <a:rPr lang="en-US" sz="1000" dirty="0" smtClean="0">
                    <a:solidFill>
                      <a:prstClr val="white"/>
                    </a:solidFill>
                    <a:latin typeface="Lato" pitchFamily="34" charset="0"/>
                    <a:ea typeface="Open Sans Condensed Light" pitchFamily="34" charset="0"/>
                    <a:cs typeface="Open Sans Condensed Light" pitchFamily="34" charset="0"/>
                  </a:rPr>
                  <a:t>object</a:t>
                </a:r>
                <a:endParaRPr lang="en-US" sz="1000" dirty="0">
                  <a:solidFill>
                    <a:prstClr val="white"/>
                  </a:solidFill>
                  <a:latin typeface="Lato" pitchFamily="34" charset="0"/>
                </a:endParaRPr>
              </a:p>
            </p:txBody>
          </p:sp>
        </p:gr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42737" y="1459575"/>
              <a:ext cx="1667821" cy="966391"/>
            </a:xfrm>
            <a:prstGeom prst="rect">
              <a:avLst/>
            </a:prstGeom>
          </p:spPr>
        </p:pic>
      </p:grpSp>
      <p:grpSp>
        <p:nvGrpSpPr>
          <p:cNvPr id="15" name="Group 14"/>
          <p:cNvGrpSpPr/>
          <p:nvPr/>
        </p:nvGrpSpPr>
        <p:grpSpPr>
          <a:xfrm>
            <a:off x="5811409" y="1509640"/>
            <a:ext cx="1676402" cy="1223298"/>
            <a:chOff x="5811409" y="1509640"/>
            <a:chExt cx="1676402" cy="1223298"/>
          </a:xfrm>
        </p:grpSpPr>
        <p:grpSp>
          <p:nvGrpSpPr>
            <p:cNvPr id="27" name="Group 26"/>
            <p:cNvGrpSpPr/>
            <p:nvPr/>
          </p:nvGrpSpPr>
          <p:grpSpPr>
            <a:xfrm>
              <a:off x="5811411" y="2425966"/>
              <a:ext cx="1676400" cy="306972"/>
              <a:chOff x="762000" y="2223702"/>
              <a:chExt cx="1676400" cy="306972"/>
            </a:xfrm>
          </p:grpSpPr>
          <p:sp>
            <p:nvSpPr>
              <p:cNvPr id="28" name="Rectangle 27"/>
              <p:cNvSpPr/>
              <p:nvPr/>
            </p:nvSpPr>
            <p:spPr>
              <a:xfrm>
                <a:off x="762000" y="2223702"/>
                <a:ext cx="1676400" cy="3069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Rectangle 28"/>
              <p:cNvSpPr/>
              <p:nvPr/>
            </p:nvSpPr>
            <p:spPr>
              <a:xfrm>
                <a:off x="770579" y="2242038"/>
                <a:ext cx="1335622" cy="246221"/>
              </a:xfrm>
              <a:prstGeom prst="rect">
                <a:avLst/>
              </a:prstGeom>
            </p:spPr>
            <p:txBody>
              <a:bodyPr wrap="none">
                <a:spAutoFit/>
              </a:bodyPr>
              <a:lstStyle/>
              <a:p>
                <a:r>
                  <a:rPr lang="en-US" sz="1000" dirty="0" smtClean="0">
                    <a:solidFill>
                      <a:prstClr val="white"/>
                    </a:solidFill>
                    <a:latin typeface="Lato" pitchFamily="34" charset="0"/>
                    <a:ea typeface="Open Sans Condensed Light" pitchFamily="34" charset="0"/>
                    <a:cs typeface="Open Sans Condensed Light" pitchFamily="34" charset="0"/>
                  </a:rPr>
                  <a:t>Narration </a:t>
                </a:r>
                <a:r>
                  <a:rPr lang="en-US" sz="1000" dirty="0">
                    <a:solidFill>
                      <a:prstClr val="white"/>
                    </a:solidFill>
                    <a:latin typeface="Lato" pitchFamily="34" charset="0"/>
                    <a:ea typeface="Open Sans Condensed Light" pitchFamily="34" charset="0"/>
                    <a:cs typeface="Open Sans Condensed Light" pitchFamily="34" charset="0"/>
                  </a:rPr>
                  <a:t>of details </a:t>
                </a:r>
                <a:endParaRPr lang="en-US" sz="1000" dirty="0">
                  <a:solidFill>
                    <a:prstClr val="white"/>
                  </a:solidFill>
                  <a:latin typeface="Lato" pitchFamily="34" charset="0"/>
                </a:endParaRPr>
              </a:p>
            </p:txBody>
          </p:sp>
        </p:gr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11409" y="1509640"/>
              <a:ext cx="1667821" cy="932736"/>
            </a:xfrm>
            <a:prstGeom prst="rect">
              <a:avLst/>
            </a:prstGeom>
          </p:spPr>
        </p:pic>
      </p:grpSp>
      <p:grpSp>
        <p:nvGrpSpPr>
          <p:cNvPr id="32" name="Group 31"/>
          <p:cNvGrpSpPr/>
          <p:nvPr/>
        </p:nvGrpSpPr>
        <p:grpSpPr>
          <a:xfrm>
            <a:off x="416912" y="4763691"/>
            <a:ext cx="969290" cy="264168"/>
            <a:chOff x="416912" y="4763691"/>
            <a:chExt cx="969290" cy="264168"/>
          </a:xfrm>
        </p:grpSpPr>
        <p:grpSp>
          <p:nvGrpSpPr>
            <p:cNvPr id="33" name="Group 32"/>
            <p:cNvGrpSpPr/>
            <p:nvPr/>
          </p:nvGrpSpPr>
          <p:grpSpPr>
            <a:xfrm>
              <a:off x="416912" y="4775402"/>
              <a:ext cx="251901" cy="252457"/>
              <a:chOff x="914400" y="3987072"/>
              <a:chExt cx="419914" cy="420841"/>
            </a:xfrm>
          </p:grpSpPr>
          <p:sp>
            <p:nvSpPr>
              <p:cNvPr id="36"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9"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9"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50"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52"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34"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35"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1096500054"/>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Rectangle 22"/>
          <p:cNvSpPr>
            <a:spLocks noChangeArrowheads="1"/>
          </p:cNvSpPr>
          <p:nvPr/>
        </p:nvSpPr>
        <p:spPr bwMode="auto">
          <a:xfrm>
            <a:off x="1986922" y="91768"/>
            <a:ext cx="52386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prstClr val="white"/>
                </a:solidFill>
                <a:latin typeface="Lato" pitchFamily="34" charset="0"/>
                <a:cs typeface="Arial" pitchFamily="34" charset="0"/>
              </a:rPr>
              <a:t>Research related to Image Processing</a:t>
            </a:r>
            <a:endParaRPr lang="en-US" sz="1050" dirty="0">
              <a:solidFill>
                <a:prstClr val="white"/>
              </a:solidFill>
              <a:latin typeface="Lato" pitchFamily="34" charset="0"/>
              <a:cs typeface="Arial" pitchFamily="34" charset="0"/>
            </a:endParaRPr>
          </a:p>
        </p:txBody>
      </p:sp>
      <p:sp>
        <p:nvSpPr>
          <p:cNvPr id="5" name="Rectangle 4"/>
          <p:cNvSpPr/>
          <p:nvPr/>
        </p:nvSpPr>
        <p:spPr>
          <a:xfrm>
            <a:off x="4085768" y="555815"/>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76200" y="641065"/>
            <a:ext cx="7076317" cy="3467616"/>
          </a:xfrm>
          <a:prstGeom prst="rect">
            <a:avLst/>
          </a:prstGeom>
        </p:spPr>
        <p:txBody>
          <a:bodyPr wrap="square">
            <a:spAutoFit/>
          </a:bodyPr>
          <a:lstStyle/>
          <a:p>
            <a:pPr marL="342900" indent="-342900">
              <a:lnSpc>
                <a:spcPct val="150000"/>
              </a:lnSpc>
              <a:spcAft>
                <a:spcPts val="800"/>
              </a:spcAft>
              <a:buFont typeface="Arial" panose="020B0604020202020204" pitchFamily="34" charset="0"/>
              <a:buChar char="•"/>
            </a:pPr>
            <a:r>
              <a:rPr lang="en-US" dirty="0" err="1" smtClean="0">
                <a:solidFill>
                  <a:prstClr val="white"/>
                </a:solidFill>
                <a:latin typeface="Lato"/>
                <a:ea typeface="Calibri" panose="020F0502020204030204" pitchFamily="34" charset="0"/>
                <a:cs typeface="Times New Roman" panose="02020603050405020304" pitchFamily="18" charset="0"/>
              </a:rPr>
              <a:t>Chhaya</a:t>
            </a:r>
            <a:r>
              <a:rPr lang="en-US" dirty="0" smtClean="0">
                <a:solidFill>
                  <a:prstClr val="white"/>
                </a:solidFill>
                <a:latin typeface="Lato"/>
                <a:ea typeface="Calibri" panose="020F0502020204030204" pitchFamily="34" charset="0"/>
                <a:cs typeface="Times New Roman" panose="02020603050405020304" pitchFamily="18" charset="0"/>
              </a:rPr>
              <a:t> </a:t>
            </a:r>
            <a:r>
              <a:rPr lang="en-US" dirty="0">
                <a:solidFill>
                  <a:prstClr val="white"/>
                </a:solidFill>
                <a:latin typeface="Lato"/>
                <a:ea typeface="Calibri" panose="020F0502020204030204" pitchFamily="34" charset="0"/>
                <a:cs typeface="Times New Roman" panose="02020603050405020304" pitchFamily="18" charset="0"/>
              </a:rPr>
              <a:t>S.V., </a:t>
            </a:r>
            <a:r>
              <a:rPr lang="en-US" dirty="0" err="1">
                <a:solidFill>
                  <a:prstClr val="white"/>
                </a:solidFill>
                <a:latin typeface="Lato"/>
                <a:ea typeface="Calibri" panose="020F0502020204030204" pitchFamily="34" charset="0"/>
                <a:cs typeface="Times New Roman" panose="02020603050405020304" pitchFamily="18" charset="0"/>
              </a:rPr>
              <a:t>Khera</a:t>
            </a:r>
            <a:r>
              <a:rPr lang="en-US" dirty="0">
                <a:solidFill>
                  <a:prstClr val="white"/>
                </a:solidFill>
                <a:latin typeface="Lato"/>
                <a:ea typeface="Calibri" panose="020F0502020204030204" pitchFamily="34" charset="0"/>
                <a:cs typeface="Times New Roman" panose="02020603050405020304" pitchFamily="18" charset="0"/>
              </a:rPr>
              <a:t> S., Kumar P., "BASIC GEOMETRIC SHAPE AND PRIMARY COLOUR DETECTION USING IMAGE PROCESSING ON MATLAB", International Journal of Research in Engineering and Technology, vol. 04, no. 05, pp. 505-509, 2015.</a:t>
            </a:r>
          </a:p>
          <a:p>
            <a:pPr marL="342900" indent="-342900">
              <a:lnSpc>
                <a:spcPct val="150000"/>
              </a:lnSpc>
              <a:spcAft>
                <a:spcPts val="800"/>
              </a:spcAft>
              <a:buFont typeface="Arial" panose="020B0604020202020204" pitchFamily="34" charset="0"/>
              <a:buChar char="•"/>
            </a:pPr>
            <a:r>
              <a:rPr lang="en-US" dirty="0" smtClean="0">
                <a:solidFill>
                  <a:prstClr val="white"/>
                </a:solidFill>
                <a:latin typeface="Lato"/>
                <a:ea typeface="Calibri" panose="020F0502020204030204" pitchFamily="34" charset="0"/>
                <a:cs typeface="Times New Roman" panose="02020603050405020304" pitchFamily="18" charset="0"/>
              </a:rPr>
              <a:t>B</a:t>
            </a:r>
            <a:r>
              <a:rPr lang="en-US" dirty="0">
                <a:solidFill>
                  <a:prstClr val="white"/>
                </a:solidFill>
                <a:latin typeface="Lato"/>
                <a:ea typeface="Calibri" panose="020F0502020204030204" pitchFamily="34" charset="0"/>
                <a:cs typeface="Times New Roman" panose="02020603050405020304" pitchFamily="18" charset="0"/>
              </a:rPr>
              <a:t>. Kaur and S. Jindal, "Content based Image Retrieval with Graphical Processing Unit", 2016, Telecommunication and Computing, ITC.</a:t>
            </a:r>
          </a:p>
        </p:txBody>
      </p:sp>
      <p:grpSp>
        <p:nvGrpSpPr>
          <p:cNvPr id="9" name="Group 8"/>
          <p:cNvGrpSpPr/>
          <p:nvPr/>
        </p:nvGrpSpPr>
        <p:grpSpPr>
          <a:xfrm>
            <a:off x="416912" y="4763691"/>
            <a:ext cx="969290" cy="264168"/>
            <a:chOff x="416912" y="4763691"/>
            <a:chExt cx="969290" cy="264168"/>
          </a:xfrm>
        </p:grpSpPr>
        <p:grpSp>
          <p:nvGrpSpPr>
            <p:cNvPr id="10" name="Group 9"/>
            <p:cNvGrpSpPr/>
            <p:nvPr/>
          </p:nvGrpSpPr>
          <p:grpSpPr>
            <a:xfrm>
              <a:off x="416912" y="4775402"/>
              <a:ext cx="251901" cy="252457"/>
              <a:chOff x="914400" y="3987072"/>
              <a:chExt cx="419914" cy="420841"/>
            </a:xfrm>
          </p:grpSpPr>
          <p:sp>
            <p:nvSpPr>
              <p:cNvPr id="14"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5"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6"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7"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8"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12"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13"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40793410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300" fill="hold"/>
                                        <p:tgtEl>
                                          <p:spTgt spid="5"/>
                                        </p:tgtEl>
                                        <p:attrNameLst>
                                          <p:attrName>ppt_w</p:attrName>
                                        </p:attrNameLst>
                                      </p:cBhvr>
                                      <p:tavLst>
                                        <p:tav tm="0">
                                          <p:val>
                                            <p:strVal val="#ppt_w*0.70"/>
                                          </p:val>
                                        </p:tav>
                                        <p:tav tm="100000">
                                          <p:val>
                                            <p:strVal val="#ppt_w"/>
                                          </p:val>
                                        </p:tav>
                                      </p:tavLst>
                                    </p:anim>
                                    <p:anim calcmode="lin" valueType="num">
                                      <p:cBhvr>
                                        <p:cTn id="8" dur="300" fill="hold"/>
                                        <p:tgtEl>
                                          <p:spTgt spid="5"/>
                                        </p:tgtEl>
                                        <p:attrNameLst>
                                          <p:attrName>ppt_h</p:attrName>
                                        </p:attrNameLst>
                                      </p:cBhvr>
                                      <p:tavLst>
                                        <p:tav tm="0">
                                          <p:val>
                                            <p:strVal val="#ppt_h"/>
                                          </p:val>
                                        </p:tav>
                                        <p:tav tm="100000">
                                          <p:val>
                                            <p:strVal val="#ppt_h"/>
                                          </p:val>
                                        </p:tav>
                                      </p:tavLst>
                                    </p:anim>
                                    <p:animEffect transition="in" filter="fade">
                                      <p:cBhvr>
                                        <p:cTn id="9" dur="300"/>
                                        <p:tgtEl>
                                          <p:spTgt spid="5"/>
                                        </p:tgtEl>
                                      </p:cBhvr>
                                    </p:animEffect>
                                  </p:childTnLst>
                                </p:cTn>
                              </p:par>
                            </p:childTnLst>
                          </p:cTn>
                        </p:par>
                        <p:par>
                          <p:cTn id="10" fill="hold">
                            <p:stCondLst>
                              <p:cond delay="300"/>
                            </p:stCondLst>
                            <p:childTnLst>
                              <p:par>
                                <p:cTn id="11" presetID="10"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9" name="Rectangle 28"/>
          <p:cNvSpPr/>
          <p:nvPr/>
        </p:nvSpPr>
        <p:spPr>
          <a:xfrm>
            <a:off x="228600" y="967432"/>
            <a:ext cx="8534400" cy="3720754"/>
          </a:xfrm>
          <a:prstGeom prst="rect">
            <a:avLst/>
          </a:prstGeom>
          <a:ln w="19050"/>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1624" y="490985"/>
            <a:ext cx="3752776" cy="3727417"/>
          </a:xfrm>
          <a:prstGeom prst="rect">
            <a:avLst/>
          </a:prstGeom>
        </p:spPr>
      </p:pic>
      <p:grpSp>
        <p:nvGrpSpPr>
          <p:cNvPr id="20" name="Group 19"/>
          <p:cNvGrpSpPr/>
          <p:nvPr/>
        </p:nvGrpSpPr>
        <p:grpSpPr>
          <a:xfrm>
            <a:off x="1219200" y="1108835"/>
            <a:ext cx="1813277" cy="3241587"/>
            <a:chOff x="518515" y="450605"/>
            <a:chExt cx="2266891" cy="4052514"/>
          </a:xfrm>
        </p:grpSpPr>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515" y="4342650"/>
              <a:ext cx="2266891" cy="160469"/>
            </a:xfrm>
            <a:prstGeom prst="rect">
              <a:avLst/>
            </a:prstGeom>
          </p:spPr>
        </p:pic>
        <p:grpSp>
          <p:nvGrpSpPr>
            <p:cNvPr id="23" name="Group 22"/>
            <p:cNvGrpSpPr/>
            <p:nvPr/>
          </p:nvGrpSpPr>
          <p:grpSpPr>
            <a:xfrm>
              <a:off x="809885" y="450605"/>
              <a:ext cx="1890713" cy="3933825"/>
              <a:chOff x="809885" y="450605"/>
              <a:chExt cx="1890713" cy="3933825"/>
            </a:xfrm>
          </p:grpSpPr>
          <p:sp>
            <p:nvSpPr>
              <p:cNvPr id="24" name="Freeform 6"/>
              <p:cNvSpPr>
                <a:spLocks/>
              </p:cNvSpPr>
              <p:nvPr/>
            </p:nvSpPr>
            <p:spPr bwMode="auto">
              <a:xfrm>
                <a:off x="809885" y="450605"/>
                <a:ext cx="1890713" cy="3933825"/>
              </a:xfrm>
              <a:custGeom>
                <a:avLst/>
                <a:gdLst>
                  <a:gd name="T0" fmla="*/ 617 w 720"/>
                  <a:gd name="T1" fmla="*/ 10 h 1498"/>
                  <a:gd name="T2" fmla="*/ 603 w 720"/>
                  <a:gd name="T3" fmla="*/ 10 h 1498"/>
                  <a:gd name="T4" fmla="*/ 603 w 720"/>
                  <a:gd name="T5" fmla="*/ 0 h 1498"/>
                  <a:gd name="T6" fmla="*/ 488 w 720"/>
                  <a:gd name="T7" fmla="*/ 0 h 1498"/>
                  <a:gd name="T8" fmla="*/ 488 w 720"/>
                  <a:gd name="T9" fmla="*/ 10 h 1498"/>
                  <a:gd name="T10" fmla="*/ 114 w 720"/>
                  <a:gd name="T11" fmla="*/ 10 h 1498"/>
                  <a:gd name="T12" fmla="*/ 10 w 720"/>
                  <a:gd name="T13" fmla="*/ 114 h 1498"/>
                  <a:gd name="T14" fmla="*/ 10 w 720"/>
                  <a:gd name="T15" fmla="*/ 209 h 1498"/>
                  <a:gd name="T16" fmla="*/ 0 w 720"/>
                  <a:gd name="T17" fmla="*/ 209 h 1498"/>
                  <a:gd name="T18" fmla="*/ 0 w 720"/>
                  <a:gd name="T19" fmla="*/ 281 h 1498"/>
                  <a:gd name="T20" fmla="*/ 10 w 720"/>
                  <a:gd name="T21" fmla="*/ 281 h 1498"/>
                  <a:gd name="T22" fmla="*/ 10 w 720"/>
                  <a:gd name="T23" fmla="*/ 349 h 1498"/>
                  <a:gd name="T24" fmla="*/ 0 w 720"/>
                  <a:gd name="T25" fmla="*/ 349 h 1498"/>
                  <a:gd name="T26" fmla="*/ 0 w 720"/>
                  <a:gd name="T27" fmla="*/ 400 h 1498"/>
                  <a:gd name="T28" fmla="*/ 10 w 720"/>
                  <a:gd name="T29" fmla="*/ 400 h 1498"/>
                  <a:gd name="T30" fmla="*/ 10 w 720"/>
                  <a:gd name="T31" fmla="*/ 468 h 1498"/>
                  <a:gd name="T32" fmla="*/ 0 w 720"/>
                  <a:gd name="T33" fmla="*/ 468 h 1498"/>
                  <a:gd name="T34" fmla="*/ 0 w 720"/>
                  <a:gd name="T35" fmla="*/ 520 h 1498"/>
                  <a:gd name="T36" fmla="*/ 10 w 720"/>
                  <a:gd name="T37" fmla="*/ 520 h 1498"/>
                  <a:gd name="T38" fmla="*/ 10 w 720"/>
                  <a:gd name="T39" fmla="*/ 1394 h 1498"/>
                  <a:gd name="T40" fmla="*/ 114 w 720"/>
                  <a:gd name="T41" fmla="*/ 1498 h 1498"/>
                  <a:gd name="T42" fmla="*/ 617 w 720"/>
                  <a:gd name="T43" fmla="*/ 1498 h 1498"/>
                  <a:gd name="T44" fmla="*/ 720 w 720"/>
                  <a:gd name="T45" fmla="*/ 1394 h 1498"/>
                  <a:gd name="T46" fmla="*/ 720 w 720"/>
                  <a:gd name="T47" fmla="*/ 114 h 1498"/>
                  <a:gd name="T48" fmla="*/ 617 w 720"/>
                  <a:gd name="T49" fmla="*/ 10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0" h="1498">
                    <a:moveTo>
                      <a:pt x="617" y="10"/>
                    </a:moveTo>
                    <a:cubicBezTo>
                      <a:pt x="603" y="10"/>
                      <a:pt x="603" y="10"/>
                      <a:pt x="603" y="10"/>
                    </a:cubicBezTo>
                    <a:cubicBezTo>
                      <a:pt x="603" y="0"/>
                      <a:pt x="603" y="0"/>
                      <a:pt x="603" y="0"/>
                    </a:cubicBezTo>
                    <a:cubicBezTo>
                      <a:pt x="488" y="0"/>
                      <a:pt x="488" y="0"/>
                      <a:pt x="488" y="0"/>
                    </a:cubicBezTo>
                    <a:cubicBezTo>
                      <a:pt x="488" y="10"/>
                      <a:pt x="488" y="10"/>
                      <a:pt x="488" y="10"/>
                    </a:cubicBezTo>
                    <a:cubicBezTo>
                      <a:pt x="114" y="10"/>
                      <a:pt x="114" y="10"/>
                      <a:pt x="114" y="10"/>
                    </a:cubicBezTo>
                    <a:cubicBezTo>
                      <a:pt x="56" y="10"/>
                      <a:pt x="10" y="57"/>
                      <a:pt x="10" y="114"/>
                    </a:cubicBezTo>
                    <a:cubicBezTo>
                      <a:pt x="10" y="209"/>
                      <a:pt x="10" y="209"/>
                      <a:pt x="10" y="209"/>
                    </a:cubicBezTo>
                    <a:cubicBezTo>
                      <a:pt x="0" y="209"/>
                      <a:pt x="0" y="209"/>
                      <a:pt x="0" y="209"/>
                    </a:cubicBezTo>
                    <a:cubicBezTo>
                      <a:pt x="0" y="281"/>
                      <a:pt x="0" y="281"/>
                      <a:pt x="0" y="281"/>
                    </a:cubicBezTo>
                    <a:cubicBezTo>
                      <a:pt x="10" y="281"/>
                      <a:pt x="10" y="281"/>
                      <a:pt x="10" y="281"/>
                    </a:cubicBezTo>
                    <a:cubicBezTo>
                      <a:pt x="10" y="349"/>
                      <a:pt x="10" y="349"/>
                      <a:pt x="10" y="349"/>
                    </a:cubicBezTo>
                    <a:cubicBezTo>
                      <a:pt x="0" y="349"/>
                      <a:pt x="0" y="349"/>
                      <a:pt x="0" y="349"/>
                    </a:cubicBezTo>
                    <a:cubicBezTo>
                      <a:pt x="0" y="400"/>
                      <a:pt x="0" y="400"/>
                      <a:pt x="0" y="400"/>
                    </a:cubicBezTo>
                    <a:cubicBezTo>
                      <a:pt x="10" y="400"/>
                      <a:pt x="10" y="400"/>
                      <a:pt x="10" y="400"/>
                    </a:cubicBezTo>
                    <a:cubicBezTo>
                      <a:pt x="10" y="468"/>
                      <a:pt x="10" y="468"/>
                      <a:pt x="10" y="468"/>
                    </a:cubicBezTo>
                    <a:cubicBezTo>
                      <a:pt x="0" y="468"/>
                      <a:pt x="0" y="468"/>
                      <a:pt x="0" y="468"/>
                    </a:cubicBezTo>
                    <a:cubicBezTo>
                      <a:pt x="0" y="520"/>
                      <a:pt x="0" y="520"/>
                      <a:pt x="0" y="520"/>
                    </a:cubicBezTo>
                    <a:cubicBezTo>
                      <a:pt x="10" y="520"/>
                      <a:pt x="10" y="520"/>
                      <a:pt x="10" y="520"/>
                    </a:cubicBezTo>
                    <a:cubicBezTo>
                      <a:pt x="10" y="1394"/>
                      <a:pt x="10" y="1394"/>
                      <a:pt x="10" y="1394"/>
                    </a:cubicBezTo>
                    <a:cubicBezTo>
                      <a:pt x="10" y="1451"/>
                      <a:pt x="56" y="1498"/>
                      <a:pt x="114" y="1498"/>
                    </a:cubicBezTo>
                    <a:cubicBezTo>
                      <a:pt x="617" y="1498"/>
                      <a:pt x="617" y="1498"/>
                      <a:pt x="617" y="1498"/>
                    </a:cubicBezTo>
                    <a:cubicBezTo>
                      <a:pt x="674" y="1498"/>
                      <a:pt x="720" y="1451"/>
                      <a:pt x="720" y="1394"/>
                    </a:cubicBezTo>
                    <a:cubicBezTo>
                      <a:pt x="720" y="114"/>
                      <a:pt x="720" y="114"/>
                      <a:pt x="720" y="114"/>
                    </a:cubicBezTo>
                    <a:cubicBezTo>
                      <a:pt x="720" y="57"/>
                      <a:pt x="674" y="10"/>
                      <a:pt x="617" y="1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nvGrpSpPr>
              <p:cNvPr id="25" name="Group 24"/>
              <p:cNvGrpSpPr/>
              <p:nvPr/>
            </p:nvGrpSpPr>
            <p:grpSpPr>
              <a:xfrm>
                <a:off x="1490663" y="638175"/>
                <a:ext cx="357188" cy="3662363"/>
                <a:chOff x="1490663" y="638175"/>
                <a:chExt cx="357188" cy="3662363"/>
              </a:xfrm>
              <a:solidFill>
                <a:schemeClr val="bg1">
                  <a:alpha val="15000"/>
                </a:schemeClr>
              </a:solidFill>
            </p:grpSpPr>
            <p:sp>
              <p:nvSpPr>
                <p:cNvPr id="26" name="Freeform 7"/>
                <p:cNvSpPr>
                  <a:spLocks noEditPoints="1"/>
                </p:cNvSpPr>
                <p:nvPr/>
              </p:nvSpPr>
              <p:spPr bwMode="auto">
                <a:xfrm>
                  <a:off x="1501775" y="3967163"/>
                  <a:ext cx="336550" cy="333375"/>
                </a:xfrm>
                <a:custGeom>
                  <a:avLst/>
                  <a:gdLst>
                    <a:gd name="T0" fmla="*/ 0 w 128"/>
                    <a:gd name="T1" fmla="*/ 64 h 127"/>
                    <a:gd name="T2" fmla="*/ 64 w 128"/>
                    <a:gd name="T3" fmla="*/ 0 h 127"/>
                    <a:gd name="T4" fmla="*/ 64 w 128"/>
                    <a:gd name="T5" fmla="*/ 0 h 127"/>
                    <a:gd name="T6" fmla="*/ 128 w 128"/>
                    <a:gd name="T7" fmla="*/ 64 h 127"/>
                    <a:gd name="T8" fmla="*/ 128 w 128"/>
                    <a:gd name="T9" fmla="*/ 64 h 127"/>
                    <a:gd name="T10" fmla="*/ 64 w 128"/>
                    <a:gd name="T11" fmla="*/ 127 h 127"/>
                    <a:gd name="T12" fmla="*/ 64 w 128"/>
                    <a:gd name="T13" fmla="*/ 127 h 127"/>
                    <a:gd name="T14" fmla="*/ 0 w 128"/>
                    <a:gd name="T15" fmla="*/ 64 h 127"/>
                    <a:gd name="T16" fmla="*/ 9 w 128"/>
                    <a:gd name="T17" fmla="*/ 64 h 127"/>
                    <a:gd name="T18" fmla="*/ 64 w 128"/>
                    <a:gd name="T19" fmla="*/ 119 h 127"/>
                    <a:gd name="T20" fmla="*/ 64 w 128"/>
                    <a:gd name="T21" fmla="*/ 119 h 127"/>
                    <a:gd name="T22" fmla="*/ 119 w 128"/>
                    <a:gd name="T23" fmla="*/ 64 h 127"/>
                    <a:gd name="T24" fmla="*/ 119 w 128"/>
                    <a:gd name="T25" fmla="*/ 64 h 127"/>
                    <a:gd name="T26" fmla="*/ 64 w 128"/>
                    <a:gd name="T27" fmla="*/ 9 h 127"/>
                    <a:gd name="T28" fmla="*/ 64 w 128"/>
                    <a:gd name="T29" fmla="*/ 9 h 127"/>
                    <a:gd name="T30" fmla="*/ 9 w 128"/>
                    <a:gd name="T31" fmla="*/ 6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27">
                      <a:moveTo>
                        <a:pt x="0" y="64"/>
                      </a:moveTo>
                      <a:cubicBezTo>
                        <a:pt x="0" y="28"/>
                        <a:pt x="29" y="0"/>
                        <a:pt x="64" y="0"/>
                      </a:cubicBezTo>
                      <a:cubicBezTo>
                        <a:pt x="64" y="0"/>
                        <a:pt x="64" y="0"/>
                        <a:pt x="64" y="0"/>
                      </a:cubicBezTo>
                      <a:cubicBezTo>
                        <a:pt x="99" y="0"/>
                        <a:pt x="128" y="28"/>
                        <a:pt x="128" y="64"/>
                      </a:cubicBezTo>
                      <a:cubicBezTo>
                        <a:pt x="128" y="64"/>
                        <a:pt x="128" y="64"/>
                        <a:pt x="128" y="64"/>
                      </a:cubicBezTo>
                      <a:cubicBezTo>
                        <a:pt x="128" y="99"/>
                        <a:pt x="99" y="127"/>
                        <a:pt x="64" y="127"/>
                      </a:cubicBezTo>
                      <a:cubicBezTo>
                        <a:pt x="64" y="127"/>
                        <a:pt x="64" y="127"/>
                        <a:pt x="64" y="127"/>
                      </a:cubicBezTo>
                      <a:cubicBezTo>
                        <a:pt x="29" y="127"/>
                        <a:pt x="0" y="99"/>
                        <a:pt x="0" y="64"/>
                      </a:cubicBezTo>
                      <a:close/>
                      <a:moveTo>
                        <a:pt x="9" y="64"/>
                      </a:moveTo>
                      <a:cubicBezTo>
                        <a:pt x="9" y="94"/>
                        <a:pt x="34" y="119"/>
                        <a:pt x="64" y="119"/>
                      </a:cubicBezTo>
                      <a:cubicBezTo>
                        <a:pt x="64" y="119"/>
                        <a:pt x="64" y="119"/>
                        <a:pt x="64" y="119"/>
                      </a:cubicBezTo>
                      <a:cubicBezTo>
                        <a:pt x="94" y="119"/>
                        <a:pt x="119" y="94"/>
                        <a:pt x="119" y="64"/>
                      </a:cubicBezTo>
                      <a:cubicBezTo>
                        <a:pt x="119" y="64"/>
                        <a:pt x="119" y="64"/>
                        <a:pt x="119" y="64"/>
                      </a:cubicBezTo>
                      <a:cubicBezTo>
                        <a:pt x="119" y="33"/>
                        <a:pt x="94" y="9"/>
                        <a:pt x="64" y="9"/>
                      </a:cubicBezTo>
                      <a:cubicBezTo>
                        <a:pt x="64" y="9"/>
                        <a:pt x="64" y="9"/>
                        <a:pt x="64" y="9"/>
                      </a:cubicBezTo>
                      <a:cubicBezTo>
                        <a:pt x="34" y="9"/>
                        <a:pt x="9" y="33"/>
                        <a:pt x="9" y="64"/>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Oval 9"/>
                <p:cNvSpPr>
                  <a:spLocks noChangeArrowheads="1"/>
                </p:cNvSpPr>
                <p:nvPr/>
              </p:nvSpPr>
              <p:spPr bwMode="auto">
                <a:xfrm>
                  <a:off x="1633538" y="638175"/>
                  <a:ext cx="73025" cy="73025"/>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10"/>
                <p:cNvSpPr>
                  <a:spLocks/>
                </p:cNvSpPr>
                <p:nvPr/>
              </p:nvSpPr>
              <p:spPr bwMode="auto">
                <a:xfrm>
                  <a:off x="1490663" y="795338"/>
                  <a:ext cx="357188" cy="58738"/>
                </a:xfrm>
                <a:custGeom>
                  <a:avLst/>
                  <a:gdLst>
                    <a:gd name="T0" fmla="*/ 136 w 136"/>
                    <a:gd name="T1" fmla="*/ 11 h 22"/>
                    <a:gd name="T2" fmla="*/ 126 w 136"/>
                    <a:gd name="T3" fmla="*/ 22 h 22"/>
                    <a:gd name="T4" fmla="*/ 10 w 136"/>
                    <a:gd name="T5" fmla="*/ 22 h 22"/>
                    <a:gd name="T6" fmla="*/ 0 w 136"/>
                    <a:gd name="T7" fmla="*/ 11 h 22"/>
                    <a:gd name="T8" fmla="*/ 0 w 136"/>
                    <a:gd name="T9" fmla="*/ 11 h 22"/>
                    <a:gd name="T10" fmla="*/ 10 w 136"/>
                    <a:gd name="T11" fmla="*/ 0 h 22"/>
                    <a:gd name="T12" fmla="*/ 126 w 136"/>
                    <a:gd name="T13" fmla="*/ 0 h 22"/>
                    <a:gd name="T14" fmla="*/ 136 w 136"/>
                    <a:gd name="T15" fmla="*/ 1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22">
                      <a:moveTo>
                        <a:pt x="136" y="11"/>
                      </a:moveTo>
                      <a:cubicBezTo>
                        <a:pt x="136" y="17"/>
                        <a:pt x="132" y="22"/>
                        <a:pt x="126" y="22"/>
                      </a:cubicBezTo>
                      <a:cubicBezTo>
                        <a:pt x="10" y="22"/>
                        <a:pt x="10" y="22"/>
                        <a:pt x="10" y="22"/>
                      </a:cubicBezTo>
                      <a:cubicBezTo>
                        <a:pt x="5" y="22"/>
                        <a:pt x="0" y="17"/>
                        <a:pt x="0" y="11"/>
                      </a:cubicBezTo>
                      <a:cubicBezTo>
                        <a:pt x="0" y="11"/>
                        <a:pt x="0" y="11"/>
                        <a:pt x="0" y="11"/>
                      </a:cubicBezTo>
                      <a:cubicBezTo>
                        <a:pt x="0" y="5"/>
                        <a:pt x="5" y="0"/>
                        <a:pt x="10" y="0"/>
                      </a:cubicBezTo>
                      <a:cubicBezTo>
                        <a:pt x="126" y="0"/>
                        <a:pt x="126" y="0"/>
                        <a:pt x="126" y="0"/>
                      </a:cubicBezTo>
                      <a:cubicBezTo>
                        <a:pt x="132" y="0"/>
                        <a:pt x="136" y="5"/>
                        <a:pt x="136" y="1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grpSp>
      </p:grpSp>
      <p:sp>
        <p:nvSpPr>
          <p:cNvPr id="4" name="Rectangle 3"/>
          <p:cNvSpPr/>
          <p:nvPr/>
        </p:nvSpPr>
        <p:spPr>
          <a:xfrm>
            <a:off x="1600200" y="1561194"/>
            <a:ext cx="1338828" cy="307777"/>
          </a:xfrm>
          <a:prstGeom prst="rect">
            <a:avLst/>
          </a:prstGeom>
        </p:spPr>
        <p:txBody>
          <a:bodyPr wrap="non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Acquire Image</a:t>
            </a:r>
            <a:endParaRPr lang="en-US" sz="1400" dirty="0">
              <a:solidFill>
                <a:prstClr val="white"/>
              </a:solidFill>
              <a:latin typeface="Lato Black" pitchFamily="34" charset="0"/>
              <a:cs typeface="Arial" pitchFamily="34" charset="0"/>
            </a:endParaRPr>
          </a:p>
        </p:txBody>
      </p:sp>
      <p:sp>
        <p:nvSpPr>
          <p:cNvPr id="5" name="Rectangle 4"/>
          <p:cNvSpPr/>
          <p:nvPr/>
        </p:nvSpPr>
        <p:spPr>
          <a:xfrm>
            <a:off x="3503056" y="1560265"/>
            <a:ext cx="1436863" cy="523220"/>
          </a:xfrm>
          <a:prstGeom prst="rect">
            <a:avLst/>
          </a:prstGeom>
        </p:spPr>
        <p:txBody>
          <a:bodyPr wrap="squar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Upload to cloud server</a:t>
            </a:r>
            <a:endParaRPr lang="en-US" sz="1400" dirty="0">
              <a:solidFill>
                <a:prstClr val="white"/>
              </a:solidFill>
              <a:latin typeface="Lato Black" pitchFamily="34" charset="0"/>
              <a:cs typeface="Arial" pitchFamily="34" charset="0"/>
            </a:endParaRPr>
          </a:p>
        </p:txBody>
      </p:sp>
      <p:sp>
        <p:nvSpPr>
          <p:cNvPr id="6" name="Rectangle 5"/>
          <p:cNvSpPr/>
          <p:nvPr/>
        </p:nvSpPr>
        <p:spPr>
          <a:xfrm>
            <a:off x="5552087" y="1731036"/>
            <a:ext cx="2034531" cy="523220"/>
          </a:xfrm>
          <a:prstGeom prst="rect">
            <a:avLst/>
          </a:prstGeom>
        </p:spPr>
        <p:txBody>
          <a:bodyPr wrap="non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Preprocess image</a:t>
            </a:r>
          </a:p>
          <a:p>
            <a:pPr algn="ctr" fontAlgn="base">
              <a:spcBef>
                <a:spcPct val="0"/>
              </a:spcBef>
              <a:spcAft>
                <a:spcPct val="0"/>
              </a:spcAft>
            </a:pPr>
            <a:r>
              <a:rPr lang="en-US" sz="1400" dirty="0" smtClean="0">
                <a:solidFill>
                  <a:prstClr val="white"/>
                </a:solidFill>
                <a:latin typeface="Lato Black" pitchFamily="34" charset="0"/>
                <a:cs typeface="Arial" pitchFamily="34" charset="0"/>
              </a:rPr>
              <a:t>(Histogram processing)</a:t>
            </a:r>
            <a:endParaRPr lang="en-US" sz="1400" dirty="0">
              <a:solidFill>
                <a:prstClr val="white"/>
              </a:solidFill>
              <a:latin typeface="Lato Black" pitchFamily="34" charset="0"/>
              <a:cs typeface="Arial" pitchFamily="34" charset="0"/>
            </a:endParaRPr>
          </a:p>
        </p:txBody>
      </p:sp>
      <p:sp>
        <p:nvSpPr>
          <p:cNvPr id="7" name="Rectangle 6"/>
          <p:cNvSpPr/>
          <p:nvPr/>
        </p:nvSpPr>
        <p:spPr>
          <a:xfrm>
            <a:off x="5665537" y="2374678"/>
            <a:ext cx="2114681" cy="307777"/>
          </a:xfrm>
          <a:prstGeom prst="rect">
            <a:avLst/>
          </a:prstGeom>
        </p:spPr>
        <p:txBody>
          <a:bodyPr wrap="non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Extract color information</a:t>
            </a:r>
            <a:endParaRPr lang="en-US" sz="1400" dirty="0">
              <a:solidFill>
                <a:prstClr val="white"/>
              </a:solidFill>
              <a:latin typeface="Lato Black" pitchFamily="34" charset="0"/>
              <a:cs typeface="Arial" pitchFamily="34" charset="0"/>
            </a:endParaRPr>
          </a:p>
        </p:txBody>
      </p:sp>
      <p:sp>
        <p:nvSpPr>
          <p:cNvPr id="8" name="Rectangle 7"/>
          <p:cNvSpPr/>
          <p:nvPr/>
        </p:nvSpPr>
        <p:spPr>
          <a:xfrm>
            <a:off x="5640823" y="2796340"/>
            <a:ext cx="2130150" cy="523220"/>
          </a:xfrm>
          <a:prstGeom prst="rect">
            <a:avLst/>
          </a:prstGeom>
        </p:spPr>
        <p:txBody>
          <a:bodyPr wrap="squar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Feed input to suggestion algorithm</a:t>
            </a:r>
            <a:endParaRPr lang="en-US" sz="1400" dirty="0">
              <a:solidFill>
                <a:prstClr val="white"/>
              </a:solidFill>
              <a:latin typeface="Lato Black" pitchFamily="34" charset="0"/>
              <a:cs typeface="Arial" pitchFamily="34" charset="0"/>
            </a:endParaRPr>
          </a:p>
        </p:txBody>
      </p:sp>
      <p:sp>
        <p:nvSpPr>
          <p:cNvPr id="9" name="Rectangle 8"/>
          <p:cNvSpPr/>
          <p:nvPr/>
        </p:nvSpPr>
        <p:spPr>
          <a:xfrm>
            <a:off x="3629056" y="3330241"/>
            <a:ext cx="1184861" cy="738664"/>
          </a:xfrm>
          <a:prstGeom prst="rect">
            <a:avLst/>
          </a:prstGeom>
        </p:spPr>
        <p:txBody>
          <a:bodyPr wrap="squar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Send output to mobile application</a:t>
            </a:r>
            <a:endParaRPr lang="en-US" sz="1400" dirty="0">
              <a:solidFill>
                <a:prstClr val="white"/>
              </a:solidFill>
              <a:latin typeface="Lato Black" pitchFamily="34" charset="0"/>
              <a:cs typeface="Arial" pitchFamily="34" charset="0"/>
            </a:endParaRPr>
          </a:p>
        </p:txBody>
      </p:sp>
      <p:sp>
        <p:nvSpPr>
          <p:cNvPr id="10" name="Rectangle 9"/>
          <p:cNvSpPr/>
          <p:nvPr/>
        </p:nvSpPr>
        <p:spPr>
          <a:xfrm>
            <a:off x="1524000" y="3428132"/>
            <a:ext cx="1454148" cy="523220"/>
          </a:xfrm>
          <a:prstGeom prst="rect">
            <a:avLst/>
          </a:prstGeom>
        </p:spPr>
        <p:txBody>
          <a:bodyPr wrap="squar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Display relevant furniture details</a:t>
            </a:r>
            <a:endParaRPr lang="en-US" sz="1400" dirty="0">
              <a:solidFill>
                <a:prstClr val="white"/>
              </a:solidFill>
              <a:latin typeface="Lato Black" pitchFamily="34" charset="0"/>
              <a:cs typeface="Arial" pitchFamily="34" charset="0"/>
            </a:endParaRPr>
          </a:p>
        </p:txBody>
      </p:sp>
      <p:sp>
        <p:nvSpPr>
          <p:cNvPr id="11" name="Down Arrow 10"/>
          <p:cNvSpPr/>
          <p:nvPr/>
        </p:nvSpPr>
        <p:spPr>
          <a:xfrm rot="16200000">
            <a:off x="3066923" y="1393655"/>
            <a:ext cx="247978" cy="6515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Down Arrow 11"/>
          <p:cNvSpPr/>
          <p:nvPr/>
        </p:nvSpPr>
        <p:spPr>
          <a:xfrm rot="16200000">
            <a:off x="5043254" y="1474571"/>
            <a:ext cx="247203" cy="49907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Down Arrow 12"/>
          <p:cNvSpPr/>
          <p:nvPr/>
        </p:nvSpPr>
        <p:spPr>
          <a:xfrm>
            <a:off x="6670186" y="2223261"/>
            <a:ext cx="105385" cy="21275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Down Arrow 13"/>
          <p:cNvSpPr/>
          <p:nvPr/>
        </p:nvSpPr>
        <p:spPr>
          <a:xfrm>
            <a:off x="6670186" y="2634214"/>
            <a:ext cx="105385" cy="21275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Down Arrow 14"/>
          <p:cNvSpPr/>
          <p:nvPr/>
        </p:nvSpPr>
        <p:spPr>
          <a:xfrm rot="5400000">
            <a:off x="3166723" y="3296001"/>
            <a:ext cx="209490" cy="74219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Bent-Up Arrow 31"/>
          <p:cNvSpPr/>
          <p:nvPr/>
        </p:nvSpPr>
        <p:spPr>
          <a:xfrm rot="16200000" flipH="1">
            <a:off x="5420471" y="2871822"/>
            <a:ext cx="342164" cy="1570820"/>
          </a:xfrm>
          <a:prstGeom prst="ben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1" name="Picture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6008" y="511048"/>
            <a:ext cx="381000" cy="381000"/>
          </a:xfrm>
          <a:prstGeom prst="rect">
            <a:avLst/>
          </a:prstGeom>
        </p:spPr>
      </p:pic>
      <p:sp>
        <p:nvSpPr>
          <p:cNvPr id="33" name="TextBox 32"/>
          <p:cNvSpPr txBox="1"/>
          <p:nvPr/>
        </p:nvSpPr>
        <p:spPr>
          <a:xfrm>
            <a:off x="767008" y="646092"/>
            <a:ext cx="2036135" cy="261610"/>
          </a:xfrm>
          <a:prstGeom prst="rect">
            <a:avLst/>
          </a:prstGeom>
          <a:noFill/>
        </p:spPr>
        <p:txBody>
          <a:bodyPr wrap="none" rtlCol="0">
            <a:spAutoFit/>
          </a:bodyPr>
          <a:lstStyle/>
          <a:p>
            <a:pPr algn="ctr"/>
            <a:r>
              <a:rPr lang="en-US" sz="1100" dirty="0" smtClean="0">
                <a:solidFill>
                  <a:schemeClr val="bg1"/>
                </a:solidFill>
                <a:latin typeface="Lato" pitchFamily="34" charset="0"/>
              </a:rPr>
              <a:t>Suggestions component Flow</a:t>
            </a:r>
            <a:endParaRPr lang="en-US" sz="1100" dirty="0">
              <a:solidFill>
                <a:schemeClr val="bg1"/>
              </a:solidFill>
              <a:latin typeface="Lato" pitchFamily="34" charset="0"/>
            </a:endParaRPr>
          </a:p>
        </p:txBody>
      </p:sp>
      <p:sp>
        <p:nvSpPr>
          <p:cNvPr id="35" name="Rectangle 34"/>
          <p:cNvSpPr/>
          <p:nvPr/>
        </p:nvSpPr>
        <p:spPr>
          <a:xfrm>
            <a:off x="3813941" y="502386"/>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22"/>
          <p:cNvSpPr>
            <a:spLocks noChangeArrowheads="1"/>
          </p:cNvSpPr>
          <p:nvPr/>
        </p:nvSpPr>
        <p:spPr bwMode="auto">
          <a:xfrm>
            <a:off x="2971306" y="46269"/>
            <a:ext cx="30489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Lato" pitchFamily="34" charset="0"/>
                <a:cs typeface="Arial" pitchFamily="34" charset="0"/>
              </a:rPr>
              <a:t>Real-time</a:t>
            </a:r>
            <a:r>
              <a:rPr kumimoji="0" lang="en-US" sz="2400" b="0" i="0" u="none" strike="noStrike" cap="none" normalizeH="0" dirty="0" smtClean="0">
                <a:ln>
                  <a:noFill/>
                </a:ln>
                <a:solidFill>
                  <a:schemeClr val="bg1"/>
                </a:solidFill>
                <a:effectLst/>
                <a:latin typeface="Lato" pitchFamily="34" charset="0"/>
                <a:cs typeface="Arial" pitchFamily="34" charset="0"/>
              </a:rPr>
              <a:t> suggestions</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grpSp>
        <p:nvGrpSpPr>
          <p:cNvPr id="37" name="Group 36"/>
          <p:cNvGrpSpPr/>
          <p:nvPr/>
        </p:nvGrpSpPr>
        <p:grpSpPr>
          <a:xfrm>
            <a:off x="416912" y="4763691"/>
            <a:ext cx="969290" cy="264168"/>
            <a:chOff x="416912" y="4763691"/>
            <a:chExt cx="969290" cy="264168"/>
          </a:xfrm>
        </p:grpSpPr>
        <p:grpSp>
          <p:nvGrpSpPr>
            <p:cNvPr id="38" name="Group 37"/>
            <p:cNvGrpSpPr/>
            <p:nvPr/>
          </p:nvGrpSpPr>
          <p:grpSpPr>
            <a:xfrm>
              <a:off x="416912" y="4775402"/>
              <a:ext cx="251901" cy="252457"/>
              <a:chOff x="914400" y="3987072"/>
              <a:chExt cx="419914" cy="420841"/>
            </a:xfrm>
          </p:grpSpPr>
          <p:sp>
            <p:nvSpPr>
              <p:cNvPr id="41"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2"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3"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4"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5"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39"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40"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37949629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300" fill="hold"/>
                                        <p:tgtEl>
                                          <p:spTgt spid="35"/>
                                        </p:tgtEl>
                                        <p:attrNameLst>
                                          <p:attrName>ppt_w</p:attrName>
                                        </p:attrNameLst>
                                      </p:cBhvr>
                                      <p:tavLst>
                                        <p:tav tm="0">
                                          <p:val>
                                            <p:strVal val="#ppt_w*0.70"/>
                                          </p:val>
                                        </p:tav>
                                        <p:tav tm="100000">
                                          <p:val>
                                            <p:strVal val="#ppt_w"/>
                                          </p:val>
                                        </p:tav>
                                      </p:tavLst>
                                    </p:anim>
                                    <p:anim calcmode="lin" valueType="num">
                                      <p:cBhvr>
                                        <p:cTn id="8" dur="300" fill="hold"/>
                                        <p:tgtEl>
                                          <p:spTgt spid="35"/>
                                        </p:tgtEl>
                                        <p:attrNameLst>
                                          <p:attrName>ppt_h</p:attrName>
                                        </p:attrNameLst>
                                      </p:cBhvr>
                                      <p:tavLst>
                                        <p:tav tm="0">
                                          <p:val>
                                            <p:strVal val="#ppt_h"/>
                                          </p:val>
                                        </p:tav>
                                        <p:tav tm="100000">
                                          <p:val>
                                            <p:strVal val="#ppt_h"/>
                                          </p:val>
                                        </p:tav>
                                      </p:tavLst>
                                    </p:anim>
                                    <p:animEffect transition="in" filter="fade">
                                      <p:cBhvr>
                                        <p:cTn id="9" dur="300"/>
                                        <p:tgtEl>
                                          <p:spTgt spid="35"/>
                                        </p:tgtEl>
                                      </p:cBhvr>
                                    </p:animEffect>
                                  </p:childTnLst>
                                </p:cTn>
                              </p:par>
                            </p:childTnLst>
                          </p:cTn>
                        </p:par>
                        <p:par>
                          <p:cTn id="10" fill="hold">
                            <p:stCondLst>
                              <p:cond delay="300"/>
                            </p:stCondLst>
                            <p:childTnLst>
                              <p:par>
                                <p:cTn id="11" presetID="10" presetClass="entr" presetSubtype="0" fill="hold" grpId="0" nodeType="after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par>
                          <p:cTn id="20" fill="hold">
                            <p:stCondLst>
                              <p:cond delay="800"/>
                            </p:stCondLst>
                            <p:childTnLst>
                              <p:par>
                                <p:cTn id="21" presetID="22" presetClass="entr" presetSubtype="8"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500"/>
                                        <p:tgtEl>
                                          <p:spTgt spid="11"/>
                                        </p:tgtEl>
                                      </p:cBhvr>
                                    </p:animEffect>
                                  </p:childTnLst>
                                </p:cTn>
                              </p:par>
                            </p:childTnLst>
                          </p:cTn>
                        </p:par>
                        <p:par>
                          <p:cTn id="24" fill="hold">
                            <p:stCondLst>
                              <p:cond delay="1300"/>
                            </p:stCondLst>
                            <p:childTnLst>
                              <p:par>
                                <p:cTn id="25" presetID="22" presetClass="entr" presetSubtype="8"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par>
                          <p:cTn id="28" fill="hold">
                            <p:stCondLst>
                              <p:cond delay="1800"/>
                            </p:stCondLst>
                            <p:childTnLst>
                              <p:par>
                                <p:cTn id="29" presetID="22" presetClass="entr" presetSubtype="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up)">
                                      <p:cBhvr>
                                        <p:cTn id="31" dur="500"/>
                                        <p:tgtEl>
                                          <p:spTgt spid="13"/>
                                        </p:tgtEl>
                                      </p:cBhvr>
                                    </p:animEffect>
                                  </p:childTnLst>
                                </p:cTn>
                              </p:par>
                            </p:childTnLst>
                          </p:cTn>
                        </p:par>
                        <p:par>
                          <p:cTn id="32" fill="hold">
                            <p:stCondLst>
                              <p:cond delay="2300"/>
                            </p:stCondLst>
                            <p:childTnLst>
                              <p:par>
                                <p:cTn id="33" presetID="22" presetClass="entr" presetSubtype="1"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up)">
                                      <p:cBhvr>
                                        <p:cTn id="35" dur="500"/>
                                        <p:tgtEl>
                                          <p:spTgt spid="14"/>
                                        </p:tgtEl>
                                      </p:cBhvr>
                                    </p:animEffect>
                                  </p:childTnLst>
                                </p:cTn>
                              </p:par>
                            </p:childTnLst>
                          </p:cTn>
                        </p:par>
                        <p:par>
                          <p:cTn id="36" fill="hold">
                            <p:stCondLst>
                              <p:cond delay="2800"/>
                            </p:stCondLst>
                            <p:childTnLst>
                              <p:par>
                                <p:cTn id="37" presetID="22" presetClass="entr" presetSubtype="2" fill="hold" grpId="0"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right)">
                                      <p:cBhvr>
                                        <p:cTn id="39" dur="500"/>
                                        <p:tgtEl>
                                          <p:spTgt spid="32"/>
                                        </p:tgtEl>
                                      </p:cBhvr>
                                    </p:animEffect>
                                  </p:childTnLst>
                                </p:cTn>
                              </p:par>
                            </p:childTnLst>
                          </p:cTn>
                        </p:par>
                        <p:par>
                          <p:cTn id="40" fill="hold">
                            <p:stCondLst>
                              <p:cond delay="3300"/>
                            </p:stCondLst>
                            <p:childTnLst>
                              <p:par>
                                <p:cTn id="41" presetID="22" presetClass="entr" presetSubtype="2"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right)">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1" grpId="0" animBg="1"/>
      <p:bldP spid="12" grpId="0" animBg="1"/>
      <p:bldP spid="13" grpId="0" animBg="1"/>
      <p:bldP spid="14" grpId="0" animBg="1"/>
      <p:bldP spid="15" grpId="0" animBg="1"/>
      <p:bldP spid="32" grpId="0" animBg="1"/>
      <p:bldP spid="33" grpId="0"/>
      <p:bldP spid="3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grpSp>
        <p:nvGrpSpPr>
          <p:cNvPr id="6" name="Group 5"/>
          <p:cNvGrpSpPr/>
          <p:nvPr/>
        </p:nvGrpSpPr>
        <p:grpSpPr>
          <a:xfrm>
            <a:off x="1772300" y="429604"/>
            <a:ext cx="5667768" cy="568113"/>
            <a:chOff x="1772300" y="429604"/>
            <a:chExt cx="5667768" cy="568113"/>
          </a:xfrm>
        </p:grpSpPr>
        <p:sp>
          <p:nvSpPr>
            <p:cNvPr id="24" name="Rectangle 22"/>
            <p:cNvSpPr>
              <a:spLocks noChangeArrowheads="1"/>
            </p:cNvSpPr>
            <p:nvPr/>
          </p:nvSpPr>
          <p:spPr bwMode="auto">
            <a:xfrm>
              <a:off x="3056148" y="429604"/>
              <a:ext cx="31002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en-US" sz="2400" dirty="0" smtClean="0">
                  <a:solidFill>
                    <a:schemeClr val="bg1"/>
                  </a:solidFill>
                  <a:latin typeface="Lato" pitchFamily="34" charset="0"/>
                  <a:cs typeface="Arial" pitchFamily="34" charset="0"/>
                </a:rPr>
                <a:t>Real-time Suggestions</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sp>
          <p:nvSpPr>
            <p:cNvPr id="13" name="TextBox 12"/>
            <p:cNvSpPr txBox="1"/>
            <p:nvPr/>
          </p:nvSpPr>
          <p:spPr>
            <a:xfrm>
              <a:off x="1772300" y="751496"/>
              <a:ext cx="5667768" cy="246221"/>
            </a:xfrm>
            <a:prstGeom prst="rect">
              <a:avLst/>
            </a:prstGeom>
            <a:noFill/>
          </p:spPr>
          <p:txBody>
            <a:bodyPr wrap="square" rtlCol="0">
              <a:spAutoFit/>
            </a:bodyPr>
            <a:lstStyle/>
            <a:p>
              <a:pPr algn="ctr"/>
              <a:r>
                <a:rPr lang="en-US" sz="1000" dirty="0" smtClean="0">
                  <a:solidFill>
                    <a:schemeClr val="bg1"/>
                  </a:solidFill>
                  <a:latin typeface="Lato" pitchFamily="34" charset="0"/>
                </a:rPr>
                <a:t>Provide real-time suggestions for furniture</a:t>
              </a:r>
              <a:endParaRPr lang="en-US" sz="1000" dirty="0">
                <a:solidFill>
                  <a:schemeClr val="bg1"/>
                </a:solidFill>
                <a:latin typeface="Lato" pitchFamily="34" charset="0"/>
              </a:endParaRPr>
            </a:p>
          </p:txBody>
        </p:sp>
      </p:grpSp>
      <p:sp>
        <p:nvSpPr>
          <p:cNvPr id="51" name="Rectangle 50"/>
          <p:cNvSpPr/>
          <p:nvPr/>
        </p:nvSpPr>
        <p:spPr>
          <a:xfrm>
            <a:off x="4085727" y="1019142"/>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Lato" pitchFamily="34" charset="0"/>
            </a:endParaRPr>
          </a:p>
        </p:txBody>
      </p:sp>
      <p:sp>
        <p:nvSpPr>
          <p:cNvPr id="47" name="Rectangle 46"/>
          <p:cNvSpPr/>
          <p:nvPr/>
        </p:nvSpPr>
        <p:spPr>
          <a:xfrm>
            <a:off x="1772300" y="2876550"/>
            <a:ext cx="1845787" cy="1384995"/>
          </a:xfrm>
          <a:prstGeom prst="rect">
            <a:avLst/>
          </a:prstGeom>
        </p:spPr>
        <p:txBody>
          <a:bodyPr wrap="square" numCol="1" spcCol="274320">
            <a:spAutoFit/>
          </a:bodyPr>
          <a:lstStyle/>
          <a:p>
            <a:pPr>
              <a:lnSpc>
                <a:spcPct val="120000"/>
              </a:lnSpc>
            </a:pPr>
            <a:r>
              <a:rPr lang="en-US" sz="1400" dirty="0">
                <a:solidFill>
                  <a:schemeClr val="bg1"/>
                </a:solidFill>
                <a:latin typeface="Lato" pitchFamily="34" charset="0"/>
                <a:ea typeface="Open Sans Condensed Light" pitchFamily="34" charset="0"/>
                <a:cs typeface="Open Sans Condensed Light" pitchFamily="34" charset="0"/>
              </a:rPr>
              <a:t>Identify the prominent </a:t>
            </a:r>
            <a:r>
              <a:rPr lang="en-US" sz="1400" dirty="0" smtClean="0">
                <a:solidFill>
                  <a:schemeClr val="bg1"/>
                </a:solidFill>
                <a:latin typeface="Lato" pitchFamily="34" charset="0"/>
                <a:ea typeface="Open Sans Condensed Light" pitchFamily="34" charset="0"/>
                <a:cs typeface="Open Sans Condensed Light" pitchFamily="34" charset="0"/>
              </a:rPr>
              <a:t>colors </a:t>
            </a:r>
            <a:r>
              <a:rPr lang="en-US" sz="1400" dirty="0">
                <a:solidFill>
                  <a:schemeClr val="bg1"/>
                </a:solidFill>
                <a:latin typeface="Lato" pitchFamily="34" charset="0"/>
                <a:ea typeface="Open Sans Condensed Light" pitchFamily="34" charset="0"/>
                <a:cs typeface="Open Sans Condensed Light" pitchFamily="34" charset="0"/>
              </a:rPr>
              <a:t>present when scanning the </a:t>
            </a:r>
            <a:r>
              <a:rPr lang="en-US" sz="1400" dirty="0" smtClean="0">
                <a:solidFill>
                  <a:schemeClr val="bg1"/>
                </a:solidFill>
                <a:latin typeface="Lato" pitchFamily="34" charset="0"/>
                <a:ea typeface="Open Sans Condensed Light" pitchFamily="34" charset="0"/>
                <a:cs typeface="Open Sans Condensed Light" pitchFamily="34" charset="0"/>
              </a:rPr>
              <a:t>environment.</a:t>
            </a:r>
            <a:endParaRPr lang="en-US" sz="1400" dirty="0">
              <a:solidFill>
                <a:schemeClr val="bg1"/>
              </a:solidFill>
              <a:latin typeface="Lato" pitchFamily="34" charset="0"/>
              <a:ea typeface="Open Sans Condensed Light" pitchFamily="34" charset="0"/>
              <a:cs typeface="Open Sans Condensed Light" pitchFamily="34" charset="0"/>
            </a:endParaRPr>
          </a:p>
        </p:txBody>
      </p:sp>
      <p:grpSp>
        <p:nvGrpSpPr>
          <p:cNvPr id="5" name="Group 4"/>
          <p:cNvGrpSpPr/>
          <p:nvPr/>
        </p:nvGrpSpPr>
        <p:grpSpPr>
          <a:xfrm>
            <a:off x="1865487" y="2425966"/>
            <a:ext cx="1676400" cy="306972"/>
            <a:chOff x="762000" y="2223702"/>
            <a:chExt cx="1676400" cy="306972"/>
          </a:xfrm>
        </p:grpSpPr>
        <p:sp>
          <p:nvSpPr>
            <p:cNvPr id="4" name="Rectangle 3"/>
            <p:cNvSpPr/>
            <p:nvPr/>
          </p:nvSpPr>
          <p:spPr>
            <a:xfrm>
              <a:off x="762000" y="2223702"/>
              <a:ext cx="1676400" cy="3069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874202" y="2242038"/>
              <a:ext cx="1435008" cy="246221"/>
            </a:xfrm>
            <a:prstGeom prst="rect">
              <a:avLst/>
            </a:prstGeom>
          </p:spPr>
          <p:txBody>
            <a:bodyPr wrap="none">
              <a:spAutoFit/>
            </a:bodyPr>
            <a:lstStyle/>
            <a:p>
              <a:r>
                <a:rPr lang="en-US" sz="1000" dirty="0" smtClean="0">
                  <a:solidFill>
                    <a:schemeClr val="bg1"/>
                  </a:solidFill>
                  <a:latin typeface="Lato" pitchFamily="34" charset="0"/>
                  <a:ea typeface="Open Sans Condensed Light" pitchFamily="34" charset="0"/>
                  <a:cs typeface="Open Sans Condensed Light" pitchFamily="34" charset="0"/>
                </a:rPr>
                <a:t>Histogram Processing</a:t>
              </a:r>
              <a:endParaRPr lang="en-US" sz="1000" dirty="0">
                <a:solidFill>
                  <a:schemeClr val="bg1"/>
                </a:solidFill>
                <a:latin typeface="Lato" pitchFamily="34" charset="0"/>
              </a:endParaRPr>
            </a:p>
          </p:txBody>
        </p:sp>
      </p:grpSp>
      <p:grpSp>
        <p:nvGrpSpPr>
          <p:cNvPr id="23" name="Group 22"/>
          <p:cNvGrpSpPr/>
          <p:nvPr/>
        </p:nvGrpSpPr>
        <p:grpSpPr>
          <a:xfrm>
            <a:off x="3838448" y="2425966"/>
            <a:ext cx="1676400" cy="306972"/>
            <a:chOff x="762000" y="2223702"/>
            <a:chExt cx="1676400" cy="306972"/>
          </a:xfrm>
        </p:grpSpPr>
        <p:sp>
          <p:nvSpPr>
            <p:cNvPr id="25" name="Rectangle 24"/>
            <p:cNvSpPr/>
            <p:nvPr/>
          </p:nvSpPr>
          <p:spPr>
            <a:xfrm>
              <a:off x="762000" y="2223702"/>
              <a:ext cx="1676400" cy="3069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942797" y="2255981"/>
              <a:ext cx="1261884" cy="246221"/>
            </a:xfrm>
            <a:prstGeom prst="rect">
              <a:avLst/>
            </a:prstGeom>
          </p:spPr>
          <p:txBody>
            <a:bodyPr wrap="none">
              <a:spAutoFit/>
            </a:bodyPr>
            <a:lstStyle/>
            <a:p>
              <a:pPr algn="r"/>
              <a:r>
                <a:rPr lang="en-US" sz="1000" dirty="0" smtClean="0">
                  <a:solidFill>
                    <a:schemeClr val="bg1"/>
                  </a:solidFill>
                  <a:latin typeface="Lato" pitchFamily="34" charset="0"/>
                  <a:ea typeface="Open Sans Condensed Light" pitchFamily="34" charset="0"/>
                  <a:cs typeface="Open Sans Condensed Light" pitchFamily="34" charset="0"/>
                </a:rPr>
                <a:t>Analyze the colors </a:t>
              </a:r>
              <a:endParaRPr lang="en-US" sz="1000" dirty="0">
                <a:solidFill>
                  <a:schemeClr val="bg1"/>
                </a:solidFill>
                <a:latin typeface="Lato" pitchFamily="34" charset="0"/>
              </a:endParaRPr>
            </a:p>
          </p:txBody>
        </p:sp>
      </p:grpSp>
      <p:grpSp>
        <p:nvGrpSpPr>
          <p:cNvPr id="27" name="Group 26"/>
          <p:cNvGrpSpPr/>
          <p:nvPr/>
        </p:nvGrpSpPr>
        <p:grpSpPr>
          <a:xfrm>
            <a:off x="5811411" y="2425966"/>
            <a:ext cx="1676400" cy="306972"/>
            <a:chOff x="762000" y="2223702"/>
            <a:chExt cx="1676400" cy="306972"/>
          </a:xfrm>
        </p:grpSpPr>
        <p:sp>
          <p:nvSpPr>
            <p:cNvPr id="28" name="Rectangle 27"/>
            <p:cNvSpPr/>
            <p:nvPr/>
          </p:nvSpPr>
          <p:spPr>
            <a:xfrm>
              <a:off x="762000" y="2223702"/>
              <a:ext cx="1676400" cy="3069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770579" y="2242038"/>
              <a:ext cx="1443024" cy="246221"/>
            </a:xfrm>
            <a:prstGeom prst="rect">
              <a:avLst/>
            </a:prstGeom>
          </p:spPr>
          <p:txBody>
            <a:bodyPr wrap="none">
              <a:spAutoFit/>
            </a:bodyPr>
            <a:lstStyle/>
            <a:p>
              <a:r>
                <a:rPr lang="en-US" sz="1000" dirty="0" smtClean="0">
                  <a:solidFill>
                    <a:schemeClr val="bg1"/>
                  </a:solidFill>
                  <a:latin typeface="Lato" pitchFamily="34" charset="0"/>
                  <a:ea typeface="Open Sans Condensed Light" pitchFamily="34" charset="0"/>
                  <a:cs typeface="Open Sans Condensed Light" pitchFamily="34" charset="0"/>
                </a:rPr>
                <a:t>Suggestions as output</a:t>
              </a:r>
              <a:endParaRPr lang="en-US" sz="1000" dirty="0">
                <a:solidFill>
                  <a:schemeClr val="bg1"/>
                </a:solidFill>
                <a:latin typeface="Lato" pitchFamily="34" charset="0"/>
              </a:endParaRPr>
            </a:p>
          </p:txBody>
        </p:sp>
      </p:grpSp>
      <p:sp>
        <p:nvSpPr>
          <p:cNvPr id="37" name="Rectangle 36"/>
          <p:cNvSpPr/>
          <p:nvPr/>
        </p:nvSpPr>
        <p:spPr>
          <a:xfrm>
            <a:off x="3727294" y="2876550"/>
            <a:ext cx="1845787" cy="1384995"/>
          </a:xfrm>
          <a:prstGeom prst="rect">
            <a:avLst/>
          </a:prstGeom>
        </p:spPr>
        <p:txBody>
          <a:bodyPr wrap="square" numCol="1" spcCol="274320">
            <a:spAutoFit/>
          </a:bodyPr>
          <a:lstStyle/>
          <a:p>
            <a:pPr>
              <a:lnSpc>
                <a:spcPct val="120000"/>
              </a:lnSpc>
            </a:pPr>
            <a:r>
              <a:rPr lang="en-US" sz="1400" dirty="0">
                <a:solidFill>
                  <a:schemeClr val="bg1"/>
                </a:solidFill>
                <a:latin typeface="Lato" pitchFamily="34" charset="0"/>
                <a:ea typeface="Open Sans Condensed Light" pitchFamily="34" charset="0"/>
                <a:cs typeface="Open Sans Condensed Light" pitchFamily="34" charset="0"/>
              </a:rPr>
              <a:t>Upload the </a:t>
            </a:r>
            <a:r>
              <a:rPr lang="en-US" sz="1400" dirty="0" smtClean="0">
                <a:solidFill>
                  <a:schemeClr val="bg1"/>
                </a:solidFill>
                <a:latin typeface="Lato" pitchFamily="34" charset="0"/>
                <a:ea typeface="Open Sans Condensed Light" pitchFamily="34" charset="0"/>
                <a:cs typeface="Open Sans Condensed Light" pitchFamily="34" charset="0"/>
              </a:rPr>
              <a:t>colors </a:t>
            </a:r>
            <a:r>
              <a:rPr lang="en-US" sz="1400" dirty="0">
                <a:solidFill>
                  <a:schemeClr val="bg1"/>
                </a:solidFill>
                <a:latin typeface="Lato" pitchFamily="34" charset="0"/>
                <a:ea typeface="Open Sans Condensed Light" pitchFamily="34" charset="0"/>
                <a:cs typeface="Open Sans Condensed Light" pitchFamily="34" charset="0"/>
              </a:rPr>
              <a:t>onto a web-service and analyze the </a:t>
            </a:r>
            <a:r>
              <a:rPr lang="en-US" sz="1400" dirty="0" smtClean="0">
                <a:solidFill>
                  <a:schemeClr val="bg1"/>
                </a:solidFill>
                <a:latin typeface="Lato" pitchFamily="34" charset="0"/>
                <a:ea typeface="Open Sans Condensed Light" pitchFamily="34" charset="0"/>
                <a:cs typeface="Open Sans Condensed Light" pitchFamily="34" charset="0"/>
              </a:rPr>
              <a:t>colors </a:t>
            </a:r>
            <a:r>
              <a:rPr lang="en-US" sz="1400" dirty="0">
                <a:solidFill>
                  <a:schemeClr val="bg1"/>
                </a:solidFill>
                <a:latin typeface="Lato" pitchFamily="34" charset="0"/>
                <a:ea typeface="Open Sans Condensed Light" pitchFamily="34" charset="0"/>
                <a:cs typeface="Open Sans Condensed Light" pitchFamily="34" charset="0"/>
              </a:rPr>
              <a:t>against the furniture</a:t>
            </a:r>
          </a:p>
        </p:txBody>
      </p:sp>
      <p:sp>
        <p:nvSpPr>
          <p:cNvPr id="38" name="Rectangle 37"/>
          <p:cNvSpPr/>
          <p:nvPr/>
        </p:nvSpPr>
        <p:spPr>
          <a:xfrm>
            <a:off x="5735106" y="2876550"/>
            <a:ext cx="1845787" cy="1126462"/>
          </a:xfrm>
          <a:prstGeom prst="rect">
            <a:avLst/>
          </a:prstGeom>
        </p:spPr>
        <p:txBody>
          <a:bodyPr wrap="square" numCol="1" spcCol="274320">
            <a:spAutoFit/>
          </a:bodyPr>
          <a:lstStyle/>
          <a:p>
            <a:pPr>
              <a:lnSpc>
                <a:spcPct val="120000"/>
              </a:lnSpc>
            </a:pPr>
            <a:r>
              <a:rPr lang="en-US" sz="1400" dirty="0">
                <a:solidFill>
                  <a:schemeClr val="bg1"/>
                </a:solidFill>
                <a:latin typeface="Lato" pitchFamily="34" charset="0"/>
                <a:ea typeface="Open Sans Condensed Light" pitchFamily="34" charset="0"/>
                <a:cs typeface="Open Sans Condensed Light" pitchFamily="34" charset="0"/>
              </a:rPr>
              <a:t>Provide recommendation of furniture with respect to the analysis done</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0417" y="1480018"/>
            <a:ext cx="1681468" cy="955116"/>
          </a:xfrm>
          <a:prstGeom prst="rect">
            <a:avLst/>
          </a:prstGeom>
        </p:spPr>
      </p:pic>
      <p:grpSp>
        <p:nvGrpSpPr>
          <p:cNvPr id="56" name="Group 55"/>
          <p:cNvGrpSpPr/>
          <p:nvPr/>
        </p:nvGrpSpPr>
        <p:grpSpPr>
          <a:xfrm>
            <a:off x="416912" y="4763691"/>
            <a:ext cx="969290" cy="264168"/>
            <a:chOff x="416912" y="4763691"/>
            <a:chExt cx="969290" cy="264168"/>
          </a:xfrm>
        </p:grpSpPr>
        <p:grpSp>
          <p:nvGrpSpPr>
            <p:cNvPr id="57" name="Group 56"/>
            <p:cNvGrpSpPr/>
            <p:nvPr/>
          </p:nvGrpSpPr>
          <p:grpSpPr>
            <a:xfrm>
              <a:off x="416912" y="4775402"/>
              <a:ext cx="251901" cy="252457"/>
              <a:chOff x="914400" y="3987072"/>
              <a:chExt cx="419914" cy="420841"/>
            </a:xfrm>
          </p:grpSpPr>
          <p:sp>
            <p:nvSpPr>
              <p:cNvPr id="60"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61"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62"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63"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64"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58"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59"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3964" y="1503128"/>
            <a:ext cx="1667822" cy="922838"/>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11409" y="1512276"/>
            <a:ext cx="1667822" cy="922858"/>
          </a:xfrm>
          <a:prstGeom prst="rect">
            <a:avLst/>
          </a:prstGeom>
        </p:spPr>
      </p:pic>
    </p:spTree>
    <p:extLst>
      <p:ext uri="{BB962C8B-B14F-4D97-AF65-F5344CB8AC3E}">
        <p14:creationId xmlns:p14="http://schemas.microsoft.com/office/powerpoint/2010/main" val="3123530275"/>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Rectangle 3"/>
          <p:cNvSpPr/>
          <p:nvPr/>
        </p:nvSpPr>
        <p:spPr>
          <a:xfrm>
            <a:off x="2710673" y="133350"/>
            <a:ext cx="3551806" cy="461665"/>
          </a:xfrm>
          <a:prstGeom prst="rect">
            <a:avLst/>
          </a:prstGeom>
        </p:spPr>
        <p:txBody>
          <a:bodyPr wrap="none">
            <a:spAutoFit/>
          </a:bodyPr>
          <a:lstStyle/>
          <a:p>
            <a:pPr lvl="0" algn="ctr" fontAlgn="base">
              <a:spcBef>
                <a:spcPct val="0"/>
              </a:spcBef>
              <a:spcAft>
                <a:spcPct val="0"/>
              </a:spcAft>
            </a:pPr>
            <a:r>
              <a:rPr lang="en-US" sz="2400" dirty="0" smtClean="0">
                <a:solidFill>
                  <a:schemeClr val="bg1"/>
                </a:solidFill>
                <a:latin typeface="Lato" pitchFamily="34" charset="0"/>
                <a:cs typeface="Arial" pitchFamily="34" charset="0"/>
              </a:rPr>
              <a:t>Web Portal methodology</a:t>
            </a:r>
            <a:endParaRPr lang="en-US" sz="900" dirty="0">
              <a:solidFill>
                <a:schemeClr val="bg1"/>
              </a:solidFill>
              <a:latin typeface="Lato" pitchFamily="34" charset="0"/>
              <a:cs typeface="Arial" pitchFamily="34" charset="0"/>
            </a:endParaRPr>
          </a:p>
        </p:txBody>
      </p:sp>
      <p:sp>
        <p:nvSpPr>
          <p:cNvPr id="5" name="Rectangle 22"/>
          <p:cNvSpPr>
            <a:spLocks noChangeArrowheads="1"/>
          </p:cNvSpPr>
          <p:nvPr/>
        </p:nvSpPr>
        <p:spPr bwMode="auto">
          <a:xfrm>
            <a:off x="304800" y="895350"/>
            <a:ext cx="5714999"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r>
              <a:rPr lang="en-US" sz="2000" dirty="0">
                <a:solidFill>
                  <a:schemeClr val="bg1"/>
                </a:solidFill>
                <a:latin typeface="Lato Light"/>
              </a:rPr>
              <a:t>Web Portal</a:t>
            </a:r>
          </a:p>
          <a:p>
            <a:pPr marL="342900" indent="-342900">
              <a:buFont typeface="Arial" panose="020B0604020202020204" pitchFamily="34" charset="0"/>
              <a:buChar char="•"/>
            </a:pPr>
            <a:r>
              <a:rPr lang="en-US" sz="2000" dirty="0">
                <a:solidFill>
                  <a:schemeClr val="bg1"/>
                </a:solidFill>
                <a:latin typeface="Lato Light"/>
              </a:rPr>
              <a:t>Provide location for registering dealer’s company</a:t>
            </a:r>
          </a:p>
          <a:p>
            <a:pPr marL="342900" indent="-342900">
              <a:buFont typeface="Arial" panose="020B0604020202020204" pitchFamily="34" charset="0"/>
              <a:buChar char="•"/>
            </a:pPr>
            <a:r>
              <a:rPr lang="en-US" sz="2000" dirty="0">
                <a:solidFill>
                  <a:schemeClr val="bg1"/>
                </a:solidFill>
                <a:latin typeface="Lato Light"/>
              </a:rPr>
              <a:t>Provide location for uploading 3D model of furniture</a:t>
            </a:r>
          </a:p>
          <a:p>
            <a:pPr marL="342900" indent="-342900">
              <a:buFont typeface="Arial" panose="020B0604020202020204" pitchFamily="34" charset="0"/>
              <a:buChar char="•"/>
            </a:pPr>
            <a:r>
              <a:rPr lang="en-US" sz="2000" dirty="0">
                <a:solidFill>
                  <a:schemeClr val="bg1"/>
                </a:solidFill>
                <a:latin typeface="Lato Light"/>
              </a:rPr>
              <a:t>Provide location to insert details with respect to customization of furniture</a:t>
            </a:r>
          </a:p>
          <a:p>
            <a:pPr marL="342900" indent="-342900">
              <a:buFont typeface="Arial" panose="020B0604020202020204" pitchFamily="34" charset="0"/>
              <a:buChar char="•"/>
            </a:pPr>
            <a:r>
              <a:rPr lang="en-US" sz="2000" dirty="0">
                <a:solidFill>
                  <a:schemeClr val="bg1"/>
                </a:solidFill>
                <a:latin typeface="Lato Light"/>
              </a:rPr>
              <a:t>Identify and Handle each furniture and their respective customizations</a:t>
            </a:r>
          </a:p>
          <a:p>
            <a:endParaRPr lang="en-US" sz="2000" dirty="0">
              <a:solidFill>
                <a:schemeClr val="bg1"/>
              </a:solidFill>
              <a:latin typeface="Lato Light"/>
            </a:endParaRPr>
          </a:p>
          <a:p>
            <a:endParaRPr lang="en-US" sz="2000" dirty="0">
              <a:solidFill>
                <a:schemeClr val="bg1"/>
              </a:solidFill>
              <a:latin typeface="Lato Light"/>
            </a:endParaRPr>
          </a:p>
          <a:p>
            <a:pPr marL="342900" indent="-342900">
              <a:buFont typeface="Arial" panose="020B0604020202020204" pitchFamily="34" charset="0"/>
              <a:buChar char="•"/>
            </a:pPr>
            <a:endParaRPr lang="en-US" sz="2000" dirty="0">
              <a:solidFill>
                <a:schemeClr val="bg1"/>
              </a:solidFill>
              <a:latin typeface="Lato Light"/>
            </a:endParaRPr>
          </a:p>
        </p:txBody>
      </p:sp>
      <p:grpSp>
        <p:nvGrpSpPr>
          <p:cNvPr id="6" name="Group 5"/>
          <p:cNvGrpSpPr/>
          <p:nvPr/>
        </p:nvGrpSpPr>
        <p:grpSpPr>
          <a:xfrm>
            <a:off x="416912" y="4763691"/>
            <a:ext cx="969290" cy="264168"/>
            <a:chOff x="416912" y="4763691"/>
            <a:chExt cx="969290" cy="264168"/>
          </a:xfrm>
        </p:grpSpPr>
        <p:grpSp>
          <p:nvGrpSpPr>
            <p:cNvPr id="7" name="Group 6"/>
            <p:cNvGrpSpPr/>
            <p:nvPr/>
          </p:nvGrpSpPr>
          <p:grpSpPr>
            <a:xfrm>
              <a:off x="416912" y="4775402"/>
              <a:ext cx="251901" cy="252457"/>
              <a:chOff x="914400" y="3987072"/>
              <a:chExt cx="419914" cy="420841"/>
            </a:xfrm>
          </p:grpSpPr>
          <p:sp>
            <p:nvSpPr>
              <p:cNvPr id="10"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1"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2"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3"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4"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8"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9"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
        <p:nvSpPr>
          <p:cNvPr id="15" name="Rectangle 14"/>
          <p:cNvSpPr/>
          <p:nvPr/>
        </p:nvSpPr>
        <p:spPr>
          <a:xfrm>
            <a:off x="3966113" y="599716"/>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Lato" pitchFamily="34" charset="0"/>
            </a:endParaRPr>
          </a:p>
        </p:txBody>
      </p:sp>
    </p:spTree>
    <p:extLst>
      <p:ext uri="{BB962C8B-B14F-4D97-AF65-F5344CB8AC3E}">
        <p14:creationId xmlns:p14="http://schemas.microsoft.com/office/powerpoint/2010/main" val="33600757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extBox 1"/>
          <p:cNvSpPr txBox="1"/>
          <p:nvPr/>
        </p:nvSpPr>
        <p:spPr>
          <a:xfrm>
            <a:off x="2029926" y="2577207"/>
            <a:ext cx="5152516" cy="646331"/>
          </a:xfrm>
          <a:prstGeom prst="rect">
            <a:avLst/>
          </a:prstGeom>
          <a:noFill/>
        </p:spPr>
        <p:txBody>
          <a:bodyPr wrap="square" rtlCol="0">
            <a:spAutoFit/>
          </a:bodyPr>
          <a:lstStyle/>
          <a:p>
            <a:pPr algn="ctr">
              <a:lnSpc>
                <a:spcPct val="120000"/>
              </a:lnSpc>
            </a:pPr>
            <a:r>
              <a:rPr lang="en-US" sz="1000" dirty="0">
                <a:solidFill>
                  <a:schemeClr val="bg1"/>
                </a:solidFill>
                <a:latin typeface="Lato" pitchFamily="34" charset="0"/>
              </a:rPr>
              <a:t>Augmented </a:t>
            </a:r>
            <a:r>
              <a:rPr lang="en-US" sz="1000" dirty="0" smtClean="0">
                <a:solidFill>
                  <a:schemeClr val="bg1"/>
                </a:solidFill>
                <a:latin typeface="Lato" pitchFamily="34" charset="0"/>
              </a:rPr>
              <a:t>Reality is an image processing technique </a:t>
            </a:r>
            <a:r>
              <a:rPr lang="en-US" sz="1000" dirty="0">
                <a:solidFill>
                  <a:schemeClr val="bg1"/>
                </a:solidFill>
                <a:latin typeface="Lato" pitchFamily="34" charset="0"/>
              </a:rPr>
              <a:t>which uses a mobile device’s camera to superimpose a computer-generated image or 3D model on to a user’s view of the real world</a:t>
            </a:r>
          </a:p>
        </p:txBody>
      </p:sp>
      <p:grpSp>
        <p:nvGrpSpPr>
          <p:cNvPr id="4" name="Group 3"/>
          <p:cNvGrpSpPr/>
          <p:nvPr/>
        </p:nvGrpSpPr>
        <p:grpSpPr>
          <a:xfrm>
            <a:off x="1772300" y="1657350"/>
            <a:ext cx="5667768" cy="551021"/>
            <a:chOff x="1772300" y="1657350"/>
            <a:chExt cx="5667768" cy="551021"/>
          </a:xfrm>
        </p:grpSpPr>
        <p:sp>
          <p:nvSpPr>
            <p:cNvPr id="24" name="Rectangle 22"/>
            <p:cNvSpPr>
              <a:spLocks noChangeArrowheads="1"/>
            </p:cNvSpPr>
            <p:nvPr/>
          </p:nvSpPr>
          <p:spPr bwMode="auto">
            <a:xfrm>
              <a:off x="2478585" y="1657350"/>
              <a:ext cx="42552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en-US" sz="2400" dirty="0">
                  <a:solidFill>
                    <a:schemeClr val="bg1"/>
                  </a:solidFill>
                  <a:latin typeface="Lato Light" pitchFamily="34" charset="0"/>
                  <a:cs typeface="Arial" pitchFamily="34" charset="0"/>
                </a:rPr>
                <a:t>Welcome to </a:t>
              </a:r>
              <a:r>
                <a:rPr lang="en-US" sz="2400" dirty="0" err="1" smtClean="0">
                  <a:solidFill>
                    <a:schemeClr val="bg1"/>
                  </a:solidFill>
                  <a:latin typeface="Lato Light" pitchFamily="34" charset="0"/>
                  <a:cs typeface="Arial" pitchFamily="34" charset="0"/>
                </a:rPr>
                <a:t>Markless</a:t>
              </a:r>
              <a:r>
                <a:rPr lang="en-US" sz="2400" dirty="0" smtClean="0">
                  <a:solidFill>
                    <a:schemeClr val="bg1"/>
                  </a:solidFill>
                  <a:latin typeface="Lato Light" pitchFamily="34" charset="0"/>
                  <a:cs typeface="Arial" pitchFamily="34" charset="0"/>
                </a:rPr>
                <a:t> Furniture</a:t>
              </a:r>
              <a:endParaRPr lang="en-US" sz="2400" dirty="0">
                <a:solidFill>
                  <a:schemeClr val="bg1"/>
                </a:solidFill>
                <a:latin typeface="Lato Light" pitchFamily="34" charset="0"/>
                <a:cs typeface="Arial" pitchFamily="34" charset="0"/>
              </a:endParaRPr>
            </a:p>
          </p:txBody>
        </p:sp>
        <p:sp>
          <p:nvSpPr>
            <p:cNvPr id="13" name="TextBox 12"/>
            <p:cNvSpPr txBox="1"/>
            <p:nvPr/>
          </p:nvSpPr>
          <p:spPr>
            <a:xfrm>
              <a:off x="1772300" y="1962150"/>
              <a:ext cx="5667768" cy="246221"/>
            </a:xfrm>
            <a:prstGeom prst="rect">
              <a:avLst/>
            </a:prstGeom>
            <a:noFill/>
          </p:spPr>
          <p:txBody>
            <a:bodyPr wrap="square" rtlCol="0">
              <a:spAutoFit/>
            </a:bodyPr>
            <a:lstStyle/>
            <a:p>
              <a:pPr algn="ctr"/>
              <a:r>
                <a:rPr lang="en-US" sz="1000" dirty="0" smtClean="0">
                  <a:solidFill>
                    <a:schemeClr val="bg1"/>
                  </a:solidFill>
                  <a:latin typeface="Lato" pitchFamily="34" charset="0"/>
                </a:rPr>
                <a:t>Marker-Less AR furniture interactive </a:t>
              </a:r>
              <a:r>
                <a:rPr lang="en-US" sz="1000" dirty="0" err="1" smtClean="0">
                  <a:solidFill>
                    <a:schemeClr val="bg1"/>
                  </a:solidFill>
                  <a:latin typeface="Lato" pitchFamily="34" charset="0"/>
                </a:rPr>
                <a:t>Layouting</a:t>
              </a:r>
              <a:endParaRPr lang="en-US" sz="1000" dirty="0">
                <a:solidFill>
                  <a:schemeClr val="bg1"/>
                </a:solidFill>
                <a:latin typeface="Lato" pitchFamily="34" charset="0"/>
              </a:endParaRPr>
            </a:p>
          </p:txBody>
        </p:sp>
      </p:grpSp>
      <p:sp>
        <p:nvSpPr>
          <p:cNvPr id="3" name="Rectangle 2"/>
          <p:cNvSpPr/>
          <p:nvPr/>
        </p:nvSpPr>
        <p:spPr>
          <a:xfrm>
            <a:off x="4085727" y="2246888"/>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6"/>
          <p:cNvSpPr>
            <a:spLocks noEditPoints="1"/>
          </p:cNvSpPr>
          <p:nvPr/>
        </p:nvSpPr>
        <p:spPr bwMode="auto">
          <a:xfrm>
            <a:off x="4187057" y="940327"/>
            <a:ext cx="804070" cy="601663"/>
          </a:xfrm>
          <a:custGeom>
            <a:avLst/>
            <a:gdLst>
              <a:gd name="T0" fmla="*/ 251 w 429"/>
              <a:gd name="T1" fmla="*/ 58 h 321"/>
              <a:gd name="T2" fmla="*/ 248 w 429"/>
              <a:gd name="T3" fmla="*/ 84 h 321"/>
              <a:gd name="T4" fmla="*/ 218 w 429"/>
              <a:gd name="T5" fmla="*/ 65 h 321"/>
              <a:gd name="T6" fmla="*/ 174 w 429"/>
              <a:gd name="T7" fmla="*/ 62 h 321"/>
              <a:gd name="T8" fmla="*/ 120 w 429"/>
              <a:gd name="T9" fmla="*/ 5 h 321"/>
              <a:gd name="T10" fmla="*/ 5 w 429"/>
              <a:gd name="T11" fmla="*/ 112 h 321"/>
              <a:gd name="T12" fmla="*/ 49 w 429"/>
              <a:gd name="T13" fmla="*/ 178 h 321"/>
              <a:gd name="T14" fmla="*/ 68 w 429"/>
              <a:gd name="T15" fmla="*/ 178 h 321"/>
              <a:gd name="T16" fmla="*/ 90 w 429"/>
              <a:gd name="T17" fmla="*/ 183 h 321"/>
              <a:gd name="T18" fmla="*/ 95 w 429"/>
              <a:gd name="T19" fmla="*/ 151 h 321"/>
              <a:gd name="T20" fmla="*/ 161 w 429"/>
              <a:gd name="T21" fmla="*/ 87 h 321"/>
              <a:gd name="T22" fmla="*/ 179 w 429"/>
              <a:gd name="T23" fmla="*/ 89 h 321"/>
              <a:gd name="T24" fmla="*/ 199 w 429"/>
              <a:gd name="T25" fmla="*/ 83 h 321"/>
              <a:gd name="T26" fmla="*/ 197 w 429"/>
              <a:gd name="T27" fmla="*/ 101 h 321"/>
              <a:gd name="T28" fmla="*/ 203 w 429"/>
              <a:gd name="T29" fmla="*/ 189 h 321"/>
              <a:gd name="T30" fmla="*/ 222 w 429"/>
              <a:gd name="T31" fmla="*/ 136 h 321"/>
              <a:gd name="T32" fmla="*/ 265 w 429"/>
              <a:gd name="T33" fmla="*/ 148 h 321"/>
              <a:gd name="T34" fmla="*/ 320 w 429"/>
              <a:gd name="T35" fmla="*/ 204 h 321"/>
              <a:gd name="T36" fmla="*/ 325 w 429"/>
              <a:gd name="T37" fmla="*/ 216 h 321"/>
              <a:gd name="T38" fmla="*/ 314 w 429"/>
              <a:gd name="T39" fmla="*/ 210 h 321"/>
              <a:gd name="T40" fmla="*/ 283 w 429"/>
              <a:gd name="T41" fmla="*/ 199 h 321"/>
              <a:gd name="T42" fmla="*/ 294 w 429"/>
              <a:gd name="T43" fmla="*/ 229 h 321"/>
              <a:gd name="T44" fmla="*/ 298 w 429"/>
              <a:gd name="T45" fmla="*/ 242 h 321"/>
              <a:gd name="T46" fmla="*/ 260 w 429"/>
              <a:gd name="T47" fmla="*/ 224 h 321"/>
              <a:gd name="T48" fmla="*/ 260 w 429"/>
              <a:gd name="T49" fmla="*/ 249 h 321"/>
              <a:gd name="T50" fmla="*/ 271 w 429"/>
              <a:gd name="T51" fmla="*/ 268 h 321"/>
              <a:gd name="T52" fmla="*/ 254 w 429"/>
              <a:gd name="T53" fmla="*/ 259 h 321"/>
              <a:gd name="T54" fmla="*/ 237 w 429"/>
              <a:gd name="T55" fmla="*/ 261 h 321"/>
              <a:gd name="T56" fmla="*/ 239 w 429"/>
              <a:gd name="T57" fmla="*/ 282 h 321"/>
              <a:gd name="T58" fmla="*/ 243 w 429"/>
              <a:gd name="T59" fmla="*/ 293 h 321"/>
              <a:gd name="T60" fmla="*/ 226 w 429"/>
              <a:gd name="T61" fmla="*/ 284 h 321"/>
              <a:gd name="T62" fmla="*/ 205 w 429"/>
              <a:gd name="T63" fmla="*/ 299 h 321"/>
              <a:gd name="T64" fmla="*/ 242 w 429"/>
              <a:gd name="T65" fmla="*/ 321 h 321"/>
              <a:gd name="T66" fmla="*/ 248 w 429"/>
              <a:gd name="T67" fmla="*/ 320 h 321"/>
              <a:gd name="T68" fmla="*/ 272 w 429"/>
              <a:gd name="T69" fmla="*/ 296 h 321"/>
              <a:gd name="T70" fmla="*/ 291 w 429"/>
              <a:gd name="T71" fmla="*/ 284 h 321"/>
              <a:gd name="T72" fmla="*/ 298 w 429"/>
              <a:gd name="T73" fmla="*/ 268 h 321"/>
              <a:gd name="T74" fmla="*/ 329 w 429"/>
              <a:gd name="T75" fmla="*/ 243 h 321"/>
              <a:gd name="T76" fmla="*/ 353 w 429"/>
              <a:gd name="T77" fmla="*/ 218 h 321"/>
              <a:gd name="T78" fmla="*/ 340 w 429"/>
              <a:gd name="T79" fmla="*/ 187 h 321"/>
              <a:gd name="T80" fmla="*/ 344 w 429"/>
              <a:gd name="T81" fmla="*/ 158 h 321"/>
              <a:gd name="T82" fmla="*/ 379 w 429"/>
              <a:gd name="T83" fmla="*/ 178 h 321"/>
              <a:gd name="T84" fmla="*/ 309 w 429"/>
              <a:gd name="T85" fmla="*/ 0 h 321"/>
              <a:gd name="T86" fmla="*/ 32 w 429"/>
              <a:gd name="T87" fmla="*/ 122 h 321"/>
              <a:gd name="T88" fmla="*/ 142 w 429"/>
              <a:gd name="T89" fmla="*/ 65 h 321"/>
              <a:gd name="T90" fmla="*/ 142 w 429"/>
              <a:gd name="T91" fmla="*/ 169 h 321"/>
              <a:gd name="T92" fmla="*/ 95 w 429"/>
              <a:gd name="T93" fmla="*/ 195 h 321"/>
              <a:gd name="T94" fmla="*/ 114 w 429"/>
              <a:gd name="T95" fmla="*/ 216 h 321"/>
              <a:gd name="T96" fmla="*/ 142 w 429"/>
              <a:gd name="T97" fmla="*/ 169 h 321"/>
              <a:gd name="T98" fmla="*/ 149 w 429"/>
              <a:gd name="T99" fmla="*/ 194 h 321"/>
              <a:gd name="T100" fmla="*/ 122 w 429"/>
              <a:gd name="T101" fmla="*/ 240 h 321"/>
              <a:gd name="T102" fmla="*/ 169 w 429"/>
              <a:gd name="T103" fmla="*/ 215 h 321"/>
              <a:gd name="T104" fmla="*/ 194 w 429"/>
              <a:gd name="T105" fmla="*/ 223 h 321"/>
              <a:gd name="T106" fmla="*/ 146 w 429"/>
              <a:gd name="T107" fmla="*/ 249 h 321"/>
              <a:gd name="T108" fmla="*/ 166 w 429"/>
              <a:gd name="T109" fmla="*/ 269 h 321"/>
              <a:gd name="T110" fmla="*/ 194 w 429"/>
              <a:gd name="T111" fmla="*/ 223 h 321"/>
              <a:gd name="T112" fmla="*/ 201 w 429"/>
              <a:gd name="T113" fmla="*/ 248 h 321"/>
              <a:gd name="T114" fmla="*/ 173 w 429"/>
              <a:gd name="T115" fmla="*/ 294 h 321"/>
              <a:gd name="T116" fmla="*/ 221 w 429"/>
              <a:gd name="T117" fmla="*/ 268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9" h="321">
                <a:moveTo>
                  <a:pt x="309" y="0"/>
                </a:moveTo>
                <a:cubicBezTo>
                  <a:pt x="251" y="58"/>
                  <a:pt x="251" y="58"/>
                  <a:pt x="251" y="58"/>
                </a:cubicBezTo>
                <a:cubicBezTo>
                  <a:pt x="271" y="80"/>
                  <a:pt x="271" y="80"/>
                  <a:pt x="271" y="80"/>
                </a:cubicBezTo>
                <a:cubicBezTo>
                  <a:pt x="264" y="82"/>
                  <a:pt x="255" y="83"/>
                  <a:pt x="248" y="84"/>
                </a:cubicBezTo>
                <a:cubicBezTo>
                  <a:pt x="245" y="84"/>
                  <a:pt x="242" y="84"/>
                  <a:pt x="238" y="85"/>
                </a:cubicBezTo>
                <a:cubicBezTo>
                  <a:pt x="228" y="75"/>
                  <a:pt x="220" y="68"/>
                  <a:pt x="218" y="65"/>
                </a:cubicBezTo>
                <a:cubicBezTo>
                  <a:pt x="212" y="59"/>
                  <a:pt x="204" y="57"/>
                  <a:pt x="197" y="57"/>
                </a:cubicBezTo>
                <a:cubicBezTo>
                  <a:pt x="188" y="57"/>
                  <a:pt x="180" y="60"/>
                  <a:pt x="174" y="62"/>
                </a:cubicBezTo>
                <a:cubicBezTo>
                  <a:pt x="130" y="9"/>
                  <a:pt x="130" y="9"/>
                  <a:pt x="130" y="9"/>
                </a:cubicBezTo>
                <a:cubicBezTo>
                  <a:pt x="127" y="7"/>
                  <a:pt x="124" y="5"/>
                  <a:pt x="120" y="5"/>
                </a:cubicBezTo>
                <a:cubicBezTo>
                  <a:pt x="117" y="4"/>
                  <a:pt x="113" y="6"/>
                  <a:pt x="111" y="8"/>
                </a:cubicBezTo>
                <a:cubicBezTo>
                  <a:pt x="5" y="112"/>
                  <a:pt x="5" y="112"/>
                  <a:pt x="5" y="112"/>
                </a:cubicBezTo>
                <a:cubicBezTo>
                  <a:pt x="0" y="117"/>
                  <a:pt x="0" y="125"/>
                  <a:pt x="5" y="130"/>
                </a:cubicBezTo>
                <a:cubicBezTo>
                  <a:pt x="49" y="178"/>
                  <a:pt x="49" y="178"/>
                  <a:pt x="49" y="178"/>
                </a:cubicBezTo>
                <a:cubicBezTo>
                  <a:pt x="51" y="180"/>
                  <a:pt x="55" y="182"/>
                  <a:pt x="58" y="182"/>
                </a:cubicBezTo>
                <a:cubicBezTo>
                  <a:pt x="62" y="182"/>
                  <a:pt x="65" y="181"/>
                  <a:pt x="68" y="178"/>
                </a:cubicBezTo>
                <a:cubicBezTo>
                  <a:pt x="77" y="169"/>
                  <a:pt x="77" y="169"/>
                  <a:pt x="77" y="169"/>
                </a:cubicBezTo>
                <a:cubicBezTo>
                  <a:pt x="80" y="173"/>
                  <a:pt x="85" y="178"/>
                  <a:pt x="90" y="183"/>
                </a:cubicBezTo>
                <a:cubicBezTo>
                  <a:pt x="109" y="166"/>
                  <a:pt x="109" y="166"/>
                  <a:pt x="109" y="166"/>
                </a:cubicBezTo>
                <a:cubicBezTo>
                  <a:pt x="103" y="160"/>
                  <a:pt x="98" y="154"/>
                  <a:pt x="95" y="151"/>
                </a:cubicBezTo>
                <a:cubicBezTo>
                  <a:pt x="159" y="85"/>
                  <a:pt x="159" y="85"/>
                  <a:pt x="159" y="85"/>
                </a:cubicBezTo>
                <a:cubicBezTo>
                  <a:pt x="161" y="87"/>
                  <a:pt x="161" y="87"/>
                  <a:pt x="161" y="87"/>
                </a:cubicBezTo>
                <a:cubicBezTo>
                  <a:pt x="165" y="92"/>
                  <a:pt x="172" y="93"/>
                  <a:pt x="177" y="90"/>
                </a:cubicBezTo>
                <a:cubicBezTo>
                  <a:pt x="177" y="90"/>
                  <a:pt x="178" y="89"/>
                  <a:pt x="179" y="89"/>
                </a:cubicBezTo>
                <a:cubicBezTo>
                  <a:pt x="183" y="86"/>
                  <a:pt x="193" y="82"/>
                  <a:pt x="197" y="83"/>
                </a:cubicBezTo>
                <a:cubicBezTo>
                  <a:pt x="198" y="83"/>
                  <a:pt x="199" y="83"/>
                  <a:pt x="199" y="83"/>
                </a:cubicBezTo>
                <a:cubicBezTo>
                  <a:pt x="201" y="85"/>
                  <a:pt x="205" y="89"/>
                  <a:pt x="210" y="94"/>
                </a:cubicBezTo>
                <a:cubicBezTo>
                  <a:pt x="205" y="96"/>
                  <a:pt x="201" y="98"/>
                  <a:pt x="197" y="101"/>
                </a:cubicBezTo>
                <a:cubicBezTo>
                  <a:pt x="181" y="111"/>
                  <a:pt x="176" y="144"/>
                  <a:pt x="186" y="159"/>
                </a:cubicBezTo>
                <a:cubicBezTo>
                  <a:pt x="197" y="173"/>
                  <a:pt x="198" y="177"/>
                  <a:pt x="203" y="189"/>
                </a:cubicBezTo>
                <a:cubicBezTo>
                  <a:pt x="209" y="202"/>
                  <a:pt x="218" y="199"/>
                  <a:pt x="220" y="184"/>
                </a:cubicBezTo>
                <a:cubicBezTo>
                  <a:pt x="223" y="169"/>
                  <a:pt x="224" y="153"/>
                  <a:pt x="222" y="136"/>
                </a:cubicBezTo>
                <a:cubicBezTo>
                  <a:pt x="221" y="126"/>
                  <a:pt x="230" y="122"/>
                  <a:pt x="237" y="121"/>
                </a:cubicBezTo>
                <a:cubicBezTo>
                  <a:pt x="246" y="129"/>
                  <a:pt x="256" y="138"/>
                  <a:pt x="265" y="148"/>
                </a:cubicBezTo>
                <a:cubicBezTo>
                  <a:pt x="280" y="162"/>
                  <a:pt x="295" y="177"/>
                  <a:pt x="306" y="189"/>
                </a:cubicBezTo>
                <a:cubicBezTo>
                  <a:pt x="312" y="195"/>
                  <a:pt x="317" y="200"/>
                  <a:pt x="320" y="204"/>
                </a:cubicBezTo>
                <a:cubicBezTo>
                  <a:pt x="322" y="206"/>
                  <a:pt x="324" y="208"/>
                  <a:pt x="325" y="210"/>
                </a:cubicBezTo>
                <a:cubicBezTo>
                  <a:pt x="325" y="212"/>
                  <a:pt x="326" y="215"/>
                  <a:pt x="325" y="216"/>
                </a:cubicBezTo>
                <a:cubicBezTo>
                  <a:pt x="323" y="218"/>
                  <a:pt x="321" y="217"/>
                  <a:pt x="320" y="216"/>
                </a:cubicBezTo>
                <a:cubicBezTo>
                  <a:pt x="317" y="214"/>
                  <a:pt x="316" y="212"/>
                  <a:pt x="314" y="210"/>
                </a:cubicBezTo>
                <a:cubicBezTo>
                  <a:pt x="307" y="203"/>
                  <a:pt x="301" y="198"/>
                  <a:pt x="300" y="198"/>
                </a:cubicBezTo>
                <a:cubicBezTo>
                  <a:pt x="295" y="194"/>
                  <a:pt x="288" y="195"/>
                  <a:pt x="283" y="199"/>
                </a:cubicBezTo>
                <a:cubicBezTo>
                  <a:pt x="279" y="204"/>
                  <a:pt x="279" y="211"/>
                  <a:pt x="283" y="216"/>
                </a:cubicBezTo>
                <a:cubicBezTo>
                  <a:pt x="283" y="217"/>
                  <a:pt x="287" y="222"/>
                  <a:pt x="294" y="229"/>
                </a:cubicBezTo>
                <a:cubicBezTo>
                  <a:pt x="297" y="231"/>
                  <a:pt x="300" y="233"/>
                  <a:pt x="302" y="236"/>
                </a:cubicBezTo>
                <a:cubicBezTo>
                  <a:pt x="303" y="238"/>
                  <a:pt x="302" y="242"/>
                  <a:pt x="298" y="242"/>
                </a:cubicBezTo>
                <a:cubicBezTo>
                  <a:pt x="288" y="243"/>
                  <a:pt x="282" y="232"/>
                  <a:pt x="276" y="226"/>
                </a:cubicBezTo>
                <a:cubicBezTo>
                  <a:pt x="271" y="222"/>
                  <a:pt x="265" y="221"/>
                  <a:pt x="260" y="224"/>
                </a:cubicBezTo>
                <a:cubicBezTo>
                  <a:pt x="255" y="227"/>
                  <a:pt x="253" y="234"/>
                  <a:pt x="255" y="239"/>
                </a:cubicBezTo>
                <a:cubicBezTo>
                  <a:pt x="256" y="243"/>
                  <a:pt x="258" y="246"/>
                  <a:pt x="260" y="249"/>
                </a:cubicBezTo>
                <a:cubicBezTo>
                  <a:pt x="264" y="253"/>
                  <a:pt x="272" y="259"/>
                  <a:pt x="271" y="266"/>
                </a:cubicBezTo>
                <a:cubicBezTo>
                  <a:pt x="271" y="267"/>
                  <a:pt x="271" y="267"/>
                  <a:pt x="271" y="268"/>
                </a:cubicBezTo>
                <a:cubicBezTo>
                  <a:pt x="269" y="268"/>
                  <a:pt x="267" y="269"/>
                  <a:pt x="262" y="265"/>
                </a:cubicBezTo>
                <a:cubicBezTo>
                  <a:pt x="259" y="263"/>
                  <a:pt x="257" y="261"/>
                  <a:pt x="254" y="259"/>
                </a:cubicBezTo>
                <a:cubicBezTo>
                  <a:pt x="252" y="258"/>
                  <a:pt x="250" y="257"/>
                  <a:pt x="248" y="257"/>
                </a:cubicBezTo>
                <a:cubicBezTo>
                  <a:pt x="245" y="256"/>
                  <a:pt x="240" y="258"/>
                  <a:pt x="237" y="261"/>
                </a:cubicBezTo>
                <a:cubicBezTo>
                  <a:pt x="234" y="264"/>
                  <a:pt x="233" y="270"/>
                  <a:pt x="234" y="275"/>
                </a:cubicBezTo>
                <a:cubicBezTo>
                  <a:pt x="235" y="277"/>
                  <a:pt x="237" y="280"/>
                  <a:pt x="239" y="282"/>
                </a:cubicBezTo>
                <a:cubicBezTo>
                  <a:pt x="240" y="284"/>
                  <a:pt x="241" y="286"/>
                  <a:pt x="242" y="287"/>
                </a:cubicBezTo>
                <a:cubicBezTo>
                  <a:pt x="243" y="288"/>
                  <a:pt x="244" y="292"/>
                  <a:pt x="243" y="293"/>
                </a:cubicBezTo>
                <a:cubicBezTo>
                  <a:pt x="242" y="294"/>
                  <a:pt x="241" y="294"/>
                  <a:pt x="239" y="293"/>
                </a:cubicBezTo>
                <a:cubicBezTo>
                  <a:pt x="234" y="292"/>
                  <a:pt x="230" y="287"/>
                  <a:pt x="226" y="284"/>
                </a:cubicBezTo>
                <a:cubicBezTo>
                  <a:pt x="226" y="283"/>
                  <a:pt x="225" y="282"/>
                  <a:pt x="224" y="281"/>
                </a:cubicBezTo>
                <a:cubicBezTo>
                  <a:pt x="205" y="299"/>
                  <a:pt x="205" y="299"/>
                  <a:pt x="205" y="299"/>
                </a:cubicBezTo>
                <a:cubicBezTo>
                  <a:pt x="206" y="301"/>
                  <a:pt x="208" y="302"/>
                  <a:pt x="209" y="303"/>
                </a:cubicBezTo>
                <a:cubicBezTo>
                  <a:pt x="224" y="316"/>
                  <a:pt x="233" y="321"/>
                  <a:pt x="242" y="321"/>
                </a:cubicBezTo>
                <a:cubicBezTo>
                  <a:pt x="242" y="321"/>
                  <a:pt x="242" y="321"/>
                  <a:pt x="242" y="321"/>
                </a:cubicBezTo>
                <a:cubicBezTo>
                  <a:pt x="244" y="321"/>
                  <a:pt x="246" y="320"/>
                  <a:pt x="248" y="320"/>
                </a:cubicBezTo>
                <a:cubicBezTo>
                  <a:pt x="254" y="319"/>
                  <a:pt x="260" y="317"/>
                  <a:pt x="264" y="313"/>
                </a:cubicBezTo>
                <a:cubicBezTo>
                  <a:pt x="270" y="309"/>
                  <a:pt x="272" y="302"/>
                  <a:pt x="272" y="296"/>
                </a:cubicBezTo>
                <a:cubicBezTo>
                  <a:pt x="272" y="295"/>
                  <a:pt x="272" y="294"/>
                  <a:pt x="272" y="293"/>
                </a:cubicBezTo>
                <a:cubicBezTo>
                  <a:pt x="279" y="293"/>
                  <a:pt x="286" y="290"/>
                  <a:pt x="291" y="284"/>
                </a:cubicBezTo>
                <a:cubicBezTo>
                  <a:pt x="295" y="279"/>
                  <a:pt x="297" y="274"/>
                  <a:pt x="297" y="268"/>
                </a:cubicBezTo>
                <a:cubicBezTo>
                  <a:pt x="298" y="268"/>
                  <a:pt x="298" y="268"/>
                  <a:pt x="298" y="268"/>
                </a:cubicBezTo>
                <a:cubicBezTo>
                  <a:pt x="306" y="268"/>
                  <a:pt x="315" y="266"/>
                  <a:pt x="321" y="259"/>
                </a:cubicBezTo>
                <a:cubicBezTo>
                  <a:pt x="326" y="255"/>
                  <a:pt x="329" y="249"/>
                  <a:pt x="329" y="243"/>
                </a:cubicBezTo>
                <a:cubicBezTo>
                  <a:pt x="335" y="243"/>
                  <a:pt x="341" y="241"/>
                  <a:pt x="345" y="237"/>
                </a:cubicBezTo>
                <a:cubicBezTo>
                  <a:pt x="351" y="232"/>
                  <a:pt x="353" y="225"/>
                  <a:pt x="353" y="218"/>
                </a:cubicBezTo>
                <a:cubicBezTo>
                  <a:pt x="353" y="212"/>
                  <a:pt x="352" y="206"/>
                  <a:pt x="349" y="200"/>
                </a:cubicBezTo>
                <a:cubicBezTo>
                  <a:pt x="347" y="195"/>
                  <a:pt x="344" y="192"/>
                  <a:pt x="340" y="187"/>
                </a:cubicBezTo>
                <a:cubicBezTo>
                  <a:pt x="337" y="184"/>
                  <a:pt x="334" y="180"/>
                  <a:pt x="330" y="176"/>
                </a:cubicBezTo>
                <a:cubicBezTo>
                  <a:pt x="344" y="158"/>
                  <a:pt x="344" y="158"/>
                  <a:pt x="344" y="158"/>
                </a:cubicBezTo>
                <a:cubicBezTo>
                  <a:pt x="370" y="186"/>
                  <a:pt x="370" y="186"/>
                  <a:pt x="370" y="186"/>
                </a:cubicBezTo>
                <a:cubicBezTo>
                  <a:pt x="379" y="178"/>
                  <a:pt x="379" y="178"/>
                  <a:pt x="379" y="178"/>
                </a:cubicBezTo>
                <a:cubicBezTo>
                  <a:pt x="429" y="127"/>
                  <a:pt x="429" y="127"/>
                  <a:pt x="429" y="127"/>
                </a:cubicBezTo>
                <a:lnTo>
                  <a:pt x="309" y="0"/>
                </a:lnTo>
                <a:close/>
                <a:moveTo>
                  <a:pt x="59" y="150"/>
                </a:moveTo>
                <a:cubicBezTo>
                  <a:pt x="32" y="122"/>
                  <a:pt x="32" y="122"/>
                  <a:pt x="32" y="122"/>
                </a:cubicBezTo>
                <a:cubicBezTo>
                  <a:pt x="119" y="37"/>
                  <a:pt x="119" y="37"/>
                  <a:pt x="119" y="37"/>
                </a:cubicBezTo>
                <a:cubicBezTo>
                  <a:pt x="142" y="65"/>
                  <a:pt x="142" y="65"/>
                  <a:pt x="142" y="65"/>
                </a:cubicBezTo>
                <a:lnTo>
                  <a:pt x="59" y="150"/>
                </a:lnTo>
                <a:close/>
                <a:moveTo>
                  <a:pt x="142" y="169"/>
                </a:moveTo>
                <a:cubicBezTo>
                  <a:pt x="136" y="164"/>
                  <a:pt x="128" y="163"/>
                  <a:pt x="123" y="167"/>
                </a:cubicBezTo>
                <a:cubicBezTo>
                  <a:pt x="95" y="195"/>
                  <a:pt x="95" y="195"/>
                  <a:pt x="95" y="195"/>
                </a:cubicBezTo>
                <a:cubicBezTo>
                  <a:pt x="90" y="200"/>
                  <a:pt x="90" y="208"/>
                  <a:pt x="96" y="214"/>
                </a:cubicBezTo>
                <a:cubicBezTo>
                  <a:pt x="101" y="219"/>
                  <a:pt x="109" y="220"/>
                  <a:pt x="114" y="216"/>
                </a:cubicBezTo>
                <a:cubicBezTo>
                  <a:pt x="143" y="188"/>
                  <a:pt x="143" y="188"/>
                  <a:pt x="143" y="188"/>
                </a:cubicBezTo>
                <a:cubicBezTo>
                  <a:pt x="148" y="183"/>
                  <a:pt x="147" y="175"/>
                  <a:pt x="142" y="169"/>
                </a:cubicBezTo>
                <a:close/>
                <a:moveTo>
                  <a:pt x="168" y="196"/>
                </a:moveTo>
                <a:cubicBezTo>
                  <a:pt x="162" y="190"/>
                  <a:pt x="154" y="190"/>
                  <a:pt x="149" y="194"/>
                </a:cubicBezTo>
                <a:cubicBezTo>
                  <a:pt x="120" y="222"/>
                  <a:pt x="120" y="222"/>
                  <a:pt x="120" y="222"/>
                </a:cubicBezTo>
                <a:cubicBezTo>
                  <a:pt x="116" y="226"/>
                  <a:pt x="116" y="235"/>
                  <a:pt x="122" y="240"/>
                </a:cubicBezTo>
                <a:cubicBezTo>
                  <a:pt x="127" y="246"/>
                  <a:pt x="135" y="247"/>
                  <a:pt x="140" y="242"/>
                </a:cubicBezTo>
                <a:cubicBezTo>
                  <a:pt x="169" y="215"/>
                  <a:pt x="169" y="215"/>
                  <a:pt x="169" y="215"/>
                </a:cubicBezTo>
                <a:cubicBezTo>
                  <a:pt x="174" y="210"/>
                  <a:pt x="173" y="202"/>
                  <a:pt x="168" y="196"/>
                </a:cubicBezTo>
                <a:close/>
                <a:moveTo>
                  <a:pt x="194" y="223"/>
                </a:moveTo>
                <a:cubicBezTo>
                  <a:pt x="188" y="217"/>
                  <a:pt x="180" y="216"/>
                  <a:pt x="175" y="221"/>
                </a:cubicBezTo>
                <a:cubicBezTo>
                  <a:pt x="146" y="249"/>
                  <a:pt x="146" y="249"/>
                  <a:pt x="146" y="249"/>
                </a:cubicBezTo>
                <a:cubicBezTo>
                  <a:pt x="142" y="253"/>
                  <a:pt x="142" y="262"/>
                  <a:pt x="147" y="267"/>
                </a:cubicBezTo>
                <a:cubicBezTo>
                  <a:pt x="153" y="273"/>
                  <a:pt x="161" y="274"/>
                  <a:pt x="166" y="269"/>
                </a:cubicBezTo>
                <a:cubicBezTo>
                  <a:pt x="195" y="242"/>
                  <a:pt x="195" y="242"/>
                  <a:pt x="195" y="242"/>
                </a:cubicBezTo>
                <a:cubicBezTo>
                  <a:pt x="200" y="237"/>
                  <a:pt x="199" y="229"/>
                  <a:pt x="194" y="223"/>
                </a:cubicBezTo>
                <a:close/>
                <a:moveTo>
                  <a:pt x="220" y="250"/>
                </a:moveTo>
                <a:cubicBezTo>
                  <a:pt x="214" y="244"/>
                  <a:pt x="206" y="243"/>
                  <a:pt x="201" y="248"/>
                </a:cubicBezTo>
                <a:cubicBezTo>
                  <a:pt x="172" y="276"/>
                  <a:pt x="172" y="276"/>
                  <a:pt x="172" y="276"/>
                </a:cubicBezTo>
                <a:cubicBezTo>
                  <a:pt x="167" y="280"/>
                  <a:pt x="168" y="288"/>
                  <a:pt x="173" y="294"/>
                </a:cubicBezTo>
                <a:cubicBezTo>
                  <a:pt x="179" y="300"/>
                  <a:pt x="187" y="301"/>
                  <a:pt x="192" y="296"/>
                </a:cubicBezTo>
                <a:cubicBezTo>
                  <a:pt x="221" y="268"/>
                  <a:pt x="221" y="268"/>
                  <a:pt x="221" y="268"/>
                </a:cubicBezTo>
                <a:cubicBezTo>
                  <a:pt x="226" y="264"/>
                  <a:pt x="225" y="255"/>
                  <a:pt x="220" y="25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4" name="Group 33"/>
          <p:cNvGrpSpPr/>
          <p:nvPr/>
        </p:nvGrpSpPr>
        <p:grpSpPr>
          <a:xfrm>
            <a:off x="416912" y="4763691"/>
            <a:ext cx="969290" cy="264168"/>
            <a:chOff x="416912" y="4763691"/>
            <a:chExt cx="969290" cy="264168"/>
          </a:xfrm>
        </p:grpSpPr>
        <p:grpSp>
          <p:nvGrpSpPr>
            <p:cNvPr id="35" name="Group 34"/>
            <p:cNvGrpSpPr/>
            <p:nvPr/>
          </p:nvGrpSpPr>
          <p:grpSpPr>
            <a:xfrm>
              <a:off x="416912" y="4775402"/>
              <a:ext cx="251901" cy="252457"/>
              <a:chOff x="914400" y="3987072"/>
              <a:chExt cx="419914" cy="420841"/>
            </a:xfrm>
          </p:grpSpPr>
          <p:sp>
            <p:nvSpPr>
              <p:cNvPr id="38"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9"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0"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1"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2"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36"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37"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225193214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400"/>
                                        <p:tgtEl>
                                          <p:spTgt spid="6"/>
                                        </p:tgtEl>
                                      </p:cBhvr>
                                    </p:animEffect>
                                    <p:anim calcmode="lin" valueType="num">
                                      <p:cBhvr>
                                        <p:cTn id="8" dur="400" fill="hold"/>
                                        <p:tgtEl>
                                          <p:spTgt spid="6"/>
                                        </p:tgtEl>
                                        <p:attrNameLst>
                                          <p:attrName>ppt_x</p:attrName>
                                        </p:attrNameLst>
                                      </p:cBhvr>
                                      <p:tavLst>
                                        <p:tav tm="0">
                                          <p:val>
                                            <p:strVal val="#ppt_x"/>
                                          </p:val>
                                        </p:tav>
                                        <p:tav tm="100000">
                                          <p:val>
                                            <p:strVal val="#ppt_x"/>
                                          </p:val>
                                        </p:tav>
                                      </p:tavLst>
                                    </p:anim>
                                    <p:anim calcmode="lin" valueType="num">
                                      <p:cBhvr>
                                        <p:cTn id="9" dur="4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40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400"/>
                                        <p:tgtEl>
                                          <p:spTgt spid="4"/>
                                        </p:tgtEl>
                                      </p:cBhvr>
                                    </p:animEffect>
                                    <p:anim calcmode="lin" valueType="num">
                                      <p:cBhvr>
                                        <p:cTn id="14" dur="400" fill="hold"/>
                                        <p:tgtEl>
                                          <p:spTgt spid="4"/>
                                        </p:tgtEl>
                                        <p:attrNameLst>
                                          <p:attrName>ppt_x</p:attrName>
                                        </p:attrNameLst>
                                      </p:cBhvr>
                                      <p:tavLst>
                                        <p:tav tm="0">
                                          <p:val>
                                            <p:strVal val="#ppt_x"/>
                                          </p:val>
                                        </p:tav>
                                        <p:tav tm="100000">
                                          <p:val>
                                            <p:strVal val="#ppt_x"/>
                                          </p:val>
                                        </p:tav>
                                      </p:tavLst>
                                    </p:anim>
                                    <p:anim calcmode="lin" valueType="num">
                                      <p:cBhvr>
                                        <p:cTn id="15" dur="4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800"/>
                            </p:stCondLst>
                            <p:childTnLst>
                              <p:par>
                                <p:cTn id="17" presetID="55"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400" fill="hold"/>
                                        <p:tgtEl>
                                          <p:spTgt spid="3"/>
                                        </p:tgtEl>
                                        <p:attrNameLst>
                                          <p:attrName>ppt_w</p:attrName>
                                        </p:attrNameLst>
                                      </p:cBhvr>
                                      <p:tavLst>
                                        <p:tav tm="0">
                                          <p:val>
                                            <p:strVal val="#ppt_w*0.70"/>
                                          </p:val>
                                        </p:tav>
                                        <p:tav tm="100000">
                                          <p:val>
                                            <p:strVal val="#ppt_w"/>
                                          </p:val>
                                        </p:tav>
                                      </p:tavLst>
                                    </p:anim>
                                    <p:anim calcmode="lin" valueType="num">
                                      <p:cBhvr>
                                        <p:cTn id="20" dur="400" fill="hold"/>
                                        <p:tgtEl>
                                          <p:spTgt spid="3"/>
                                        </p:tgtEl>
                                        <p:attrNameLst>
                                          <p:attrName>ppt_h</p:attrName>
                                        </p:attrNameLst>
                                      </p:cBhvr>
                                      <p:tavLst>
                                        <p:tav tm="0">
                                          <p:val>
                                            <p:strVal val="#ppt_h"/>
                                          </p:val>
                                        </p:tav>
                                        <p:tav tm="100000">
                                          <p:val>
                                            <p:strVal val="#ppt_h"/>
                                          </p:val>
                                        </p:tav>
                                      </p:tavLst>
                                    </p:anim>
                                    <p:animEffect transition="in" filter="fade">
                                      <p:cBhvr>
                                        <p:cTn id="21" dur="4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up)">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96" name="Rectangle 95"/>
          <p:cNvSpPr/>
          <p:nvPr/>
        </p:nvSpPr>
        <p:spPr>
          <a:xfrm>
            <a:off x="1341050" y="1657350"/>
            <a:ext cx="1429692" cy="2930416"/>
          </a:xfrm>
          <a:prstGeom prst="rect">
            <a:avLst/>
          </a:prstGeom>
          <a:solidFill>
            <a:schemeClr val="accent5">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7" name="Rectangle 96"/>
          <p:cNvSpPr/>
          <p:nvPr/>
        </p:nvSpPr>
        <p:spPr>
          <a:xfrm>
            <a:off x="2951778" y="1598770"/>
            <a:ext cx="1429692" cy="2988996"/>
          </a:xfrm>
          <a:prstGeom prst="rect">
            <a:avLst/>
          </a:prstGeom>
          <a:solidFill>
            <a:schemeClr val="accent5">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8" name="Rectangle 97"/>
          <p:cNvSpPr/>
          <p:nvPr/>
        </p:nvSpPr>
        <p:spPr>
          <a:xfrm>
            <a:off x="4562507" y="1597963"/>
            <a:ext cx="1429692" cy="2989803"/>
          </a:xfrm>
          <a:prstGeom prst="rect">
            <a:avLst/>
          </a:prstGeom>
          <a:solidFill>
            <a:schemeClr val="accent5">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9" name="Rectangle 98"/>
          <p:cNvSpPr/>
          <p:nvPr/>
        </p:nvSpPr>
        <p:spPr>
          <a:xfrm>
            <a:off x="6173236" y="1597156"/>
            <a:ext cx="1429692" cy="2990610"/>
          </a:xfrm>
          <a:prstGeom prst="rect">
            <a:avLst/>
          </a:prstGeom>
          <a:solidFill>
            <a:schemeClr val="accent5">
              <a:lumMod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9" name="Rectangle 68"/>
          <p:cNvSpPr/>
          <p:nvPr/>
        </p:nvSpPr>
        <p:spPr>
          <a:xfrm>
            <a:off x="6173236" y="1607286"/>
            <a:ext cx="1429692" cy="1549976"/>
          </a:xfrm>
          <a:prstGeom prst="rect">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8" name="Rectangle 67"/>
          <p:cNvSpPr/>
          <p:nvPr/>
        </p:nvSpPr>
        <p:spPr>
          <a:xfrm>
            <a:off x="4562507" y="1597156"/>
            <a:ext cx="1429692" cy="1560106"/>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7" name="Rectangle 66"/>
          <p:cNvSpPr/>
          <p:nvPr/>
        </p:nvSpPr>
        <p:spPr>
          <a:xfrm>
            <a:off x="2951778" y="1597156"/>
            <a:ext cx="1429692" cy="1560105"/>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6" name="Rectangle 65"/>
          <p:cNvSpPr/>
          <p:nvPr/>
        </p:nvSpPr>
        <p:spPr>
          <a:xfrm>
            <a:off x="1341050" y="1597156"/>
            <a:ext cx="1429692" cy="1560106"/>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8" name="TextBox 117"/>
          <p:cNvSpPr txBox="1"/>
          <p:nvPr/>
        </p:nvSpPr>
        <p:spPr>
          <a:xfrm>
            <a:off x="1372975" y="2708949"/>
            <a:ext cx="1361410" cy="408125"/>
          </a:xfrm>
          <a:prstGeom prst="rect">
            <a:avLst/>
          </a:prstGeom>
          <a:noFill/>
        </p:spPr>
        <p:txBody>
          <a:bodyPr wrap="square" rtlCol="0">
            <a:spAutoFit/>
          </a:bodyPr>
          <a:lstStyle/>
          <a:p>
            <a:pPr algn="ctr">
              <a:lnSpc>
                <a:spcPct val="114000"/>
              </a:lnSpc>
            </a:pPr>
            <a:r>
              <a:rPr lang="en-US" sz="1000" dirty="0">
                <a:solidFill>
                  <a:prstClr val="white"/>
                </a:solidFill>
                <a:latin typeface="Lato Bold" pitchFamily="34" charset="0"/>
              </a:rPr>
              <a:t>N. J. Silva</a:t>
            </a:r>
          </a:p>
          <a:p>
            <a:pPr algn="ctr">
              <a:lnSpc>
                <a:spcPct val="114000"/>
              </a:lnSpc>
            </a:pPr>
            <a:r>
              <a:rPr lang="en-US" sz="800" dirty="0">
                <a:solidFill>
                  <a:prstClr val="white"/>
                </a:solidFill>
                <a:latin typeface="Lato" pitchFamily="34" charset="0"/>
              </a:rPr>
              <a:t>Team Leader</a:t>
            </a:r>
          </a:p>
        </p:txBody>
      </p:sp>
      <p:sp>
        <p:nvSpPr>
          <p:cNvPr id="121" name="TextBox 120"/>
          <p:cNvSpPr txBox="1"/>
          <p:nvPr/>
        </p:nvSpPr>
        <p:spPr>
          <a:xfrm>
            <a:off x="1324574" y="3085680"/>
            <a:ext cx="1521242" cy="1546577"/>
          </a:xfrm>
          <a:prstGeom prst="rect">
            <a:avLst/>
          </a:prstGeom>
          <a:noFill/>
        </p:spPr>
        <p:txBody>
          <a:bodyPr wrap="square" rtlCol="0" anchor="t">
            <a:spAutoFit/>
          </a:bodyPr>
          <a:lstStyle/>
          <a:p>
            <a:pPr marL="128588" indent="-128588">
              <a:lnSpc>
                <a:spcPct val="150000"/>
              </a:lnSpc>
              <a:buFont typeface="Arial" panose="020B0604020202020204" pitchFamily="34" charset="0"/>
              <a:buChar char="•"/>
            </a:pPr>
            <a:r>
              <a:rPr lang="en-US" sz="900" dirty="0">
                <a:solidFill>
                  <a:prstClr val="white"/>
                </a:solidFill>
                <a:latin typeface="Lato" pitchFamily="34" charset="0"/>
              </a:rPr>
              <a:t>3D tracking and mapping of Environment </a:t>
            </a:r>
          </a:p>
          <a:p>
            <a:pPr marL="128588" indent="-128588">
              <a:lnSpc>
                <a:spcPct val="150000"/>
              </a:lnSpc>
              <a:buFont typeface="Arial" panose="020B0604020202020204" pitchFamily="34" charset="0"/>
              <a:buChar char="•"/>
            </a:pPr>
            <a:r>
              <a:rPr lang="en-US" sz="900" dirty="0">
                <a:solidFill>
                  <a:prstClr val="white"/>
                </a:solidFill>
                <a:latin typeface="Lato" pitchFamily="34" charset="0"/>
              </a:rPr>
              <a:t>Assigning and display of furniture and details</a:t>
            </a:r>
          </a:p>
          <a:p>
            <a:pPr marL="128588" indent="-128588">
              <a:lnSpc>
                <a:spcPct val="150000"/>
              </a:lnSpc>
              <a:buFont typeface="Arial" panose="020B0604020202020204" pitchFamily="34" charset="0"/>
              <a:buChar char="•"/>
            </a:pPr>
            <a:r>
              <a:rPr lang="en-US" sz="900" dirty="0">
                <a:solidFill>
                  <a:prstClr val="white"/>
                </a:solidFill>
                <a:latin typeface="Lato" pitchFamily="34" charset="0"/>
              </a:rPr>
              <a:t>Furniture Customization</a:t>
            </a:r>
          </a:p>
        </p:txBody>
      </p:sp>
      <p:sp>
        <p:nvSpPr>
          <p:cNvPr id="127" name="TextBox 126"/>
          <p:cNvSpPr txBox="1"/>
          <p:nvPr/>
        </p:nvSpPr>
        <p:spPr>
          <a:xfrm>
            <a:off x="2991715" y="2708949"/>
            <a:ext cx="1361410" cy="267766"/>
          </a:xfrm>
          <a:prstGeom prst="rect">
            <a:avLst/>
          </a:prstGeom>
          <a:noFill/>
        </p:spPr>
        <p:txBody>
          <a:bodyPr wrap="square" rtlCol="0">
            <a:spAutoFit/>
          </a:bodyPr>
          <a:lstStyle/>
          <a:p>
            <a:pPr algn="ctr">
              <a:lnSpc>
                <a:spcPct val="114000"/>
              </a:lnSpc>
            </a:pPr>
            <a:r>
              <a:rPr lang="fi-FI" sz="1000" dirty="0">
                <a:solidFill>
                  <a:prstClr val="white"/>
                </a:solidFill>
                <a:latin typeface="Lato Bold" pitchFamily="34" charset="0"/>
              </a:rPr>
              <a:t>A. K. S. Y. Alawatta</a:t>
            </a:r>
            <a:endParaRPr lang="en-US" sz="800" dirty="0">
              <a:solidFill>
                <a:prstClr val="white"/>
              </a:solidFill>
              <a:latin typeface="Lato" pitchFamily="34" charset="0"/>
            </a:endParaRPr>
          </a:p>
        </p:txBody>
      </p:sp>
      <p:sp>
        <p:nvSpPr>
          <p:cNvPr id="130" name="TextBox 129"/>
          <p:cNvSpPr txBox="1"/>
          <p:nvPr/>
        </p:nvSpPr>
        <p:spPr>
          <a:xfrm>
            <a:off x="2990088" y="3101301"/>
            <a:ext cx="1368821" cy="1246495"/>
          </a:xfrm>
          <a:prstGeom prst="rect">
            <a:avLst/>
          </a:prstGeom>
          <a:noFill/>
        </p:spPr>
        <p:txBody>
          <a:bodyPr wrap="square" rtlCol="0" anchor="t">
            <a:spAutoFit/>
          </a:bodyPr>
          <a:lstStyle/>
          <a:p>
            <a:pPr marL="128588" indent="-128588">
              <a:lnSpc>
                <a:spcPct val="150000"/>
              </a:lnSpc>
              <a:buFont typeface="Arial" panose="020B0604020202020204" pitchFamily="34" charset="0"/>
              <a:buChar char="•"/>
            </a:pPr>
            <a:r>
              <a:rPr lang="en-US" sz="1000" dirty="0">
                <a:solidFill>
                  <a:prstClr val="white"/>
                </a:solidFill>
                <a:latin typeface="Lato" pitchFamily="34" charset="0"/>
              </a:rPr>
              <a:t>Voice recognition</a:t>
            </a:r>
          </a:p>
          <a:p>
            <a:pPr marL="128588" indent="-128588">
              <a:lnSpc>
                <a:spcPct val="150000"/>
              </a:lnSpc>
              <a:buFont typeface="Arial" panose="020B0604020202020204" pitchFamily="34" charset="0"/>
              <a:buChar char="•"/>
            </a:pPr>
            <a:r>
              <a:rPr lang="en-US" sz="1000" dirty="0">
                <a:solidFill>
                  <a:prstClr val="white"/>
                </a:solidFill>
                <a:latin typeface="Lato" pitchFamily="34" charset="0"/>
              </a:rPr>
              <a:t>Identification of focused objects</a:t>
            </a:r>
          </a:p>
          <a:p>
            <a:pPr marL="128588" indent="-128588">
              <a:lnSpc>
                <a:spcPct val="150000"/>
              </a:lnSpc>
              <a:buFont typeface="Arial" panose="020B0604020202020204" pitchFamily="34" charset="0"/>
              <a:buChar char="•"/>
            </a:pPr>
            <a:r>
              <a:rPr lang="en-US" sz="1000" dirty="0">
                <a:solidFill>
                  <a:prstClr val="white"/>
                </a:solidFill>
                <a:latin typeface="Lato" pitchFamily="34" charset="0"/>
              </a:rPr>
              <a:t>Narration of furniture details</a:t>
            </a:r>
          </a:p>
        </p:txBody>
      </p:sp>
      <p:sp>
        <p:nvSpPr>
          <p:cNvPr id="196" name="TextBox 195"/>
          <p:cNvSpPr txBox="1"/>
          <p:nvPr/>
        </p:nvSpPr>
        <p:spPr>
          <a:xfrm>
            <a:off x="4604268" y="2708949"/>
            <a:ext cx="1361410" cy="443198"/>
          </a:xfrm>
          <a:prstGeom prst="rect">
            <a:avLst/>
          </a:prstGeom>
          <a:noFill/>
        </p:spPr>
        <p:txBody>
          <a:bodyPr wrap="square" rtlCol="0">
            <a:spAutoFit/>
          </a:bodyPr>
          <a:lstStyle/>
          <a:p>
            <a:pPr algn="ctr">
              <a:lnSpc>
                <a:spcPct val="114000"/>
              </a:lnSpc>
            </a:pPr>
            <a:r>
              <a:rPr lang="pl-PL" sz="1000" dirty="0">
                <a:solidFill>
                  <a:prstClr val="white"/>
                </a:solidFill>
                <a:latin typeface="Lato Bold" pitchFamily="34" charset="0"/>
              </a:rPr>
              <a:t>R. K. A. D. C. Ranaweera</a:t>
            </a:r>
            <a:endParaRPr lang="en-US" sz="800" dirty="0">
              <a:solidFill>
                <a:prstClr val="white"/>
              </a:solidFill>
              <a:latin typeface="Lato" pitchFamily="34" charset="0"/>
            </a:endParaRPr>
          </a:p>
        </p:txBody>
      </p:sp>
      <p:sp>
        <p:nvSpPr>
          <p:cNvPr id="199" name="TextBox 198"/>
          <p:cNvSpPr txBox="1"/>
          <p:nvPr/>
        </p:nvSpPr>
        <p:spPr>
          <a:xfrm>
            <a:off x="4604268" y="3094621"/>
            <a:ext cx="1368821" cy="1477328"/>
          </a:xfrm>
          <a:prstGeom prst="rect">
            <a:avLst/>
          </a:prstGeom>
          <a:noFill/>
        </p:spPr>
        <p:txBody>
          <a:bodyPr wrap="square" rtlCol="0" anchor="t">
            <a:spAutoFit/>
          </a:bodyPr>
          <a:lstStyle/>
          <a:p>
            <a:pPr marL="128588" indent="-128588">
              <a:lnSpc>
                <a:spcPct val="150000"/>
              </a:lnSpc>
              <a:buFont typeface="Arial" panose="020B0604020202020204" pitchFamily="34" charset="0"/>
              <a:buChar char="•"/>
            </a:pPr>
            <a:r>
              <a:rPr lang="en-US" sz="1000" dirty="0">
                <a:solidFill>
                  <a:prstClr val="white"/>
                </a:solidFill>
                <a:latin typeface="Lato" pitchFamily="34" charset="0"/>
              </a:rPr>
              <a:t>Identification of real scale</a:t>
            </a:r>
          </a:p>
          <a:p>
            <a:pPr marL="128588" indent="-128588">
              <a:lnSpc>
                <a:spcPct val="150000"/>
              </a:lnSpc>
              <a:buFont typeface="Arial" panose="020B0604020202020204" pitchFamily="34" charset="0"/>
              <a:buChar char="•"/>
            </a:pPr>
            <a:r>
              <a:rPr lang="en-US" sz="1000" dirty="0">
                <a:solidFill>
                  <a:prstClr val="white"/>
                </a:solidFill>
                <a:latin typeface="Lato" pitchFamily="34" charset="0"/>
              </a:rPr>
              <a:t>Matching scale of 3D object to real world</a:t>
            </a:r>
          </a:p>
          <a:p>
            <a:pPr marL="128588" indent="-128588">
              <a:lnSpc>
                <a:spcPct val="150000"/>
              </a:lnSpc>
              <a:buFont typeface="Arial" panose="020B0604020202020204" pitchFamily="34" charset="0"/>
              <a:buChar char="•"/>
            </a:pPr>
            <a:r>
              <a:rPr lang="en-US" sz="1000" dirty="0">
                <a:solidFill>
                  <a:prstClr val="white"/>
                </a:solidFill>
                <a:latin typeface="Lato" pitchFamily="34" charset="0"/>
              </a:rPr>
              <a:t>In-app purchasing</a:t>
            </a:r>
          </a:p>
        </p:txBody>
      </p:sp>
      <p:sp>
        <p:nvSpPr>
          <p:cNvPr id="205" name="TextBox 204"/>
          <p:cNvSpPr txBox="1"/>
          <p:nvPr/>
        </p:nvSpPr>
        <p:spPr>
          <a:xfrm>
            <a:off x="6214107" y="2708949"/>
            <a:ext cx="1361410" cy="443198"/>
          </a:xfrm>
          <a:prstGeom prst="rect">
            <a:avLst/>
          </a:prstGeom>
          <a:noFill/>
        </p:spPr>
        <p:txBody>
          <a:bodyPr wrap="square" rtlCol="0">
            <a:spAutoFit/>
          </a:bodyPr>
          <a:lstStyle/>
          <a:p>
            <a:pPr algn="ctr">
              <a:lnSpc>
                <a:spcPct val="114000"/>
              </a:lnSpc>
            </a:pPr>
            <a:r>
              <a:rPr lang="en-US" sz="1000" dirty="0">
                <a:solidFill>
                  <a:prstClr val="white"/>
                </a:solidFill>
                <a:latin typeface="Lato Bold" pitchFamily="34" charset="0"/>
              </a:rPr>
              <a:t>D. G. T. K. </a:t>
            </a:r>
            <a:r>
              <a:rPr lang="en-US" sz="1000" dirty="0" err="1">
                <a:solidFill>
                  <a:prstClr val="white"/>
                </a:solidFill>
                <a:latin typeface="Lato Bold" pitchFamily="34" charset="0"/>
              </a:rPr>
              <a:t>Jayathilaka</a:t>
            </a:r>
            <a:endParaRPr lang="en-US" sz="800" dirty="0">
              <a:solidFill>
                <a:prstClr val="white"/>
              </a:solidFill>
              <a:latin typeface="Lato" pitchFamily="34" charset="0"/>
            </a:endParaRPr>
          </a:p>
        </p:txBody>
      </p:sp>
      <p:sp>
        <p:nvSpPr>
          <p:cNvPr id="208" name="TextBox 207"/>
          <p:cNvSpPr txBox="1"/>
          <p:nvPr/>
        </p:nvSpPr>
        <p:spPr>
          <a:xfrm>
            <a:off x="6214107" y="3115968"/>
            <a:ext cx="1368821" cy="1338828"/>
          </a:xfrm>
          <a:prstGeom prst="rect">
            <a:avLst/>
          </a:prstGeom>
          <a:noFill/>
        </p:spPr>
        <p:txBody>
          <a:bodyPr wrap="square" rtlCol="0" anchor="t">
            <a:spAutoFit/>
          </a:bodyPr>
          <a:lstStyle/>
          <a:p>
            <a:pPr marL="128588" indent="-128588">
              <a:lnSpc>
                <a:spcPct val="150000"/>
              </a:lnSpc>
              <a:buFont typeface="Arial" panose="020B0604020202020204" pitchFamily="34" charset="0"/>
              <a:buChar char="•"/>
            </a:pPr>
            <a:r>
              <a:rPr lang="en-US" sz="900" dirty="0">
                <a:solidFill>
                  <a:prstClr val="white"/>
                </a:solidFill>
                <a:latin typeface="Lato" pitchFamily="34" charset="0"/>
              </a:rPr>
              <a:t>Obtaining Prominent </a:t>
            </a:r>
            <a:r>
              <a:rPr lang="en-US" sz="900" dirty="0" err="1">
                <a:solidFill>
                  <a:prstClr val="white"/>
                </a:solidFill>
                <a:latin typeface="Lato" pitchFamily="34" charset="0"/>
              </a:rPr>
              <a:t>Colours</a:t>
            </a:r>
            <a:endParaRPr lang="en-US" sz="900" dirty="0">
              <a:solidFill>
                <a:prstClr val="white"/>
              </a:solidFill>
              <a:latin typeface="Lato" pitchFamily="34" charset="0"/>
            </a:endParaRPr>
          </a:p>
          <a:p>
            <a:pPr marL="128588" indent="-128588">
              <a:lnSpc>
                <a:spcPct val="150000"/>
              </a:lnSpc>
              <a:buFont typeface="Arial" panose="020B0604020202020204" pitchFamily="34" charset="0"/>
              <a:buChar char="•"/>
            </a:pPr>
            <a:r>
              <a:rPr lang="en-US" sz="900" dirty="0">
                <a:solidFill>
                  <a:prstClr val="white"/>
                </a:solidFill>
                <a:latin typeface="Lato" pitchFamily="34" charset="0"/>
              </a:rPr>
              <a:t>Furniture suggestion algorithm</a:t>
            </a:r>
          </a:p>
          <a:p>
            <a:pPr marL="128588" indent="-128588">
              <a:lnSpc>
                <a:spcPct val="150000"/>
              </a:lnSpc>
              <a:buFont typeface="Arial" panose="020B0604020202020204" pitchFamily="34" charset="0"/>
              <a:buChar char="•"/>
            </a:pPr>
            <a:r>
              <a:rPr lang="en-US" sz="900" dirty="0">
                <a:solidFill>
                  <a:prstClr val="white"/>
                </a:solidFill>
                <a:latin typeface="Lato" pitchFamily="34" charset="0"/>
              </a:rPr>
              <a:t>User Feedback</a:t>
            </a:r>
          </a:p>
          <a:p>
            <a:pPr marL="128588" indent="-128588">
              <a:lnSpc>
                <a:spcPct val="150000"/>
              </a:lnSpc>
              <a:buFont typeface="Arial" panose="020B0604020202020204" pitchFamily="34" charset="0"/>
              <a:buChar char="•"/>
            </a:pPr>
            <a:r>
              <a:rPr lang="en-US" sz="900" dirty="0">
                <a:solidFill>
                  <a:prstClr val="white"/>
                </a:solidFill>
                <a:latin typeface="Lato" pitchFamily="34" charset="0"/>
              </a:rPr>
              <a:t>Web application</a:t>
            </a:r>
          </a:p>
        </p:txBody>
      </p:sp>
      <p:grpSp>
        <p:nvGrpSpPr>
          <p:cNvPr id="5" name="Group 4"/>
          <p:cNvGrpSpPr/>
          <p:nvPr/>
        </p:nvGrpSpPr>
        <p:grpSpPr>
          <a:xfrm>
            <a:off x="1510273" y="1658158"/>
            <a:ext cx="1086814" cy="1143000"/>
            <a:chOff x="2468028" y="1559290"/>
            <a:chExt cx="1086814" cy="1166450"/>
          </a:xfrm>
        </p:grpSpPr>
        <p:pic>
          <p:nvPicPr>
            <p:cNvPr id="73" name="Picture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716" y="2580596"/>
              <a:ext cx="998103" cy="145144"/>
            </a:xfrm>
            <a:prstGeom prst="rect">
              <a:avLst/>
            </a:prstGeom>
          </p:spPr>
        </p:pic>
        <p:sp>
          <p:nvSpPr>
            <p:cNvPr id="117" name="Oval 116"/>
            <p:cNvSpPr/>
            <p:nvPr/>
          </p:nvSpPr>
          <p:spPr>
            <a:xfrm>
              <a:off x="2468028" y="1559290"/>
              <a:ext cx="1086814" cy="1086814"/>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 name="Group 6"/>
          <p:cNvGrpSpPr/>
          <p:nvPr/>
        </p:nvGrpSpPr>
        <p:grpSpPr>
          <a:xfrm>
            <a:off x="3129013" y="1657350"/>
            <a:ext cx="1086814" cy="1143808"/>
            <a:chOff x="4086768" y="1559290"/>
            <a:chExt cx="1086814" cy="1166450"/>
          </a:xfrm>
        </p:grpSpPr>
        <p:pic>
          <p:nvPicPr>
            <p:cNvPr id="72" name="Picture 7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6360" y="2580596"/>
              <a:ext cx="998103" cy="145144"/>
            </a:xfrm>
            <a:prstGeom prst="rect">
              <a:avLst/>
            </a:prstGeom>
          </p:spPr>
        </p:pic>
        <p:sp>
          <p:nvSpPr>
            <p:cNvPr id="126" name="Oval 125"/>
            <p:cNvSpPr/>
            <p:nvPr/>
          </p:nvSpPr>
          <p:spPr>
            <a:xfrm>
              <a:off x="4086768" y="1559290"/>
              <a:ext cx="1086814" cy="1086814"/>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8" name="Group 7"/>
          <p:cNvGrpSpPr/>
          <p:nvPr/>
        </p:nvGrpSpPr>
        <p:grpSpPr>
          <a:xfrm>
            <a:off x="4741566" y="1657350"/>
            <a:ext cx="1086814" cy="1143808"/>
            <a:chOff x="5699321" y="1559290"/>
            <a:chExt cx="1086814" cy="1166450"/>
          </a:xfrm>
        </p:grpSpPr>
        <p:pic>
          <p:nvPicPr>
            <p:cNvPr id="71" name="Picture 7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2562" y="2580596"/>
              <a:ext cx="998103" cy="145144"/>
            </a:xfrm>
            <a:prstGeom prst="rect">
              <a:avLst/>
            </a:prstGeom>
          </p:spPr>
        </p:pic>
        <p:sp>
          <p:nvSpPr>
            <p:cNvPr id="195" name="Oval 194"/>
            <p:cNvSpPr/>
            <p:nvPr/>
          </p:nvSpPr>
          <p:spPr>
            <a:xfrm>
              <a:off x="5699321" y="1559290"/>
              <a:ext cx="1086814" cy="1086814"/>
            </a:xfrm>
            <a:prstGeom prst="ellipse">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9" name="Group 8"/>
          <p:cNvGrpSpPr/>
          <p:nvPr/>
        </p:nvGrpSpPr>
        <p:grpSpPr>
          <a:xfrm>
            <a:off x="6351405" y="1674074"/>
            <a:ext cx="1086814" cy="1127084"/>
            <a:chOff x="7309159" y="1559290"/>
            <a:chExt cx="1086814" cy="1166450"/>
          </a:xfrm>
        </p:grpSpPr>
        <p:pic>
          <p:nvPicPr>
            <p:cNvPr id="70" name="Picture 6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8151" y="2580596"/>
              <a:ext cx="998103" cy="145144"/>
            </a:xfrm>
            <a:prstGeom prst="rect">
              <a:avLst/>
            </a:prstGeom>
          </p:spPr>
        </p:pic>
        <p:sp>
          <p:nvSpPr>
            <p:cNvPr id="204" name="Oval 203"/>
            <p:cNvSpPr/>
            <p:nvPr/>
          </p:nvSpPr>
          <p:spPr>
            <a:xfrm>
              <a:off x="7309159" y="1559290"/>
              <a:ext cx="1086814" cy="1086814"/>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5" name="Group 74"/>
          <p:cNvGrpSpPr/>
          <p:nvPr/>
        </p:nvGrpSpPr>
        <p:grpSpPr>
          <a:xfrm>
            <a:off x="1772300" y="429604"/>
            <a:ext cx="5667768" cy="568113"/>
            <a:chOff x="1772300" y="429604"/>
            <a:chExt cx="5667768" cy="568113"/>
          </a:xfrm>
        </p:grpSpPr>
        <p:sp>
          <p:nvSpPr>
            <p:cNvPr id="76" name="Rectangle 22"/>
            <p:cNvSpPr>
              <a:spLocks noChangeArrowheads="1"/>
            </p:cNvSpPr>
            <p:nvPr/>
          </p:nvSpPr>
          <p:spPr bwMode="auto">
            <a:xfrm>
              <a:off x="3436407" y="429604"/>
              <a:ext cx="23396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a:solidFill>
                    <a:prstClr val="white"/>
                  </a:solidFill>
                  <a:latin typeface="Lato" pitchFamily="34" charset="0"/>
                  <a:cs typeface="Arial" pitchFamily="34" charset="0"/>
                </a:rPr>
                <a:t>Work Breakdown</a:t>
              </a:r>
              <a:endParaRPr lang="en-US" sz="1050" dirty="0">
                <a:solidFill>
                  <a:prstClr val="white"/>
                </a:solidFill>
                <a:latin typeface="Lato" pitchFamily="34" charset="0"/>
                <a:cs typeface="Arial" pitchFamily="34" charset="0"/>
              </a:endParaRPr>
            </a:p>
          </p:txBody>
        </p:sp>
        <p:sp>
          <p:nvSpPr>
            <p:cNvPr id="77" name="TextBox 76"/>
            <p:cNvSpPr txBox="1"/>
            <p:nvPr/>
          </p:nvSpPr>
          <p:spPr>
            <a:xfrm>
              <a:off x="1772300" y="751496"/>
              <a:ext cx="5667768" cy="246221"/>
            </a:xfrm>
            <a:prstGeom prst="rect">
              <a:avLst/>
            </a:prstGeom>
            <a:noFill/>
          </p:spPr>
          <p:txBody>
            <a:bodyPr wrap="square" rtlCol="0">
              <a:spAutoFit/>
            </a:bodyPr>
            <a:lstStyle/>
            <a:p>
              <a:pPr algn="ctr"/>
              <a:r>
                <a:rPr lang="en-US" sz="1000" dirty="0">
                  <a:solidFill>
                    <a:prstClr val="white"/>
                  </a:solidFill>
                  <a:latin typeface="Lato" pitchFamily="34" charset="0"/>
                </a:rPr>
                <a:t>Team members and their respective work</a:t>
              </a:r>
            </a:p>
          </p:txBody>
        </p:sp>
      </p:grpSp>
      <p:sp>
        <p:nvSpPr>
          <p:cNvPr id="78" name="Rectangle 77"/>
          <p:cNvSpPr/>
          <p:nvPr/>
        </p:nvSpPr>
        <p:spPr>
          <a:xfrm>
            <a:off x="4085727" y="1019143"/>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 name="Group 1"/>
          <p:cNvGrpSpPr/>
          <p:nvPr/>
        </p:nvGrpSpPr>
        <p:grpSpPr>
          <a:xfrm>
            <a:off x="416912" y="4763691"/>
            <a:ext cx="969290" cy="264168"/>
            <a:chOff x="416912" y="4763691"/>
            <a:chExt cx="969290" cy="264168"/>
          </a:xfrm>
        </p:grpSpPr>
        <p:grpSp>
          <p:nvGrpSpPr>
            <p:cNvPr id="81" name="Group 80"/>
            <p:cNvGrpSpPr/>
            <p:nvPr/>
          </p:nvGrpSpPr>
          <p:grpSpPr>
            <a:xfrm>
              <a:off x="416912" y="4775402"/>
              <a:ext cx="251901" cy="252457"/>
              <a:chOff x="914400" y="3987072"/>
              <a:chExt cx="419914" cy="420841"/>
            </a:xfrm>
          </p:grpSpPr>
          <p:sp>
            <p:nvSpPr>
              <p:cNvPr id="82"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83"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84"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85"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86"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87"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88"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grpSp>
        <p:nvGrpSpPr>
          <p:cNvPr id="4" name="Group 3"/>
          <p:cNvGrpSpPr/>
          <p:nvPr/>
        </p:nvGrpSpPr>
        <p:grpSpPr>
          <a:xfrm>
            <a:off x="1276897" y="1342420"/>
            <a:ext cx="1575001" cy="306972"/>
            <a:chOff x="1276897" y="1342420"/>
            <a:chExt cx="1575001" cy="306972"/>
          </a:xfrm>
        </p:grpSpPr>
        <p:sp>
          <p:nvSpPr>
            <p:cNvPr id="43" name="Rectangle 42"/>
            <p:cNvSpPr/>
            <p:nvPr/>
          </p:nvSpPr>
          <p:spPr>
            <a:xfrm>
              <a:off x="1341050" y="1342420"/>
              <a:ext cx="1429691" cy="306972"/>
            </a:xfrm>
            <a:prstGeom prst="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276897" y="1350935"/>
              <a:ext cx="1575001" cy="246221"/>
            </a:xfrm>
            <a:prstGeom prst="rect">
              <a:avLst/>
            </a:prstGeom>
            <a:noFill/>
          </p:spPr>
          <p:txBody>
            <a:bodyPr wrap="square" rtlCol="0">
              <a:spAutoFit/>
            </a:bodyPr>
            <a:lstStyle/>
            <a:p>
              <a:pPr algn="ctr"/>
              <a:r>
                <a:rPr lang="en-US" sz="1000" b="1" dirty="0">
                  <a:solidFill>
                    <a:schemeClr val="bg1"/>
                  </a:solidFill>
                  <a:effectLst>
                    <a:outerShdw blurRad="38100" dist="38100" dir="2700000" algn="tl">
                      <a:srgbClr val="000000">
                        <a:alpha val="43137"/>
                      </a:srgbClr>
                    </a:outerShdw>
                  </a:effectLst>
                  <a:latin typeface="Lato"/>
                </a:rPr>
                <a:t>SLAM based mapping </a:t>
              </a:r>
            </a:p>
          </p:txBody>
        </p:sp>
      </p:grpSp>
      <p:grpSp>
        <p:nvGrpSpPr>
          <p:cNvPr id="47" name="Group 46"/>
          <p:cNvGrpSpPr/>
          <p:nvPr/>
        </p:nvGrpSpPr>
        <p:grpSpPr>
          <a:xfrm>
            <a:off x="2952694" y="1340805"/>
            <a:ext cx="1427860" cy="306972"/>
            <a:chOff x="1341050" y="1342420"/>
            <a:chExt cx="1429691" cy="306972"/>
          </a:xfrm>
        </p:grpSpPr>
        <p:sp>
          <p:nvSpPr>
            <p:cNvPr id="48" name="Rectangle 47"/>
            <p:cNvSpPr/>
            <p:nvPr/>
          </p:nvSpPr>
          <p:spPr>
            <a:xfrm>
              <a:off x="1341050" y="1342420"/>
              <a:ext cx="1429691" cy="306972"/>
            </a:xfrm>
            <a:prstGeom prst="rect">
              <a:avLst/>
            </a:prstGeom>
            <a:solidFill>
              <a:srgbClr val="98B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1372975" y="1352550"/>
              <a:ext cx="1361410" cy="246221"/>
            </a:xfrm>
            <a:prstGeom prst="rect">
              <a:avLst/>
            </a:prstGeom>
            <a:noFill/>
          </p:spPr>
          <p:txBody>
            <a:bodyPr wrap="square" rtlCol="0">
              <a:spAutoFit/>
            </a:bodyPr>
            <a:lstStyle/>
            <a:p>
              <a:pPr algn="ctr"/>
              <a:r>
                <a:rPr lang="en-US" sz="1000" b="1" dirty="0">
                  <a:solidFill>
                    <a:schemeClr val="bg1"/>
                  </a:solidFill>
                  <a:effectLst>
                    <a:outerShdw blurRad="38100" dist="38100" dir="2700000" algn="tl">
                      <a:srgbClr val="000000">
                        <a:alpha val="43137"/>
                      </a:srgbClr>
                    </a:outerShdw>
                  </a:effectLst>
                  <a:latin typeface="Lato"/>
                </a:rPr>
                <a:t>Voice Recognition</a:t>
              </a:r>
            </a:p>
          </p:txBody>
        </p:sp>
      </p:grpSp>
      <p:grpSp>
        <p:nvGrpSpPr>
          <p:cNvPr id="50" name="Group 49"/>
          <p:cNvGrpSpPr/>
          <p:nvPr/>
        </p:nvGrpSpPr>
        <p:grpSpPr>
          <a:xfrm>
            <a:off x="4562507" y="1340805"/>
            <a:ext cx="1429691" cy="306972"/>
            <a:chOff x="1341050" y="1342420"/>
            <a:chExt cx="1429691" cy="306972"/>
          </a:xfrm>
        </p:grpSpPr>
        <p:sp>
          <p:nvSpPr>
            <p:cNvPr id="51" name="Rectangle 50"/>
            <p:cNvSpPr/>
            <p:nvPr/>
          </p:nvSpPr>
          <p:spPr>
            <a:xfrm>
              <a:off x="1341050" y="1342420"/>
              <a:ext cx="1429691" cy="306972"/>
            </a:xfrm>
            <a:prstGeom prst="rect">
              <a:avLst/>
            </a:prstGeom>
            <a:solidFill>
              <a:srgbClr val="F39C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1372975" y="1352550"/>
              <a:ext cx="1361410" cy="246221"/>
            </a:xfrm>
            <a:prstGeom prst="rect">
              <a:avLst/>
            </a:prstGeom>
            <a:noFill/>
          </p:spPr>
          <p:txBody>
            <a:bodyPr wrap="square" rtlCol="0">
              <a:spAutoFit/>
            </a:bodyPr>
            <a:lstStyle/>
            <a:p>
              <a:pPr algn="ctr"/>
              <a:r>
                <a:rPr lang="en-US" sz="1000" b="1" dirty="0" smtClean="0">
                  <a:solidFill>
                    <a:schemeClr val="bg1"/>
                  </a:solidFill>
                  <a:effectLst>
                    <a:outerShdw blurRad="38100" dist="38100" dir="2700000" algn="tl">
                      <a:srgbClr val="000000">
                        <a:alpha val="43137"/>
                      </a:srgbClr>
                    </a:outerShdw>
                  </a:effectLst>
                  <a:latin typeface="Lato"/>
                </a:rPr>
                <a:t>Scale </a:t>
              </a:r>
              <a:r>
                <a:rPr lang="en-US" sz="1000" b="1" dirty="0">
                  <a:solidFill>
                    <a:schemeClr val="bg1"/>
                  </a:solidFill>
                  <a:effectLst>
                    <a:outerShdw blurRad="38100" dist="38100" dir="2700000" algn="tl">
                      <a:srgbClr val="000000">
                        <a:alpha val="43137"/>
                      </a:srgbClr>
                    </a:outerShdw>
                  </a:effectLst>
                  <a:latin typeface="Lato"/>
                </a:rPr>
                <a:t>identification </a:t>
              </a:r>
            </a:p>
          </p:txBody>
        </p:sp>
      </p:grpSp>
      <p:grpSp>
        <p:nvGrpSpPr>
          <p:cNvPr id="53" name="Group 52"/>
          <p:cNvGrpSpPr/>
          <p:nvPr/>
        </p:nvGrpSpPr>
        <p:grpSpPr>
          <a:xfrm>
            <a:off x="6098161" y="1340805"/>
            <a:ext cx="1577767" cy="306972"/>
            <a:chOff x="1267011" y="1342420"/>
            <a:chExt cx="1577767" cy="306972"/>
          </a:xfrm>
        </p:grpSpPr>
        <p:sp>
          <p:nvSpPr>
            <p:cNvPr id="54" name="Rectangle 53"/>
            <p:cNvSpPr/>
            <p:nvPr/>
          </p:nvSpPr>
          <p:spPr>
            <a:xfrm>
              <a:off x="1341050" y="1342420"/>
              <a:ext cx="1429691" cy="306972"/>
            </a:xfrm>
            <a:prstGeom prst="rect">
              <a:avLst/>
            </a:prstGeom>
            <a:solidFill>
              <a:srgbClr val="C039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p:cNvSpPr txBox="1"/>
            <p:nvPr/>
          </p:nvSpPr>
          <p:spPr>
            <a:xfrm>
              <a:off x="1267011" y="1352550"/>
              <a:ext cx="1577767" cy="246221"/>
            </a:xfrm>
            <a:prstGeom prst="rect">
              <a:avLst/>
            </a:prstGeom>
            <a:noFill/>
          </p:spPr>
          <p:txBody>
            <a:bodyPr wrap="square" rtlCol="0">
              <a:spAutoFit/>
            </a:bodyPr>
            <a:lstStyle/>
            <a:p>
              <a:pPr algn="ctr"/>
              <a:r>
                <a:rPr lang="en-US" sz="1000" b="1" dirty="0" smtClean="0">
                  <a:solidFill>
                    <a:schemeClr val="bg1"/>
                  </a:solidFill>
                  <a:effectLst>
                    <a:outerShdw blurRad="38100" dist="38100" dir="2700000" algn="tl">
                      <a:srgbClr val="000000">
                        <a:alpha val="43137"/>
                      </a:srgbClr>
                    </a:outerShdw>
                  </a:effectLst>
                  <a:latin typeface="Lato"/>
                </a:rPr>
                <a:t>Furniture </a:t>
              </a:r>
              <a:r>
                <a:rPr lang="en-US" sz="1000" b="1" dirty="0">
                  <a:solidFill>
                    <a:schemeClr val="bg1"/>
                  </a:solidFill>
                  <a:effectLst>
                    <a:outerShdw blurRad="38100" dist="38100" dir="2700000" algn="tl">
                      <a:srgbClr val="000000">
                        <a:alpha val="43137"/>
                      </a:srgbClr>
                    </a:outerShdw>
                  </a:effectLst>
                  <a:latin typeface="Lato"/>
                </a:rPr>
                <a:t>Suggestions</a:t>
              </a:r>
            </a:p>
          </p:txBody>
        </p:sp>
      </p:grpSp>
    </p:spTree>
    <p:extLst>
      <p:ext uri="{BB962C8B-B14F-4D97-AF65-F5344CB8AC3E}">
        <p14:creationId xmlns:p14="http://schemas.microsoft.com/office/powerpoint/2010/main" val="20372283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300"/>
                                        <p:tgtEl>
                                          <p:spTgt spid="75"/>
                                        </p:tgtEl>
                                      </p:cBhvr>
                                    </p:animEffect>
                                    <p:anim calcmode="lin" valueType="num">
                                      <p:cBhvr>
                                        <p:cTn id="8" dur="300" fill="hold"/>
                                        <p:tgtEl>
                                          <p:spTgt spid="75"/>
                                        </p:tgtEl>
                                        <p:attrNameLst>
                                          <p:attrName>ppt_x</p:attrName>
                                        </p:attrNameLst>
                                      </p:cBhvr>
                                      <p:tavLst>
                                        <p:tav tm="0">
                                          <p:val>
                                            <p:strVal val="#ppt_x"/>
                                          </p:val>
                                        </p:tav>
                                        <p:tav tm="100000">
                                          <p:val>
                                            <p:strVal val="#ppt_x"/>
                                          </p:val>
                                        </p:tav>
                                      </p:tavLst>
                                    </p:anim>
                                    <p:anim calcmode="lin" valueType="num">
                                      <p:cBhvr>
                                        <p:cTn id="9" dur="300" fill="hold"/>
                                        <p:tgtEl>
                                          <p:spTgt spid="75"/>
                                        </p:tgtEl>
                                        <p:attrNameLst>
                                          <p:attrName>ppt_y</p:attrName>
                                        </p:attrNameLst>
                                      </p:cBhvr>
                                      <p:tavLst>
                                        <p:tav tm="0">
                                          <p:val>
                                            <p:strVal val="#ppt_y-.1"/>
                                          </p:val>
                                        </p:tav>
                                        <p:tav tm="100000">
                                          <p:val>
                                            <p:strVal val="#ppt_y"/>
                                          </p:val>
                                        </p:tav>
                                      </p:tavLst>
                                    </p:anim>
                                  </p:childTnLst>
                                </p:cTn>
                              </p:par>
                            </p:childTnLst>
                          </p:cTn>
                        </p:par>
                        <p:par>
                          <p:cTn id="10" fill="hold">
                            <p:stCondLst>
                              <p:cond delay="300"/>
                            </p:stCondLst>
                            <p:childTnLst>
                              <p:par>
                                <p:cTn id="11" presetID="55" presetClass="entr" presetSubtype="0" fill="hold" grpId="0" nodeType="afterEffect">
                                  <p:stCondLst>
                                    <p:cond delay="0"/>
                                  </p:stCondLst>
                                  <p:childTnLst>
                                    <p:set>
                                      <p:cBhvr>
                                        <p:cTn id="12" dur="1" fill="hold">
                                          <p:stCondLst>
                                            <p:cond delay="0"/>
                                          </p:stCondLst>
                                        </p:cTn>
                                        <p:tgtEl>
                                          <p:spTgt spid="78"/>
                                        </p:tgtEl>
                                        <p:attrNameLst>
                                          <p:attrName>style.visibility</p:attrName>
                                        </p:attrNameLst>
                                      </p:cBhvr>
                                      <p:to>
                                        <p:strVal val="visible"/>
                                      </p:to>
                                    </p:set>
                                    <p:anim calcmode="lin" valueType="num">
                                      <p:cBhvr>
                                        <p:cTn id="13" dur="300" fill="hold"/>
                                        <p:tgtEl>
                                          <p:spTgt spid="78"/>
                                        </p:tgtEl>
                                        <p:attrNameLst>
                                          <p:attrName>ppt_w</p:attrName>
                                        </p:attrNameLst>
                                      </p:cBhvr>
                                      <p:tavLst>
                                        <p:tav tm="0">
                                          <p:val>
                                            <p:strVal val="#ppt_w*0.70"/>
                                          </p:val>
                                        </p:tav>
                                        <p:tav tm="100000">
                                          <p:val>
                                            <p:strVal val="#ppt_w"/>
                                          </p:val>
                                        </p:tav>
                                      </p:tavLst>
                                    </p:anim>
                                    <p:anim calcmode="lin" valueType="num">
                                      <p:cBhvr>
                                        <p:cTn id="14" dur="300" fill="hold"/>
                                        <p:tgtEl>
                                          <p:spTgt spid="78"/>
                                        </p:tgtEl>
                                        <p:attrNameLst>
                                          <p:attrName>ppt_h</p:attrName>
                                        </p:attrNameLst>
                                      </p:cBhvr>
                                      <p:tavLst>
                                        <p:tav tm="0">
                                          <p:val>
                                            <p:strVal val="#ppt_h"/>
                                          </p:val>
                                        </p:tav>
                                        <p:tav tm="100000">
                                          <p:val>
                                            <p:strVal val="#ppt_h"/>
                                          </p:val>
                                        </p:tav>
                                      </p:tavLst>
                                    </p:anim>
                                    <p:animEffect transition="in" filter="fade">
                                      <p:cBhvr>
                                        <p:cTn id="15" dur="300"/>
                                        <p:tgtEl>
                                          <p:spTgt spid="78"/>
                                        </p:tgtEl>
                                      </p:cBhvr>
                                    </p:animEffect>
                                  </p:childTnLst>
                                </p:cTn>
                              </p:par>
                            </p:childTnLst>
                          </p:cTn>
                        </p:par>
                        <p:par>
                          <p:cTn id="16" fill="hold">
                            <p:stCondLst>
                              <p:cond delay="6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1100"/>
                            </p:stCondLst>
                            <p:childTnLst>
                              <p:par>
                                <p:cTn id="21" presetID="22" presetClass="entr" presetSubtype="1" fill="hold" grpId="0" nodeType="afterEffect">
                                  <p:stCondLst>
                                    <p:cond delay="0"/>
                                  </p:stCondLst>
                                  <p:childTnLst>
                                    <p:set>
                                      <p:cBhvr>
                                        <p:cTn id="22" dur="1" fill="hold">
                                          <p:stCondLst>
                                            <p:cond delay="0"/>
                                          </p:stCondLst>
                                        </p:cTn>
                                        <p:tgtEl>
                                          <p:spTgt spid="66"/>
                                        </p:tgtEl>
                                        <p:attrNameLst>
                                          <p:attrName>style.visibility</p:attrName>
                                        </p:attrNameLst>
                                      </p:cBhvr>
                                      <p:to>
                                        <p:strVal val="visible"/>
                                      </p:to>
                                    </p:set>
                                    <p:animEffect transition="in" filter="wipe(up)">
                                      <p:cBhvr>
                                        <p:cTn id="23" dur="500"/>
                                        <p:tgtEl>
                                          <p:spTgt spid="66"/>
                                        </p:tgtEl>
                                      </p:cBhvr>
                                    </p:animEffect>
                                  </p:childTnLst>
                                </p:cTn>
                              </p:par>
                              <p:par>
                                <p:cTn id="24" presetID="22" presetClass="entr" presetSubtype="1"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up)">
                                      <p:cBhvr>
                                        <p:cTn id="26" dur="500"/>
                                        <p:tgtEl>
                                          <p:spTgt spid="4"/>
                                        </p:tgtEl>
                                      </p:cBhvr>
                                    </p:animEffect>
                                  </p:childTnLst>
                                </p:cTn>
                              </p:par>
                            </p:childTnLst>
                          </p:cTn>
                        </p:par>
                        <p:par>
                          <p:cTn id="27" fill="hold">
                            <p:stCondLst>
                              <p:cond delay="1600"/>
                            </p:stCondLst>
                            <p:childTnLst>
                              <p:par>
                                <p:cTn id="28" presetID="55" presetClass="entr" presetSubtype="0" fill="hold" grpId="0" nodeType="afterEffect">
                                  <p:stCondLst>
                                    <p:cond delay="0"/>
                                  </p:stCondLst>
                                  <p:childTnLst>
                                    <p:set>
                                      <p:cBhvr>
                                        <p:cTn id="29" dur="1" fill="hold">
                                          <p:stCondLst>
                                            <p:cond delay="0"/>
                                          </p:stCondLst>
                                        </p:cTn>
                                        <p:tgtEl>
                                          <p:spTgt spid="118"/>
                                        </p:tgtEl>
                                        <p:attrNameLst>
                                          <p:attrName>style.visibility</p:attrName>
                                        </p:attrNameLst>
                                      </p:cBhvr>
                                      <p:to>
                                        <p:strVal val="visible"/>
                                      </p:to>
                                    </p:set>
                                    <p:anim calcmode="lin" valueType="num">
                                      <p:cBhvr>
                                        <p:cTn id="30" dur="350" fill="hold"/>
                                        <p:tgtEl>
                                          <p:spTgt spid="118"/>
                                        </p:tgtEl>
                                        <p:attrNameLst>
                                          <p:attrName>ppt_w</p:attrName>
                                        </p:attrNameLst>
                                      </p:cBhvr>
                                      <p:tavLst>
                                        <p:tav tm="0">
                                          <p:val>
                                            <p:strVal val="#ppt_w*0.70"/>
                                          </p:val>
                                        </p:tav>
                                        <p:tav tm="100000">
                                          <p:val>
                                            <p:strVal val="#ppt_w"/>
                                          </p:val>
                                        </p:tav>
                                      </p:tavLst>
                                    </p:anim>
                                    <p:anim calcmode="lin" valueType="num">
                                      <p:cBhvr>
                                        <p:cTn id="31" dur="350" fill="hold"/>
                                        <p:tgtEl>
                                          <p:spTgt spid="118"/>
                                        </p:tgtEl>
                                        <p:attrNameLst>
                                          <p:attrName>ppt_h</p:attrName>
                                        </p:attrNameLst>
                                      </p:cBhvr>
                                      <p:tavLst>
                                        <p:tav tm="0">
                                          <p:val>
                                            <p:strVal val="#ppt_h"/>
                                          </p:val>
                                        </p:tav>
                                        <p:tav tm="100000">
                                          <p:val>
                                            <p:strVal val="#ppt_h"/>
                                          </p:val>
                                        </p:tav>
                                      </p:tavLst>
                                    </p:anim>
                                    <p:animEffect transition="in" filter="fade">
                                      <p:cBhvr>
                                        <p:cTn id="32" dur="350"/>
                                        <p:tgtEl>
                                          <p:spTgt spid="118"/>
                                        </p:tgtEl>
                                      </p:cBhvr>
                                    </p:animEffect>
                                  </p:childTnLst>
                                </p:cTn>
                              </p:par>
                            </p:childTnLst>
                          </p:cTn>
                        </p:par>
                        <p:par>
                          <p:cTn id="33" fill="hold">
                            <p:stCondLst>
                              <p:cond delay="1950"/>
                            </p:stCondLst>
                            <p:childTnLst>
                              <p:par>
                                <p:cTn id="34" presetID="22" presetClass="entr" presetSubtype="1" fill="hold" grpId="0" nodeType="afterEffect">
                                  <p:stCondLst>
                                    <p:cond delay="0"/>
                                  </p:stCondLst>
                                  <p:childTnLst>
                                    <p:set>
                                      <p:cBhvr>
                                        <p:cTn id="35" dur="1" fill="hold">
                                          <p:stCondLst>
                                            <p:cond delay="0"/>
                                          </p:stCondLst>
                                        </p:cTn>
                                        <p:tgtEl>
                                          <p:spTgt spid="96"/>
                                        </p:tgtEl>
                                        <p:attrNameLst>
                                          <p:attrName>style.visibility</p:attrName>
                                        </p:attrNameLst>
                                      </p:cBhvr>
                                      <p:to>
                                        <p:strVal val="visible"/>
                                      </p:to>
                                    </p:set>
                                    <p:animEffect transition="in" filter="wipe(up)">
                                      <p:cBhvr>
                                        <p:cTn id="36" dur="500"/>
                                        <p:tgtEl>
                                          <p:spTgt spid="9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21"/>
                                        </p:tgtEl>
                                        <p:attrNameLst>
                                          <p:attrName>style.visibility</p:attrName>
                                        </p:attrNameLst>
                                      </p:cBhvr>
                                      <p:to>
                                        <p:strVal val="visible"/>
                                      </p:to>
                                    </p:set>
                                    <p:animEffect transition="in" filter="fade">
                                      <p:cBhvr>
                                        <p:cTn id="39" dur="500"/>
                                        <p:tgtEl>
                                          <p:spTgt spid="121"/>
                                        </p:tgtEl>
                                      </p:cBhvr>
                                    </p:animEffect>
                                  </p:childTnLst>
                                </p:cTn>
                              </p:par>
                              <p:par>
                                <p:cTn id="40" presetID="10" presetClass="entr" presetSubtype="0" fill="hold"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par>
                          <p:cTn id="43" fill="hold">
                            <p:stCondLst>
                              <p:cond delay="2450"/>
                            </p:stCondLst>
                            <p:childTnLst>
                              <p:par>
                                <p:cTn id="44" presetID="22" presetClass="entr" presetSubtype="1" fill="hold" grpId="0" nodeType="after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wipe(up)">
                                      <p:cBhvr>
                                        <p:cTn id="46" dur="500"/>
                                        <p:tgtEl>
                                          <p:spTgt spid="67"/>
                                        </p:tgtEl>
                                      </p:cBhvr>
                                    </p:animEffect>
                                  </p:childTnLst>
                                </p:cTn>
                              </p:par>
                              <p:par>
                                <p:cTn id="47" presetID="22" presetClass="entr" presetSubtype="1" fill="hold" nodeType="with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wipe(up)">
                                      <p:cBhvr>
                                        <p:cTn id="49" dur="500"/>
                                        <p:tgtEl>
                                          <p:spTgt spid="47"/>
                                        </p:tgtEl>
                                      </p:cBhvr>
                                    </p:animEffect>
                                  </p:childTnLst>
                                </p:cTn>
                              </p:par>
                            </p:childTnLst>
                          </p:cTn>
                        </p:par>
                        <p:par>
                          <p:cTn id="50" fill="hold">
                            <p:stCondLst>
                              <p:cond delay="2950"/>
                            </p:stCondLst>
                            <p:childTnLst>
                              <p:par>
                                <p:cTn id="51" presetID="55" presetClass="entr" presetSubtype="0" fill="hold" grpId="0" nodeType="afterEffect">
                                  <p:stCondLst>
                                    <p:cond delay="0"/>
                                  </p:stCondLst>
                                  <p:childTnLst>
                                    <p:set>
                                      <p:cBhvr>
                                        <p:cTn id="52" dur="1" fill="hold">
                                          <p:stCondLst>
                                            <p:cond delay="0"/>
                                          </p:stCondLst>
                                        </p:cTn>
                                        <p:tgtEl>
                                          <p:spTgt spid="127"/>
                                        </p:tgtEl>
                                        <p:attrNameLst>
                                          <p:attrName>style.visibility</p:attrName>
                                        </p:attrNameLst>
                                      </p:cBhvr>
                                      <p:to>
                                        <p:strVal val="visible"/>
                                      </p:to>
                                    </p:set>
                                    <p:anim calcmode="lin" valueType="num">
                                      <p:cBhvr>
                                        <p:cTn id="53" dur="350" fill="hold"/>
                                        <p:tgtEl>
                                          <p:spTgt spid="127"/>
                                        </p:tgtEl>
                                        <p:attrNameLst>
                                          <p:attrName>ppt_w</p:attrName>
                                        </p:attrNameLst>
                                      </p:cBhvr>
                                      <p:tavLst>
                                        <p:tav tm="0">
                                          <p:val>
                                            <p:strVal val="#ppt_w*0.70"/>
                                          </p:val>
                                        </p:tav>
                                        <p:tav tm="100000">
                                          <p:val>
                                            <p:strVal val="#ppt_w"/>
                                          </p:val>
                                        </p:tav>
                                      </p:tavLst>
                                    </p:anim>
                                    <p:anim calcmode="lin" valueType="num">
                                      <p:cBhvr>
                                        <p:cTn id="54" dur="350" fill="hold"/>
                                        <p:tgtEl>
                                          <p:spTgt spid="127"/>
                                        </p:tgtEl>
                                        <p:attrNameLst>
                                          <p:attrName>ppt_h</p:attrName>
                                        </p:attrNameLst>
                                      </p:cBhvr>
                                      <p:tavLst>
                                        <p:tav tm="0">
                                          <p:val>
                                            <p:strVal val="#ppt_h"/>
                                          </p:val>
                                        </p:tav>
                                        <p:tav tm="100000">
                                          <p:val>
                                            <p:strVal val="#ppt_h"/>
                                          </p:val>
                                        </p:tav>
                                      </p:tavLst>
                                    </p:anim>
                                    <p:animEffect transition="in" filter="fade">
                                      <p:cBhvr>
                                        <p:cTn id="55" dur="350"/>
                                        <p:tgtEl>
                                          <p:spTgt spid="127"/>
                                        </p:tgtEl>
                                      </p:cBhvr>
                                    </p:animEffect>
                                  </p:childTnLst>
                                </p:cTn>
                              </p:par>
                            </p:childTnLst>
                          </p:cTn>
                        </p:par>
                        <p:par>
                          <p:cTn id="56" fill="hold">
                            <p:stCondLst>
                              <p:cond delay="3300"/>
                            </p:stCondLst>
                            <p:childTnLst>
                              <p:par>
                                <p:cTn id="57" presetID="22" presetClass="entr" presetSubtype="1" fill="hold" grpId="0" nodeType="afterEffect">
                                  <p:stCondLst>
                                    <p:cond delay="0"/>
                                  </p:stCondLst>
                                  <p:childTnLst>
                                    <p:set>
                                      <p:cBhvr>
                                        <p:cTn id="58" dur="1" fill="hold">
                                          <p:stCondLst>
                                            <p:cond delay="0"/>
                                          </p:stCondLst>
                                        </p:cTn>
                                        <p:tgtEl>
                                          <p:spTgt spid="97"/>
                                        </p:tgtEl>
                                        <p:attrNameLst>
                                          <p:attrName>style.visibility</p:attrName>
                                        </p:attrNameLst>
                                      </p:cBhvr>
                                      <p:to>
                                        <p:strVal val="visible"/>
                                      </p:to>
                                    </p:set>
                                    <p:animEffect transition="in" filter="wipe(up)">
                                      <p:cBhvr>
                                        <p:cTn id="59" dur="500"/>
                                        <p:tgtEl>
                                          <p:spTgt spid="9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30"/>
                                        </p:tgtEl>
                                        <p:attrNameLst>
                                          <p:attrName>style.visibility</p:attrName>
                                        </p:attrNameLst>
                                      </p:cBhvr>
                                      <p:to>
                                        <p:strVal val="visible"/>
                                      </p:to>
                                    </p:set>
                                    <p:animEffect transition="in" filter="fade">
                                      <p:cBhvr>
                                        <p:cTn id="62" dur="500"/>
                                        <p:tgtEl>
                                          <p:spTgt spid="130"/>
                                        </p:tgtEl>
                                      </p:cBhvr>
                                    </p:animEffect>
                                  </p:childTnLst>
                                </p:cTn>
                              </p:par>
                              <p:par>
                                <p:cTn id="63" presetID="10" presetClass="entr" presetSubtype="0" fill="hold" nodeType="with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fade">
                                      <p:cBhvr>
                                        <p:cTn id="65" dur="500"/>
                                        <p:tgtEl>
                                          <p:spTgt spid="8"/>
                                        </p:tgtEl>
                                      </p:cBhvr>
                                    </p:animEffect>
                                  </p:childTnLst>
                                </p:cTn>
                              </p:par>
                            </p:childTnLst>
                          </p:cTn>
                        </p:par>
                        <p:par>
                          <p:cTn id="66" fill="hold">
                            <p:stCondLst>
                              <p:cond delay="3800"/>
                            </p:stCondLst>
                            <p:childTnLst>
                              <p:par>
                                <p:cTn id="67" presetID="22" presetClass="entr" presetSubtype="1" fill="hold" grpId="0" nodeType="afterEffect">
                                  <p:stCondLst>
                                    <p:cond delay="0"/>
                                  </p:stCondLst>
                                  <p:childTnLst>
                                    <p:set>
                                      <p:cBhvr>
                                        <p:cTn id="68" dur="1" fill="hold">
                                          <p:stCondLst>
                                            <p:cond delay="0"/>
                                          </p:stCondLst>
                                        </p:cTn>
                                        <p:tgtEl>
                                          <p:spTgt spid="68"/>
                                        </p:tgtEl>
                                        <p:attrNameLst>
                                          <p:attrName>style.visibility</p:attrName>
                                        </p:attrNameLst>
                                      </p:cBhvr>
                                      <p:to>
                                        <p:strVal val="visible"/>
                                      </p:to>
                                    </p:set>
                                    <p:animEffect transition="in" filter="wipe(up)">
                                      <p:cBhvr>
                                        <p:cTn id="69" dur="500"/>
                                        <p:tgtEl>
                                          <p:spTgt spid="68"/>
                                        </p:tgtEl>
                                      </p:cBhvr>
                                    </p:animEffect>
                                  </p:childTnLst>
                                </p:cTn>
                              </p:par>
                              <p:par>
                                <p:cTn id="70" presetID="22" presetClass="entr" presetSubtype="1" fill="hold" nodeType="withEffect">
                                  <p:stCondLst>
                                    <p:cond delay="0"/>
                                  </p:stCondLst>
                                  <p:childTnLst>
                                    <p:set>
                                      <p:cBhvr>
                                        <p:cTn id="71" dur="1" fill="hold">
                                          <p:stCondLst>
                                            <p:cond delay="0"/>
                                          </p:stCondLst>
                                        </p:cTn>
                                        <p:tgtEl>
                                          <p:spTgt spid="50"/>
                                        </p:tgtEl>
                                        <p:attrNameLst>
                                          <p:attrName>style.visibility</p:attrName>
                                        </p:attrNameLst>
                                      </p:cBhvr>
                                      <p:to>
                                        <p:strVal val="visible"/>
                                      </p:to>
                                    </p:set>
                                    <p:animEffect transition="in" filter="wipe(up)">
                                      <p:cBhvr>
                                        <p:cTn id="72" dur="500"/>
                                        <p:tgtEl>
                                          <p:spTgt spid="50"/>
                                        </p:tgtEl>
                                      </p:cBhvr>
                                    </p:animEffect>
                                  </p:childTnLst>
                                </p:cTn>
                              </p:par>
                            </p:childTnLst>
                          </p:cTn>
                        </p:par>
                        <p:par>
                          <p:cTn id="73" fill="hold">
                            <p:stCondLst>
                              <p:cond delay="4300"/>
                            </p:stCondLst>
                            <p:childTnLst>
                              <p:par>
                                <p:cTn id="74" presetID="55" presetClass="entr" presetSubtype="0" fill="hold" grpId="0" nodeType="afterEffect">
                                  <p:stCondLst>
                                    <p:cond delay="0"/>
                                  </p:stCondLst>
                                  <p:childTnLst>
                                    <p:set>
                                      <p:cBhvr>
                                        <p:cTn id="75" dur="1" fill="hold">
                                          <p:stCondLst>
                                            <p:cond delay="0"/>
                                          </p:stCondLst>
                                        </p:cTn>
                                        <p:tgtEl>
                                          <p:spTgt spid="196"/>
                                        </p:tgtEl>
                                        <p:attrNameLst>
                                          <p:attrName>style.visibility</p:attrName>
                                        </p:attrNameLst>
                                      </p:cBhvr>
                                      <p:to>
                                        <p:strVal val="visible"/>
                                      </p:to>
                                    </p:set>
                                    <p:anim calcmode="lin" valueType="num">
                                      <p:cBhvr>
                                        <p:cTn id="76" dur="350" fill="hold"/>
                                        <p:tgtEl>
                                          <p:spTgt spid="196"/>
                                        </p:tgtEl>
                                        <p:attrNameLst>
                                          <p:attrName>ppt_w</p:attrName>
                                        </p:attrNameLst>
                                      </p:cBhvr>
                                      <p:tavLst>
                                        <p:tav tm="0">
                                          <p:val>
                                            <p:strVal val="#ppt_w*0.70"/>
                                          </p:val>
                                        </p:tav>
                                        <p:tav tm="100000">
                                          <p:val>
                                            <p:strVal val="#ppt_w"/>
                                          </p:val>
                                        </p:tav>
                                      </p:tavLst>
                                    </p:anim>
                                    <p:anim calcmode="lin" valueType="num">
                                      <p:cBhvr>
                                        <p:cTn id="77" dur="350" fill="hold"/>
                                        <p:tgtEl>
                                          <p:spTgt spid="196"/>
                                        </p:tgtEl>
                                        <p:attrNameLst>
                                          <p:attrName>ppt_h</p:attrName>
                                        </p:attrNameLst>
                                      </p:cBhvr>
                                      <p:tavLst>
                                        <p:tav tm="0">
                                          <p:val>
                                            <p:strVal val="#ppt_h"/>
                                          </p:val>
                                        </p:tav>
                                        <p:tav tm="100000">
                                          <p:val>
                                            <p:strVal val="#ppt_h"/>
                                          </p:val>
                                        </p:tav>
                                      </p:tavLst>
                                    </p:anim>
                                    <p:animEffect transition="in" filter="fade">
                                      <p:cBhvr>
                                        <p:cTn id="78" dur="350"/>
                                        <p:tgtEl>
                                          <p:spTgt spid="196"/>
                                        </p:tgtEl>
                                      </p:cBhvr>
                                    </p:animEffect>
                                  </p:childTnLst>
                                </p:cTn>
                              </p:par>
                            </p:childTnLst>
                          </p:cTn>
                        </p:par>
                        <p:par>
                          <p:cTn id="79" fill="hold">
                            <p:stCondLst>
                              <p:cond delay="4650"/>
                            </p:stCondLst>
                            <p:childTnLst>
                              <p:par>
                                <p:cTn id="80" presetID="22" presetClass="entr" presetSubtype="1" fill="hold" grpId="0" nodeType="afterEffect">
                                  <p:stCondLst>
                                    <p:cond delay="0"/>
                                  </p:stCondLst>
                                  <p:childTnLst>
                                    <p:set>
                                      <p:cBhvr>
                                        <p:cTn id="81" dur="1" fill="hold">
                                          <p:stCondLst>
                                            <p:cond delay="0"/>
                                          </p:stCondLst>
                                        </p:cTn>
                                        <p:tgtEl>
                                          <p:spTgt spid="98"/>
                                        </p:tgtEl>
                                        <p:attrNameLst>
                                          <p:attrName>style.visibility</p:attrName>
                                        </p:attrNameLst>
                                      </p:cBhvr>
                                      <p:to>
                                        <p:strVal val="visible"/>
                                      </p:to>
                                    </p:set>
                                    <p:animEffect transition="in" filter="wipe(up)">
                                      <p:cBhvr>
                                        <p:cTn id="82" dur="500"/>
                                        <p:tgtEl>
                                          <p:spTgt spid="98"/>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199"/>
                                        </p:tgtEl>
                                        <p:attrNameLst>
                                          <p:attrName>style.visibility</p:attrName>
                                        </p:attrNameLst>
                                      </p:cBhvr>
                                      <p:to>
                                        <p:strVal val="visible"/>
                                      </p:to>
                                    </p:set>
                                    <p:animEffect transition="in" filter="fade">
                                      <p:cBhvr>
                                        <p:cTn id="85" dur="500"/>
                                        <p:tgtEl>
                                          <p:spTgt spid="199"/>
                                        </p:tgtEl>
                                      </p:cBhvr>
                                    </p:animEffect>
                                  </p:childTnLst>
                                </p:cTn>
                              </p:par>
                              <p:par>
                                <p:cTn id="86" presetID="10" presetClass="entr" presetSubtype="0" fill="hold" nodeType="withEffect">
                                  <p:stCondLst>
                                    <p:cond delay="0"/>
                                  </p:stCondLst>
                                  <p:childTnLst>
                                    <p:set>
                                      <p:cBhvr>
                                        <p:cTn id="87" dur="1" fill="hold">
                                          <p:stCondLst>
                                            <p:cond delay="0"/>
                                          </p:stCondLst>
                                        </p:cTn>
                                        <p:tgtEl>
                                          <p:spTgt spid="9"/>
                                        </p:tgtEl>
                                        <p:attrNameLst>
                                          <p:attrName>style.visibility</p:attrName>
                                        </p:attrNameLst>
                                      </p:cBhvr>
                                      <p:to>
                                        <p:strVal val="visible"/>
                                      </p:to>
                                    </p:set>
                                    <p:animEffect transition="in" filter="fade">
                                      <p:cBhvr>
                                        <p:cTn id="88" dur="500"/>
                                        <p:tgtEl>
                                          <p:spTgt spid="9"/>
                                        </p:tgtEl>
                                      </p:cBhvr>
                                    </p:animEffect>
                                  </p:childTnLst>
                                </p:cTn>
                              </p:par>
                            </p:childTnLst>
                          </p:cTn>
                        </p:par>
                        <p:par>
                          <p:cTn id="89" fill="hold">
                            <p:stCondLst>
                              <p:cond delay="5150"/>
                            </p:stCondLst>
                            <p:childTnLst>
                              <p:par>
                                <p:cTn id="90" presetID="22" presetClass="entr" presetSubtype="1" fill="hold" grpId="0" nodeType="afterEffect">
                                  <p:stCondLst>
                                    <p:cond delay="0"/>
                                  </p:stCondLst>
                                  <p:childTnLst>
                                    <p:set>
                                      <p:cBhvr>
                                        <p:cTn id="91" dur="1" fill="hold">
                                          <p:stCondLst>
                                            <p:cond delay="0"/>
                                          </p:stCondLst>
                                        </p:cTn>
                                        <p:tgtEl>
                                          <p:spTgt spid="69"/>
                                        </p:tgtEl>
                                        <p:attrNameLst>
                                          <p:attrName>style.visibility</p:attrName>
                                        </p:attrNameLst>
                                      </p:cBhvr>
                                      <p:to>
                                        <p:strVal val="visible"/>
                                      </p:to>
                                    </p:set>
                                    <p:animEffect transition="in" filter="wipe(up)">
                                      <p:cBhvr>
                                        <p:cTn id="92" dur="500"/>
                                        <p:tgtEl>
                                          <p:spTgt spid="69"/>
                                        </p:tgtEl>
                                      </p:cBhvr>
                                    </p:animEffect>
                                  </p:childTnLst>
                                </p:cTn>
                              </p:par>
                              <p:par>
                                <p:cTn id="93" presetID="22" presetClass="entr" presetSubtype="1" fill="hold" nodeType="withEffect">
                                  <p:stCondLst>
                                    <p:cond delay="0"/>
                                  </p:stCondLst>
                                  <p:childTnLst>
                                    <p:set>
                                      <p:cBhvr>
                                        <p:cTn id="94" dur="1" fill="hold">
                                          <p:stCondLst>
                                            <p:cond delay="0"/>
                                          </p:stCondLst>
                                        </p:cTn>
                                        <p:tgtEl>
                                          <p:spTgt spid="53"/>
                                        </p:tgtEl>
                                        <p:attrNameLst>
                                          <p:attrName>style.visibility</p:attrName>
                                        </p:attrNameLst>
                                      </p:cBhvr>
                                      <p:to>
                                        <p:strVal val="visible"/>
                                      </p:to>
                                    </p:set>
                                    <p:animEffect transition="in" filter="wipe(up)">
                                      <p:cBhvr>
                                        <p:cTn id="95" dur="500"/>
                                        <p:tgtEl>
                                          <p:spTgt spid="53"/>
                                        </p:tgtEl>
                                      </p:cBhvr>
                                    </p:animEffect>
                                  </p:childTnLst>
                                </p:cTn>
                              </p:par>
                            </p:childTnLst>
                          </p:cTn>
                        </p:par>
                        <p:par>
                          <p:cTn id="96" fill="hold">
                            <p:stCondLst>
                              <p:cond delay="5650"/>
                            </p:stCondLst>
                            <p:childTnLst>
                              <p:par>
                                <p:cTn id="97" presetID="55" presetClass="entr" presetSubtype="0" fill="hold" grpId="0" nodeType="afterEffect">
                                  <p:stCondLst>
                                    <p:cond delay="0"/>
                                  </p:stCondLst>
                                  <p:childTnLst>
                                    <p:set>
                                      <p:cBhvr>
                                        <p:cTn id="98" dur="1" fill="hold">
                                          <p:stCondLst>
                                            <p:cond delay="0"/>
                                          </p:stCondLst>
                                        </p:cTn>
                                        <p:tgtEl>
                                          <p:spTgt spid="205"/>
                                        </p:tgtEl>
                                        <p:attrNameLst>
                                          <p:attrName>style.visibility</p:attrName>
                                        </p:attrNameLst>
                                      </p:cBhvr>
                                      <p:to>
                                        <p:strVal val="visible"/>
                                      </p:to>
                                    </p:set>
                                    <p:anim calcmode="lin" valueType="num">
                                      <p:cBhvr>
                                        <p:cTn id="99" dur="350" fill="hold"/>
                                        <p:tgtEl>
                                          <p:spTgt spid="205"/>
                                        </p:tgtEl>
                                        <p:attrNameLst>
                                          <p:attrName>ppt_w</p:attrName>
                                        </p:attrNameLst>
                                      </p:cBhvr>
                                      <p:tavLst>
                                        <p:tav tm="0">
                                          <p:val>
                                            <p:strVal val="#ppt_w*0.70"/>
                                          </p:val>
                                        </p:tav>
                                        <p:tav tm="100000">
                                          <p:val>
                                            <p:strVal val="#ppt_w"/>
                                          </p:val>
                                        </p:tav>
                                      </p:tavLst>
                                    </p:anim>
                                    <p:anim calcmode="lin" valueType="num">
                                      <p:cBhvr>
                                        <p:cTn id="100" dur="350" fill="hold"/>
                                        <p:tgtEl>
                                          <p:spTgt spid="205"/>
                                        </p:tgtEl>
                                        <p:attrNameLst>
                                          <p:attrName>ppt_h</p:attrName>
                                        </p:attrNameLst>
                                      </p:cBhvr>
                                      <p:tavLst>
                                        <p:tav tm="0">
                                          <p:val>
                                            <p:strVal val="#ppt_h"/>
                                          </p:val>
                                        </p:tav>
                                        <p:tav tm="100000">
                                          <p:val>
                                            <p:strVal val="#ppt_h"/>
                                          </p:val>
                                        </p:tav>
                                      </p:tavLst>
                                    </p:anim>
                                    <p:animEffect transition="in" filter="fade">
                                      <p:cBhvr>
                                        <p:cTn id="101" dur="350"/>
                                        <p:tgtEl>
                                          <p:spTgt spid="205"/>
                                        </p:tgtEl>
                                      </p:cBhvr>
                                    </p:animEffect>
                                  </p:childTnLst>
                                </p:cTn>
                              </p:par>
                            </p:childTnLst>
                          </p:cTn>
                        </p:par>
                        <p:par>
                          <p:cTn id="102" fill="hold">
                            <p:stCondLst>
                              <p:cond delay="6000"/>
                            </p:stCondLst>
                            <p:childTnLst>
                              <p:par>
                                <p:cTn id="103" presetID="22" presetClass="entr" presetSubtype="1" fill="hold" grpId="0" nodeType="afterEffect">
                                  <p:stCondLst>
                                    <p:cond delay="0"/>
                                  </p:stCondLst>
                                  <p:childTnLst>
                                    <p:set>
                                      <p:cBhvr>
                                        <p:cTn id="104" dur="1" fill="hold">
                                          <p:stCondLst>
                                            <p:cond delay="0"/>
                                          </p:stCondLst>
                                        </p:cTn>
                                        <p:tgtEl>
                                          <p:spTgt spid="99"/>
                                        </p:tgtEl>
                                        <p:attrNameLst>
                                          <p:attrName>style.visibility</p:attrName>
                                        </p:attrNameLst>
                                      </p:cBhvr>
                                      <p:to>
                                        <p:strVal val="visible"/>
                                      </p:to>
                                    </p:set>
                                    <p:animEffect transition="in" filter="wipe(up)">
                                      <p:cBhvr>
                                        <p:cTn id="105" dur="500"/>
                                        <p:tgtEl>
                                          <p:spTgt spid="99"/>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208"/>
                                        </p:tgtEl>
                                        <p:attrNameLst>
                                          <p:attrName>style.visibility</p:attrName>
                                        </p:attrNameLst>
                                      </p:cBhvr>
                                      <p:to>
                                        <p:strVal val="visible"/>
                                      </p:to>
                                    </p:set>
                                    <p:animEffect transition="in" filter="fade">
                                      <p:cBhvr>
                                        <p:cTn id="108" dur="500"/>
                                        <p:tgtEl>
                                          <p:spTgt spid="2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97" grpId="0" animBg="1"/>
      <p:bldP spid="98" grpId="0" animBg="1"/>
      <p:bldP spid="99" grpId="0" animBg="1"/>
      <p:bldP spid="69" grpId="0" animBg="1"/>
      <p:bldP spid="68" grpId="0" animBg="1"/>
      <p:bldP spid="67" grpId="0" animBg="1"/>
      <p:bldP spid="66" grpId="0" animBg="1"/>
      <p:bldP spid="118" grpId="0"/>
      <p:bldP spid="121" grpId="0"/>
      <p:bldP spid="127" grpId="0"/>
      <p:bldP spid="130" grpId="0"/>
      <p:bldP spid="196" grpId="0"/>
      <p:bldP spid="199" grpId="0"/>
      <p:bldP spid="205" grpId="0"/>
      <p:bldP spid="208" grpId="0"/>
      <p:bldP spid="7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5" name="Rectangle 22"/>
          <p:cNvSpPr>
            <a:spLocks noChangeArrowheads="1"/>
          </p:cNvSpPr>
          <p:nvPr/>
        </p:nvSpPr>
        <p:spPr bwMode="auto">
          <a:xfrm>
            <a:off x="3811131" y="235147"/>
            <a:ext cx="15901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a:solidFill>
                  <a:prstClr val="white"/>
                </a:solidFill>
                <a:latin typeface="Lato" pitchFamily="34" charset="0"/>
                <a:cs typeface="Arial" pitchFamily="34" charset="0"/>
              </a:rPr>
              <a:t>Gantt Chart</a:t>
            </a:r>
            <a:endParaRPr lang="en-US" sz="1050" dirty="0">
              <a:solidFill>
                <a:prstClr val="white"/>
              </a:solidFill>
              <a:latin typeface="Lato" pitchFamily="34" charset="0"/>
              <a:cs typeface="Arial" pitchFamily="34" charset="0"/>
            </a:endParaRPr>
          </a:p>
        </p:txBody>
      </p:sp>
      <p:sp>
        <p:nvSpPr>
          <p:cNvPr id="7" name="Rectangle 6"/>
          <p:cNvSpPr/>
          <p:nvPr/>
        </p:nvSpPr>
        <p:spPr>
          <a:xfrm>
            <a:off x="4085762" y="604480"/>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bwMode="auto">
          <a:xfrm>
            <a:off x="281353" y="935177"/>
            <a:ext cx="8649730" cy="3755737"/>
          </a:xfrm>
          <a:prstGeom prst="rect">
            <a:avLst/>
          </a:prstGeom>
          <a:noFill/>
          <a:ln>
            <a:noFill/>
          </a:ln>
        </p:spPr>
      </p:pic>
      <p:grpSp>
        <p:nvGrpSpPr>
          <p:cNvPr id="6" name="Group 5"/>
          <p:cNvGrpSpPr/>
          <p:nvPr/>
        </p:nvGrpSpPr>
        <p:grpSpPr>
          <a:xfrm>
            <a:off x="416912" y="4763691"/>
            <a:ext cx="969290" cy="264168"/>
            <a:chOff x="416912" y="4763691"/>
            <a:chExt cx="969290" cy="264168"/>
          </a:xfrm>
        </p:grpSpPr>
        <p:grpSp>
          <p:nvGrpSpPr>
            <p:cNvPr id="9" name="Group 8"/>
            <p:cNvGrpSpPr/>
            <p:nvPr/>
          </p:nvGrpSpPr>
          <p:grpSpPr>
            <a:xfrm>
              <a:off x="416912" y="4775402"/>
              <a:ext cx="251901" cy="252457"/>
              <a:chOff x="914400" y="3987072"/>
              <a:chExt cx="419914" cy="420841"/>
            </a:xfrm>
          </p:grpSpPr>
          <p:sp>
            <p:nvSpPr>
              <p:cNvPr id="12"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3"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4"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5"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6"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10"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11"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15602708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300" fill="hold"/>
                                        <p:tgtEl>
                                          <p:spTgt spid="7"/>
                                        </p:tgtEl>
                                        <p:attrNameLst>
                                          <p:attrName>ppt_w</p:attrName>
                                        </p:attrNameLst>
                                      </p:cBhvr>
                                      <p:tavLst>
                                        <p:tav tm="0">
                                          <p:val>
                                            <p:strVal val="#ppt_w*0.70"/>
                                          </p:val>
                                        </p:tav>
                                        <p:tav tm="100000">
                                          <p:val>
                                            <p:strVal val="#ppt_w"/>
                                          </p:val>
                                        </p:tav>
                                      </p:tavLst>
                                    </p:anim>
                                    <p:anim calcmode="lin" valueType="num">
                                      <p:cBhvr>
                                        <p:cTn id="8" dur="300" fill="hold"/>
                                        <p:tgtEl>
                                          <p:spTgt spid="7"/>
                                        </p:tgtEl>
                                        <p:attrNameLst>
                                          <p:attrName>ppt_h</p:attrName>
                                        </p:attrNameLst>
                                      </p:cBhvr>
                                      <p:tavLst>
                                        <p:tav tm="0">
                                          <p:val>
                                            <p:strVal val="#ppt_h"/>
                                          </p:val>
                                        </p:tav>
                                        <p:tav tm="100000">
                                          <p:val>
                                            <p:strVal val="#ppt_h"/>
                                          </p:val>
                                        </p:tav>
                                      </p:tavLst>
                                    </p:anim>
                                    <p:animEffect transition="in" filter="fade">
                                      <p:cBhvr>
                                        <p:cTn id="9" dur="300"/>
                                        <p:tgtEl>
                                          <p:spTgt spid="7"/>
                                        </p:tgtEl>
                                      </p:cBhvr>
                                    </p:animEffect>
                                  </p:childTnLst>
                                </p:cTn>
                              </p:par>
                            </p:childTnLst>
                          </p:cTn>
                        </p:par>
                        <p:par>
                          <p:cTn id="10" fill="hold">
                            <p:stCondLst>
                              <p:cond delay="300"/>
                            </p:stCondLst>
                            <p:childTnLst>
                              <p:par>
                                <p:cTn id="11" presetID="10"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grpSp>
        <p:nvGrpSpPr>
          <p:cNvPr id="4" name="Group 3"/>
          <p:cNvGrpSpPr/>
          <p:nvPr/>
        </p:nvGrpSpPr>
        <p:grpSpPr>
          <a:xfrm>
            <a:off x="1772300" y="429604"/>
            <a:ext cx="5667768" cy="568113"/>
            <a:chOff x="1772300" y="429604"/>
            <a:chExt cx="5667768" cy="568113"/>
          </a:xfrm>
        </p:grpSpPr>
        <p:sp>
          <p:nvSpPr>
            <p:cNvPr id="24" name="Rectangle 22"/>
            <p:cNvSpPr>
              <a:spLocks noChangeArrowheads="1"/>
            </p:cNvSpPr>
            <p:nvPr/>
          </p:nvSpPr>
          <p:spPr bwMode="auto">
            <a:xfrm>
              <a:off x="3826572" y="429604"/>
              <a:ext cx="15592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Lato" pitchFamily="34" charset="0"/>
                  <a:cs typeface="Arial" pitchFamily="34" charset="0"/>
                </a:rPr>
                <a:t>Technology</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sp>
          <p:nvSpPr>
            <p:cNvPr id="13" name="TextBox 12"/>
            <p:cNvSpPr txBox="1"/>
            <p:nvPr/>
          </p:nvSpPr>
          <p:spPr>
            <a:xfrm>
              <a:off x="1772300" y="751496"/>
              <a:ext cx="5667768" cy="246221"/>
            </a:xfrm>
            <a:prstGeom prst="rect">
              <a:avLst/>
            </a:prstGeom>
            <a:noFill/>
          </p:spPr>
          <p:txBody>
            <a:bodyPr wrap="square" rtlCol="0">
              <a:spAutoFit/>
            </a:bodyPr>
            <a:lstStyle/>
            <a:p>
              <a:pPr algn="ctr"/>
              <a:r>
                <a:rPr lang="en-US" sz="1000" dirty="0" smtClean="0">
                  <a:solidFill>
                    <a:schemeClr val="bg1"/>
                  </a:solidFill>
                  <a:latin typeface="Lato" pitchFamily="34" charset="0"/>
                </a:rPr>
                <a:t>Technology to be used for development</a:t>
              </a:r>
              <a:endParaRPr lang="en-US" sz="1000" dirty="0">
                <a:solidFill>
                  <a:schemeClr val="bg1"/>
                </a:solidFill>
                <a:latin typeface="Lato" pitchFamily="34" charset="0"/>
              </a:endParaRPr>
            </a:p>
          </p:txBody>
        </p:sp>
      </p:grpSp>
      <p:sp>
        <p:nvSpPr>
          <p:cNvPr id="32" name="Rectangle 31"/>
          <p:cNvSpPr/>
          <p:nvPr/>
        </p:nvSpPr>
        <p:spPr>
          <a:xfrm>
            <a:off x="4085727" y="1019142"/>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Lato" pitchFamily="34" charset="0"/>
            </a:endParaRPr>
          </a:p>
        </p:txBody>
      </p:sp>
      <p:sp>
        <p:nvSpPr>
          <p:cNvPr id="46" name="Rectangle 22"/>
          <p:cNvSpPr>
            <a:spLocks noChangeArrowheads="1"/>
          </p:cNvSpPr>
          <p:nvPr/>
        </p:nvSpPr>
        <p:spPr bwMode="auto">
          <a:xfrm>
            <a:off x="601009" y="1398782"/>
            <a:ext cx="4427877"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342900" lvl="0" indent="-342900" fontAlgn="base">
              <a:spcBef>
                <a:spcPct val="0"/>
              </a:spcBef>
              <a:spcAft>
                <a:spcPct val="0"/>
              </a:spcAft>
              <a:buFont typeface="Arial" panose="020B0604020202020204" pitchFamily="34" charset="0"/>
              <a:buChar char="•"/>
            </a:pPr>
            <a:r>
              <a:rPr lang="en-US" sz="2400" dirty="0" err="1" smtClean="0">
                <a:solidFill>
                  <a:schemeClr val="bg1"/>
                </a:solidFill>
                <a:latin typeface="Lato" pitchFamily="34" charset="0"/>
                <a:cs typeface="Arial" pitchFamily="34" charset="0"/>
              </a:rPr>
              <a:t>Kudan</a:t>
            </a:r>
            <a:r>
              <a:rPr lang="en-US" sz="2400" dirty="0" smtClean="0">
                <a:solidFill>
                  <a:schemeClr val="bg1"/>
                </a:solidFill>
                <a:latin typeface="Lato" pitchFamily="34" charset="0"/>
                <a:cs typeface="Arial" pitchFamily="34" charset="0"/>
              </a:rPr>
              <a:t> AR</a:t>
            </a:r>
          </a:p>
          <a:p>
            <a:pPr marL="34290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Unity </a:t>
            </a:r>
            <a:r>
              <a:rPr lang="en-US" sz="2400" dirty="0" smtClean="0">
                <a:solidFill>
                  <a:schemeClr val="bg1"/>
                </a:solidFill>
                <a:latin typeface="Lato" pitchFamily="34" charset="0"/>
                <a:cs typeface="Arial" pitchFamily="34" charset="0"/>
              </a:rPr>
              <a:t>3D</a:t>
            </a:r>
          </a:p>
          <a:p>
            <a:pPr marL="342900" lvl="0" indent="-342900" fontAlgn="base">
              <a:spcBef>
                <a:spcPct val="0"/>
              </a:spcBef>
              <a:spcAft>
                <a:spcPct val="0"/>
              </a:spcAft>
              <a:buFont typeface="Arial" panose="020B0604020202020204" pitchFamily="34" charset="0"/>
              <a:buChar char="•"/>
            </a:pPr>
            <a:r>
              <a:rPr lang="en-US" sz="2400" dirty="0" smtClean="0">
                <a:solidFill>
                  <a:schemeClr val="bg1"/>
                </a:solidFill>
                <a:latin typeface="Lato" pitchFamily="34" charset="0"/>
                <a:cs typeface="Arial" pitchFamily="34" charset="0"/>
              </a:rPr>
              <a:t>Android device</a:t>
            </a:r>
          </a:p>
          <a:p>
            <a:pPr marL="34290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Azure cloud service</a:t>
            </a:r>
            <a:endParaRPr lang="en-US" sz="1050" dirty="0">
              <a:solidFill>
                <a:schemeClr val="bg1"/>
              </a:solidFill>
              <a:latin typeface="Lato" pitchFamily="34" charset="0"/>
              <a:cs typeface="Arial" pitchFamily="34" charset="0"/>
            </a:endParaRPr>
          </a:p>
          <a:p>
            <a:pPr marL="34290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Android </a:t>
            </a:r>
            <a:r>
              <a:rPr lang="en-US" sz="2400" dirty="0" smtClean="0">
                <a:solidFill>
                  <a:schemeClr val="bg1"/>
                </a:solidFill>
                <a:latin typeface="Lato" pitchFamily="34" charset="0"/>
                <a:cs typeface="Arial" pitchFamily="34" charset="0"/>
              </a:rPr>
              <a:t>SDK</a:t>
            </a:r>
          </a:p>
          <a:p>
            <a:pPr marL="342900" indent="-342900" fontAlgn="base">
              <a:spcBef>
                <a:spcPct val="0"/>
              </a:spcBef>
              <a:spcAft>
                <a:spcPct val="0"/>
              </a:spcAft>
              <a:buFont typeface="Arial" panose="020B0604020202020204" pitchFamily="34" charset="0"/>
              <a:buChar char="•"/>
            </a:pPr>
            <a:r>
              <a:rPr lang="en-US" sz="2400" dirty="0" smtClean="0">
                <a:solidFill>
                  <a:schemeClr val="bg1"/>
                </a:solidFill>
                <a:latin typeface="Lato" pitchFamily="34" charset="0"/>
                <a:cs typeface="Arial" pitchFamily="34" charset="0"/>
              </a:rPr>
              <a:t>Open CV</a:t>
            </a:r>
          </a:p>
          <a:p>
            <a:pPr marL="342900" lvl="0" indent="-342900" fontAlgn="base">
              <a:spcBef>
                <a:spcPct val="0"/>
              </a:spcBef>
              <a:spcAft>
                <a:spcPct val="0"/>
              </a:spcAft>
              <a:buFont typeface="Arial" panose="020B0604020202020204" pitchFamily="34" charset="0"/>
              <a:buChar char="•"/>
            </a:pPr>
            <a:r>
              <a:rPr lang="en-US" sz="2400" dirty="0" smtClean="0">
                <a:solidFill>
                  <a:schemeClr val="bg1"/>
                </a:solidFill>
                <a:latin typeface="Lato" pitchFamily="34" charset="0"/>
                <a:cs typeface="Arial" pitchFamily="34" charset="0"/>
              </a:rPr>
              <a:t>Microsoft </a:t>
            </a:r>
            <a:r>
              <a:rPr lang="en-US" sz="2400" dirty="0">
                <a:solidFill>
                  <a:schemeClr val="bg1"/>
                </a:solidFill>
                <a:latin typeface="Lato" pitchFamily="34" charset="0"/>
                <a:cs typeface="Arial" pitchFamily="34" charset="0"/>
              </a:rPr>
              <a:t>SQL </a:t>
            </a:r>
            <a:r>
              <a:rPr lang="en-US" sz="2400" dirty="0" smtClean="0">
                <a:solidFill>
                  <a:schemeClr val="bg1"/>
                </a:solidFill>
                <a:latin typeface="Lato" pitchFamily="34" charset="0"/>
                <a:cs typeface="Arial" pitchFamily="34" charset="0"/>
              </a:rPr>
              <a:t>server</a:t>
            </a:r>
          </a:p>
          <a:p>
            <a:pPr marL="34290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Microsoft </a:t>
            </a:r>
            <a:r>
              <a:rPr lang="en-US" sz="2400" dirty="0" smtClean="0">
                <a:solidFill>
                  <a:schemeClr val="bg1"/>
                </a:solidFill>
                <a:latin typeface="Lato" pitchFamily="34" charset="0"/>
                <a:cs typeface="Arial" pitchFamily="34" charset="0"/>
              </a:rPr>
              <a:t>Visual Studio 2015</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grpSp>
        <p:nvGrpSpPr>
          <p:cNvPr id="5" name="Group 4"/>
          <p:cNvGrpSpPr/>
          <p:nvPr/>
        </p:nvGrpSpPr>
        <p:grpSpPr>
          <a:xfrm>
            <a:off x="5245728" y="-393355"/>
            <a:ext cx="5974070" cy="5974070"/>
            <a:chOff x="5245728" y="-393355"/>
            <a:chExt cx="5974070" cy="5974070"/>
          </a:xfrm>
        </p:grpSpPr>
        <p:grpSp>
          <p:nvGrpSpPr>
            <p:cNvPr id="3" name="Group 2"/>
            <p:cNvGrpSpPr/>
            <p:nvPr/>
          </p:nvGrpSpPr>
          <p:grpSpPr>
            <a:xfrm>
              <a:off x="5245728" y="-393355"/>
              <a:ext cx="5974070" cy="5974070"/>
              <a:chOff x="5245728" y="-393355"/>
              <a:chExt cx="5974070" cy="5974070"/>
            </a:xfrm>
          </p:grpSpPr>
          <p:sp>
            <p:nvSpPr>
              <p:cNvPr id="18" name="Chord 17"/>
              <p:cNvSpPr/>
              <p:nvPr/>
            </p:nvSpPr>
            <p:spPr>
              <a:xfrm rot="1321811">
                <a:off x="5245728" y="-393355"/>
                <a:ext cx="5974070" cy="5974070"/>
              </a:xfrm>
              <a:prstGeom prst="chord">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7826" y="1106705"/>
                <a:ext cx="1785937" cy="1233487"/>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4720" y="2202988"/>
                <a:ext cx="1563112" cy="893207"/>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9054" y="1140271"/>
                <a:ext cx="1383952" cy="517022"/>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97575" y="3872655"/>
                <a:ext cx="2180270" cy="1090136"/>
              </a:xfrm>
              <a:prstGeom prst="rect">
                <a:avLst/>
              </a:prstGeom>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4108" y="3762451"/>
                <a:ext cx="1914518" cy="661592"/>
              </a:xfrm>
              <a:prstGeom prst="rect">
                <a:avLst/>
              </a:prstGeom>
            </p:spPr>
          </p:pic>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73491" y="243322"/>
                <a:ext cx="2010270" cy="566158"/>
              </a:xfrm>
              <a:prstGeom prst="rect">
                <a:avLst/>
              </a:prstGeom>
            </p:spPr>
          </p:pic>
        </p:grpSp>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70451" y="2605941"/>
              <a:ext cx="790667" cy="973838"/>
            </a:xfrm>
            <a:prstGeom prst="rect">
              <a:avLst/>
            </a:prstGeom>
          </p:spPr>
        </p:pic>
      </p:grpSp>
      <p:grpSp>
        <p:nvGrpSpPr>
          <p:cNvPr id="22" name="Group 21"/>
          <p:cNvGrpSpPr/>
          <p:nvPr/>
        </p:nvGrpSpPr>
        <p:grpSpPr>
          <a:xfrm>
            <a:off x="416912" y="4763691"/>
            <a:ext cx="969290" cy="264168"/>
            <a:chOff x="416912" y="4763691"/>
            <a:chExt cx="969290" cy="264168"/>
          </a:xfrm>
        </p:grpSpPr>
        <p:grpSp>
          <p:nvGrpSpPr>
            <p:cNvPr id="23" name="Group 22"/>
            <p:cNvGrpSpPr/>
            <p:nvPr/>
          </p:nvGrpSpPr>
          <p:grpSpPr>
            <a:xfrm>
              <a:off x="416912" y="4775402"/>
              <a:ext cx="251901" cy="252457"/>
              <a:chOff x="914400" y="3987072"/>
              <a:chExt cx="419914" cy="420841"/>
            </a:xfrm>
          </p:grpSpPr>
          <p:sp>
            <p:nvSpPr>
              <p:cNvPr id="27"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28"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29"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0"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1"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25"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26"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2716112489"/>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anim calcmode="lin" valueType="num">
                                      <p:cBhvr>
                                        <p:cTn id="8" dur="300" fill="hold"/>
                                        <p:tgtEl>
                                          <p:spTgt spid="4"/>
                                        </p:tgtEl>
                                        <p:attrNameLst>
                                          <p:attrName>ppt_x</p:attrName>
                                        </p:attrNameLst>
                                      </p:cBhvr>
                                      <p:tavLst>
                                        <p:tav tm="0">
                                          <p:val>
                                            <p:strVal val="#ppt_x"/>
                                          </p:val>
                                        </p:tav>
                                        <p:tav tm="100000">
                                          <p:val>
                                            <p:strVal val="#ppt_x"/>
                                          </p:val>
                                        </p:tav>
                                      </p:tavLst>
                                    </p:anim>
                                    <p:anim calcmode="lin" valueType="num">
                                      <p:cBhvr>
                                        <p:cTn id="9" dur="3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300"/>
                            </p:stCondLst>
                            <p:childTnLst>
                              <p:par>
                                <p:cTn id="11" presetID="55" presetClass="entr" presetSubtype="0" fill="hold" grpId="0" nodeType="after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p:cTn id="13" dur="300" fill="hold"/>
                                        <p:tgtEl>
                                          <p:spTgt spid="32"/>
                                        </p:tgtEl>
                                        <p:attrNameLst>
                                          <p:attrName>ppt_w</p:attrName>
                                        </p:attrNameLst>
                                      </p:cBhvr>
                                      <p:tavLst>
                                        <p:tav tm="0">
                                          <p:val>
                                            <p:strVal val="#ppt_w*0.70"/>
                                          </p:val>
                                        </p:tav>
                                        <p:tav tm="100000">
                                          <p:val>
                                            <p:strVal val="#ppt_w"/>
                                          </p:val>
                                        </p:tav>
                                      </p:tavLst>
                                    </p:anim>
                                    <p:anim calcmode="lin" valueType="num">
                                      <p:cBhvr>
                                        <p:cTn id="14" dur="300" fill="hold"/>
                                        <p:tgtEl>
                                          <p:spTgt spid="32"/>
                                        </p:tgtEl>
                                        <p:attrNameLst>
                                          <p:attrName>ppt_h</p:attrName>
                                        </p:attrNameLst>
                                      </p:cBhvr>
                                      <p:tavLst>
                                        <p:tav tm="0">
                                          <p:val>
                                            <p:strVal val="#ppt_h"/>
                                          </p:val>
                                        </p:tav>
                                        <p:tav tm="100000">
                                          <p:val>
                                            <p:strVal val="#ppt_h"/>
                                          </p:val>
                                        </p:tav>
                                      </p:tavLst>
                                    </p:anim>
                                    <p:animEffect transition="in" filter="fade">
                                      <p:cBhvr>
                                        <p:cTn id="15" dur="300"/>
                                        <p:tgtEl>
                                          <p:spTgt spid="32"/>
                                        </p:tgtEl>
                                      </p:cBhvr>
                                    </p:animEffect>
                                  </p:childTnLst>
                                </p:cTn>
                              </p:par>
                            </p:childTnLst>
                          </p:cTn>
                        </p:par>
                        <p:par>
                          <p:cTn id="16" fill="hold">
                            <p:stCondLst>
                              <p:cond delay="600"/>
                            </p:stCondLst>
                            <p:childTnLst>
                              <p:par>
                                <p:cTn id="17" presetID="10" presetClass="entr" presetSubtype="0" fill="hold" grpId="0"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500"/>
                                        <p:tgtEl>
                                          <p:spTgt spid="46"/>
                                        </p:tgtEl>
                                      </p:cBhvr>
                                    </p:animEffect>
                                  </p:childTnLst>
                                </p:cTn>
                              </p:par>
                              <p:par>
                                <p:cTn id="20" presetID="6" presetClass="entr" presetSubtype="32"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out)">
                                      <p:cBhvr>
                                        <p:cTn id="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46"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6" name="Rectangle 22"/>
          <p:cNvSpPr>
            <a:spLocks noChangeArrowheads="1"/>
          </p:cNvSpPr>
          <p:nvPr/>
        </p:nvSpPr>
        <p:spPr bwMode="auto">
          <a:xfrm>
            <a:off x="4203856" y="429604"/>
            <a:ext cx="8047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Lato" pitchFamily="34" charset="0"/>
                <a:cs typeface="Arial" pitchFamily="34" charset="0"/>
              </a:rPr>
              <a:t>Users</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sp>
        <p:nvSpPr>
          <p:cNvPr id="8" name="Rectangle 22"/>
          <p:cNvSpPr>
            <a:spLocks noChangeArrowheads="1"/>
          </p:cNvSpPr>
          <p:nvPr/>
        </p:nvSpPr>
        <p:spPr bwMode="auto">
          <a:xfrm>
            <a:off x="2892574" y="1657350"/>
            <a:ext cx="298158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342900" lvl="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Furniture dealers</a:t>
            </a:r>
          </a:p>
          <a:p>
            <a:pPr marL="342900" lvl="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Furniture </a:t>
            </a:r>
            <a:r>
              <a:rPr lang="en-US" sz="2400" dirty="0" smtClean="0">
                <a:solidFill>
                  <a:schemeClr val="bg1"/>
                </a:solidFill>
                <a:latin typeface="Lato" pitchFamily="34" charset="0"/>
                <a:cs typeface="Arial" pitchFamily="34" charset="0"/>
              </a:rPr>
              <a:t>architects</a:t>
            </a:r>
            <a:endParaRPr lang="en-US" sz="2400" dirty="0">
              <a:solidFill>
                <a:schemeClr val="bg1"/>
              </a:solidFill>
              <a:latin typeface="Lato" pitchFamily="34" charset="0"/>
              <a:cs typeface="Arial" pitchFamily="34" charset="0"/>
            </a:endParaRPr>
          </a:p>
          <a:p>
            <a:pPr marL="342900" lvl="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Customers</a:t>
            </a:r>
          </a:p>
        </p:txBody>
      </p:sp>
      <p:sp>
        <p:nvSpPr>
          <p:cNvPr id="9" name="Rectangle 8"/>
          <p:cNvSpPr/>
          <p:nvPr/>
        </p:nvSpPr>
        <p:spPr>
          <a:xfrm>
            <a:off x="4085727" y="790762"/>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Lato" pitchFamily="34" charset="0"/>
            </a:endParaRPr>
          </a:p>
        </p:txBody>
      </p:sp>
      <p:grpSp>
        <p:nvGrpSpPr>
          <p:cNvPr id="5" name="Group 4"/>
          <p:cNvGrpSpPr/>
          <p:nvPr/>
        </p:nvGrpSpPr>
        <p:grpSpPr>
          <a:xfrm>
            <a:off x="416912" y="4763691"/>
            <a:ext cx="969290" cy="264168"/>
            <a:chOff x="416912" y="4763691"/>
            <a:chExt cx="969290" cy="264168"/>
          </a:xfrm>
        </p:grpSpPr>
        <p:grpSp>
          <p:nvGrpSpPr>
            <p:cNvPr id="7" name="Group 6"/>
            <p:cNvGrpSpPr/>
            <p:nvPr/>
          </p:nvGrpSpPr>
          <p:grpSpPr>
            <a:xfrm>
              <a:off x="416912" y="4775402"/>
              <a:ext cx="251901" cy="252457"/>
              <a:chOff x="914400" y="3987072"/>
              <a:chExt cx="419914" cy="420841"/>
            </a:xfrm>
          </p:grpSpPr>
          <p:sp>
            <p:nvSpPr>
              <p:cNvPr id="12"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3"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4"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5"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6"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10"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11"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198295030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300" fill="hold"/>
                                        <p:tgtEl>
                                          <p:spTgt spid="9"/>
                                        </p:tgtEl>
                                        <p:attrNameLst>
                                          <p:attrName>ppt_w</p:attrName>
                                        </p:attrNameLst>
                                      </p:cBhvr>
                                      <p:tavLst>
                                        <p:tav tm="0">
                                          <p:val>
                                            <p:strVal val="#ppt_w*0.70"/>
                                          </p:val>
                                        </p:tav>
                                        <p:tav tm="100000">
                                          <p:val>
                                            <p:strVal val="#ppt_w"/>
                                          </p:val>
                                        </p:tav>
                                      </p:tavLst>
                                    </p:anim>
                                    <p:anim calcmode="lin" valueType="num">
                                      <p:cBhvr>
                                        <p:cTn id="8" dur="300" fill="hold"/>
                                        <p:tgtEl>
                                          <p:spTgt spid="9"/>
                                        </p:tgtEl>
                                        <p:attrNameLst>
                                          <p:attrName>ppt_h</p:attrName>
                                        </p:attrNameLst>
                                      </p:cBhvr>
                                      <p:tavLst>
                                        <p:tav tm="0">
                                          <p:val>
                                            <p:strVal val="#ppt_h"/>
                                          </p:val>
                                        </p:tav>
                                        <p:tav tm="100000">
                                          <p:val>
                                            <p:strVal val="#ppt_h"/>
                                          </p:val>
                                        </p:tav>
                                      </p:tavLst>
                                    </p:anim>
                                    <p:animEffect transition="in" filter="fade">
                                      <p:cBhvr>
                                        <p:cTn id="9" dur="3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5" name="Freeform 6"/>
          <p:cNvSpPr>
            <a:spLocks/>
          </p:cNvSpPr>
          <p:nvPr/>
        </p:nvSpPr>
        <p:spPr bwMode="auto">
          <a:xfrm>
            <a:off x="5181601" y="2887664"/>
            <a:ext cx="2168525" cy="249238"/>
          </a:xfrm>
          <a:custGeom>
            <a:avLst/>
            <a:gdLst>
              <a:gd name="T0" fmla="*/ 1287 w 1366"/>
              <a:gd name="T1" fmla="*/ 107 h 157"/>
              <a:gd name="T2" fmla="*/ 0 w 1366"/>
              <a:gd name="T3" fmla="*/ 107 h 157"/>
              <a:gd name="T4" fmla="*/ 0 w 1366"/>
              <a:gd name="T5" fmla="*/ 51 h 157"/>
              <a:gd name="T6" fmla="*/ 1287 w 1366"/>
              <a:gd name="T7" fmla="*/ 51 h 157"/>
              <a:gd name="T8" fmla="*/ 1287 w 1366"/>
              <a:gd name="T9" fmla="*/ 0 h 157"/>
              <a:gd name="T10" fmla="*/ 1366 w 1366"/>
              <a:gd name="T11" fmla="*/ 78 h 157"/>
              <a:gd name="T12" fmla="*/ 1287 w 1366"/>
              <a:gd name="T13" fmla="*/ 157 h 157"/>
              <a:gd name="T14" fmla="*/ 1287 w 1366"/>
              <a:gd name="T15" fmla="*/ 107 h 1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6" h="157">
                <a:moveTo>
                  <a:pt x="1287" y="107"/>
                </a:moveTo>
                <a:lnTo>
                  <a:pt x="0" y="107"/>
                </a:lnTo>
                <a:lnTo>
                  <a:pt x="0" y="51"/>
                </a:lnTo>
                <a:lnTo>
                  <a:pt x="1287" y="51"/>
                </a:lnTo>
                <a:lnTo>
                  <a:pt x="1287" y="0"/>
                </a:lnTo>
                <a:lnTo>
                  <a:pt x="1366" y="78"/>
                </a:lnTo>
                <a:lnTo>
                  <a:pt x="1287" y="157"/>
                </a:lnTo>
                <a:lnTo>
                  <a:pt x="1287" y="107"/>
                </a:lnTo>
                <a:close/>
              </a:path>
            </a:pathLst>
          </a:custGeom>
          <a:gradFill>
            <a:gsLst>
              <a:gs pos="90000">
                <a:schemeClr val="bg2"/>
              </a:gs>
              <a:gs pos="10000">
                <a:schemeClr val="bg2"/>
              </a:gs>
              <a:gs pos="50000">
                <a:schemeClr val="bg2">
                  <a:lumMod val="60000"/>
                  <a:lumOff val="40000"/>
                </a:schemeClr>
              </a:gs>
            </a:gsLst>
            <a:lin ang="0" scaled="1"/>
          </a:gra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6" name="Freeform 7"/>
          <p:cNvSpPr>
            <a:spLocks/>
          </p:cNvSpPr>
          <p:nvPr/>
        </p:nvSpPr>
        <p:spPr bwMode="auto">
          <a:xfrm>
            <a:off x="5181601" y="3282951"/>
            <a:ext cx="1096963" cy="944563"/>
          </a:xfrm>
          <a:custGeom>
            <a:avLst/>
            <a:gdLst>
              <a:gd name="T0" fmla="*/ 457 w 570"/>
              <a:gd name="T1" fmla="*/ 491 h 491"/>
              <a:gd name="T2" fmla="*/ 392 w 570"/>
              <a:gd name="T3" fmla="*/ 426 h 491"/>
              <a:gd name="T4" fmla="*/ 457 w 570"/>
              <a:gd name="T5" fmla="*/ 361 h 491"/>
              <a:gd name="T6" fmla="*/ 457 w 570"/>
              <a:gd name="T7" fmla="*/ 402 h 491"/>
              <a:gd name="T8" fmla="*/ 500 w 570"/>
              <a:gd name="T9" fmla="*/ 402 h 491"/>
              <a:gd name="T10" fmla="*/ 511 w 570"/>
              <a:gd name="T11" fmla="*/ 400 h 491"/>
              <a:gd name="T12" fmla="*/ 514 w 570"/>
              <a:gd name="T13" fmla="*/ 398 h 491"/>
              <a:gd name="T14" fmla="*/ 520 w 570"/>
              <a:gd name="T15" fmla="*/ 384 h 491"/>
              <a:gd name="T16" fmla="*/ 523 w 570"/>
              <a:gd name="T17" fmla="*/ 347 h 491"/>
              <a:gd name="T18" fmla="*/ 523 w 570"/>
              <a:gd name="T19" fmla="*/ 63 h 491"/>
              <a:gd name="T20" fmla="*/ 522 w 570"/>
              <a:gd name="T21" fmla="*/ 56 h 491"/>
              <a:gd name="T22" fmla="*/ 514 w 570"/>
              <a:gd name="T23" fmla="*/ 50 h 491"/>
              <a:gd name="T24" fmla="*/ 496 w 570"/>
              <a:gd name="T25" fmla="*/ 47 h 491"/>
              <a:gd name="T26" fmla="*/ 0 w 570"/>
              <a:gd name="T27" fmla="*/ 47 h 491"/>
              <a:gd name="T28" fmla="*/ 0 w 570"/>
              <a:gd name="T29" fmla="*/ 0 h 491"/>
              <a:gd name="T30" fmla="*/ 496 w 570"/>
              <a:gd name="T31" fmla="*/ 0 h 491"/>
              <a:gd name="T32" fmla="*/ 545 w 570"/>
              <a:gd name="T33" fmla="*/ 13 h 491"/>
              <a:gd name="T34" fmla="*/ 563 w 570"/>
              <a:gd name="T35" fmla="*/ 34 h 491"/>
              <a:gd name="T36" fmla="*/ 570 w 570"/>
              <a:gd name="T37" fmla="*/ 63 h 491"/>
              <a:gd name="T38" fmla="*/ 570 w 570"/>
              <a:gd name="T39" fmla="*/ 63 h 491"/>
              <a:gd name="T40" fmla="*/ 570 w 570"/>
              <a:gd name="T41" fmla="*/ 347 h 491"/>
              <a:gd name="T42" fmla="*/ 567 w 570"/>
              <a:gd name="T43" fmla="*/ 389 h 491"/>
              <a:gd name="T44" fmla="*/ 560 w 570"/>
              <a:gd name="T45" fmla="*/ 414 h 491"/>
              <a:gd name="T46" fmla="*/ 534 w 570"/>
              <a:gd name="T47" fmla="*/ 442 h 491"/>
              <a:gd name="T48" fmla="*/ 500 w 570"/>
              <a:gd name="T49" fmla="*/ 449 h 491"/>
              <a:gd name="T50" fmla="*/ 457 w 570"/>
              <a:gd name="T51" fmla="*/ 449 h 491"/>
              <a:gd name="T52" fmla="*/ 457 w 570"/>
              <a:gd name="T53" fmla="*/ 49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0" h="491">
                <a:moveTo>
                  <a:pt x="457" y="491"/>
                </a:moveTo>
                <a:cubicBezTo>
                  <a:pt x="392" y="426"/>
                  <a:pt x="392" y="426"/>
                  <a:pt x="392" y="426"/>
                </a:cubicBezTo>
                <a:cubicBezTo>
                  <a:pt x="457" y="361"/>
                  <a:pt x="457" y="361"/>
                  <a:pt x="457" y="361"/>
                </a:cubicBezTo>
                <a:cubicBezTo>
                  <a:pt x="457" y="402"/>
                  <a:pt x="457" y="402"/>
                  <a:pt x="457" y="402"/>
                </a:cubicBezTo>
                <a:cubicBezTo>
                  <a:pt x="500" y="402"/>
                  <a:pt x="500" y="402"/>
                  <a:pt x="500" y="402"/>
                </a:cubicBezTo>
                <a:cubicBezTo>
                  <a:pt x="506" y="402"/>
                  <a:pt x="510" y="401"/>
                  <a:pt x="511" y="400"/>
                </a:cubicBezTo>
                <a:cubicBezTo>
                  <a:pt x="513" y="400"/>
                  <a:pt x="513" y="399"/>
                  <a:pt x="514" y="398"/>
                </a:cubicBezTo>
                <a:cubicBezTo>
                  <a:pt x="516" y="396"/>
                  <a:pt x="518" y="392"/>
                  <a:pt x="520" y="384"/>
                </a:cubicBezTo>
                <a:cubicBezTo>
                  <a:pt x="522" y="375"/>
                  <a:pt x="523" y="363"/>
                  <a:pt x="523" y="347"/>
                </a:cubicBezTo>
                <a:cubicBezTo>
                  <a:pt x="523" y="347"/>
                  <a:pt x="523" y="131"/>
                  <a:pt x="523" y="63"/>
                </a:cubicBezTo>
                <a:cubicBezTo>
                  <a:pt x="523" y="59"/>
                  <a:pt x="522" y="57"/>
                  <a:pt x="522" y="56"/>
                </a:cubicBezTo>
                <a:cubicBezTo>
                  <a:pt x="520" y="54"/>
                  <a:pt x="519" y="52"/>
                  <a:pt x="514" y="50"/>
                </a:cubicBezTo>
                <a:cubicBezTo>
                  <a:pt x="510" y="48"/>
                  <a:pt x="504" y="47"/>
                  <a:pt x="496" y="47"/>
                </a:cubicBezTo>
                <a:cubicBezTo>
                  <a:pt x="0" y="47"/>
                  <a:pt x="0" y="47"/>
                  <a:pt x="0" y="47"/>
                </a:cubicBezTo>
                <a:cubicBezTo>
                  <a:pt x="0" y="0"/>
                  <a:pt x="0" y="0"/>
                  <a:pt x="0" y="0"/>
                </a:cubicBezTo>
                <a:cubicBezTo>
                  <a:pt x="496" y="0"/>
                  <a:pt x="496" y="0"/>
                  <a:pt x="496" y="0"/>
                </a:cubicBezTo>
                <a:cubicBezTo>
                  <a:pt x="513" y="0"/>
                  <a:pt x="530" y="3"/>
                  <a:pt x="545" y="13"/>
                </a:cubicBezTo>
                <a:cubicBezTo>
                  <a:pt x="552" y="18"/>
                  <a:pt x="559" y="25"/>
                  <a:pt x="563" y="34"/>
                </a:cubicBezTo>
                <a:cubicBezTo>
                  <a:pt x="568" y="43"/>
                  <a:pt x="570" y="53"/>
                  <a:pt x="570" y="63"/>
                </a:cubicBezTo>
                <a:cubicBezTo>
                  <a:pt x="570" y="63"/>
                  <a:pt x="570" y="63"/>
                  <a:pt x="570" y="63"/>
                </a:cubicBezTo>
                <a:cubicBezTo>
                  <a:pt x="570" y="131"/>
                  <a:pt x="570" y="347"/>
                  <a:pt x="570" y="347"/>
                </a:cubicBezTo>
                <a:cubicBezTo>
                  <a:pt x="570" y="363"/>
                  <a:pt x="569" y="377"/>
                  <a:pt x="567" y="389"/>
                </a:cubicBezTo>
                <a:cubicBezTo>
                  <a:pt x="566" y="398"/>
                  <a:pt x="563" y="407"/>
                  <a:pt x="560" y="414"/>
                </a:cubicBezTo>
                <a:cubicBezTo>
                  <a:pt x="554" y="426"/>
                  <a:pt x="545" y="436"/>
                  <a:pt x="534" y="442"/>
                </a:cubicBezTo>
                <a:cubicBezTo>
                  <a:pt x="523" y="448"/>
                  <a:pt x="512" y="449"/>
                  <a:pt x="500" y="449"/>
                </a:cubicBezTo>
                <a:cubicBezTo>
                  <a:pt x="457" y="449"/>
                  <a:pt x="457" y="449"/>
                  <a:pt x="457" y="449"/>
                </a:cubicBezTo>
                <a:lnTo>
                  <a:pt x="457" y="491"/>
                </a:lnTo>
                <a:close/>
              </a:path>
            </a:pathLst>
          </a:custGeom>
          <a:gradFill flip="none" rotWithShape="1">
            <a:gsLst>
              <a:gs pos="72000">
                <a:schemeClr val="accent1"/>
              </a:gs>
              <a:gs pos="28000">
                <a:schemeClr val="accent1"/>
              </a:gs>
              <a:gs pos="50000">
                <a:schemeClr val="accent1">
                  <a:lumMod val="60000"/>
                  <a:lumOff val="40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7" name="Freeform 8"/>
          <p:cNvSpPr>
            <a:spLocks/>
          </p:cNvSpPr>
          <p:nvPr/>
        </p:nvSpPr>
        <p:spPr bwMode="auto">
          <a:xfrm>
            <a:off x="5181601" y="1563688"/>
            <a:ext cx="1096963" cy="1176338"/>
          </a:xfrm>
          <a:custGeom>
            <a:avLst/>
            <a:gdLst>
              <a:gd name="T0" fmla="*/ 0 w 570"/>
              <a:gd name="T1" fmla="*/ 564 h 612"/>
              <a:gd name="T2" fmla="*/ 496 w 570"/>
              <a:gd name="T3" fmla="*/ 564 h 612"/>
              <a:gd name="T4" fmla="*/ 518 w 570"/>
              <a:gd name="T5" fmla="*/ 559 h 612"/>
              <a:gd name="T6" fmla="*/ 522 w 570"/>
              <a:gd name="T7" fmla="*/ 555 h 612"/>
              <a:gd name="T8" fmla="*/ 523 w 570"/>
              <a:gd name="T9" fmla="*/ 548 h 612"/>
              <a:gd name="T10" fmla="*/ 523 w 570"/>
              <a:gd name="T11" fmla="*/ 144 h 612"/>
              <a:gd name="T12" fmla="*/ 521 w 570"/>
              <a:gd name="T13" fmla="*/ 111 h 612"/>
              <a:gd name="T14" fmla="*/ 517 w 570"/>
              <a:gd name="T15" fmla="*/ 98 h 612"/>
              <a:gd name="T16" fmla="*/ 512 w 570"/>
              <a:gd name="T17" fmla="*/ 92 h 612"/>
              <a:gd name="T18" fmla="*/ 500 w 570"/>
              <a:gd name="T19" fmla="*/ 90 h 612"/>
              <a:gd name="T20" fmla="*/ 457 w 570"/>
              <a:gd name="T21" fmla="*/ 90 h 612"/>
              <a:gd name="T22" fmla="*/ 457 w 570"/>
              <a:gd name="T23" fmla="*/ 130 h 612"/>
              <a:gd name="T24" fmla="*/ 392 w 570"/>
              <a:gd name="T25" fmla="*/ 65 h 612"/>
              <a:gd name="T26" fmla="*/ 457 w 570"/>
              <a:gd name="T27" fmla="*/ 0 h 612"/>
              <a:gd name="T28" fmla="*/ 457 w 570"/>
              <a:gd name="T29" fmla="*/ 42 h 612"/>
              <a:gd name="T30" fmla="*/ 500 w 570"/>
              <a:gd name="T31" fmla="*/ 42 h 612"/>
              <a:gd name="T32" fmla="*/ 531 w 570"/>
              <a:gd name="T33" fmla="*/ 48 h 612"/>
              <a:gd name="T34" fmla="*/ 551 w 570"/>
              <a:gd name="T35" fmla="*/ 63 h 612"/>
              <a:gd name="T36" fmla="*/ 566 w 570"/>
              <a:gd name="T37" fmla="*/ 98 h 612"/>
              <a:gd name="T38" fmla="*/ 570 w 570"/>
              <a:gd name="T39" fmla="*/ 144 h 612"/>
              <a:gd name="T40" fmla="*/ 570 w 570"/>
              <a:gd name="T41" fmla="*/ 198 h 612"/>
              <a:gd name="T42" fmla="*/ 570 w 570"/>
              <a:gd name="T43" fmla="*/ 548 h 612"/>
              <a:gd name="T44" fmla="*/ 570 w 570"/>
              <a:gd name="T45" fmla="*/ 548 h 612"/>
              <a:gd name="T46" fmla="*/ 563 w 570"/>
              <a:gd name="T47" fmla="*/ 577 h 612"/>
              <a:gd name="T48" fmla="*/ 533 w 570"/>
              <a:gd name="T49" fmla="*/ 604 h 612"/>
              <a:gd name="T50" fmla="*/ 496 w 570"/>
              <a:gd name="T51" fmla="*/ 612 h 612"/>
              <a:gd name="T52" fmla="*/ 0 w 570"/>
              <a:gd name="T53" fmla="*/ 612 h 612"/>
              <a:gd name="T54" fmla="*/ 0 w 570"/>
              <a:gd name="T55" fmla="*/ 564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0" h="612">
                <a:moveTo>
                  <a:pt x="0" y="564"/>
                </a:moveTo>
                <a:cubicBezTo>
                  <a:pt x="496" y="564"/>
                  <a:pt x="496" y="564"/>
                  <a:pt x="496" y="564"/>
                </a:cubicBezTo>
                <a:cubicBezTo>
                  <a:pt x="506" y="565"/>
                  <a:pt x="514" y="562"/>
                  <a:pt x="518" y="559"/>
                </a:cubicBezTo>
                <a:cubicBezTo>
                  <a:pt x="520" y="558"/>
                  <a:pt x="521" y="557"/>
                  <a:pt x="522" y="555"/>
                </a:cubicBezTo>
                <a:cubicBezTo>
                  <a:pt x="522" y="554"/>
                  <a:pt x="523" y="552"/>
                  <a:pt x="523" y="548"/>
                </a:cubicBezTo>
                <a:cubicBezTo>
                  <a:pt x="523" y="144"/>
                  <a:pt x="523" y="144"/>
                  <a:pt x="523" y="144"/>
                </a:cubicBezTo>
                <a:cubicBezTo>
                  <a:pt x="523" y="130"/>
                  <a:pt x="522" y="119"/>
                  <a:pt x="521" y="111"/>
                </a:cubicBezTo>
                <a:cubicBezTo>
                  <a:pt x="520" y="105"/>
                  <a:pt x="518" y="100"/>
                  <a:pt x="517" y="98"/>
                </a:cubicBezTo>
                <a:cubicBezTo>
                  <a:pt x="515" y="93"/>
                  <a:pt x="514" y="93"/>
                  <a:pt x="512" y="92"/>
                </a:cubicBezTo>
                <a:cubicBezTo>
                  <a:pt x="510" y="91"/>
                  <a:pt x="507" y="90"/>
                  <a:pt x="500" y="90"/>
                </a:cubicBezTo>
                <a:cubicBezTo>
                  <a:pt x="457" y="90"/>
                  <a:pt x="457" y="90"/>
                  <a:pt x="457" y="90"/>
                </a:cubicBezTo>
                <a:cubicBezTo>
                  <a:pt x="457" y="130"/>
                  <a:pt x="457" y="130"/>
                  <a:pt x="457" y="130"/>
                </a:cubicBezTo>
                <a:cubicBezTo>
                  <a:pt x="392" y="65"/>
                  <a:pt x="392" y="65"/>
                  <a:pt x="392" y="65"/>
                </a:cubicBezTo>
                <a:cubicBezTo>
                  <a:pt x="457" y="0"/>
                  <a:pt x="457" y="0"/>
                  <a:pt x="457" y="0"/>
                </a:cubicBezTo>
                <a:cubicBezTo>
                  <a:pt x="457" y="42"/>
                  <a:pt x="457" y="42"/>
                  <a:pt x="457" y="42"/>
                </a:cubicBezTo>
                <a:cubicBezTo>
                  <a:pt x="500" y="42"/>
                  <a:pt x="500" y="42"/>
                  <a:pt x="500" y="42"/>
                </a:cubicBezTo>
                <a:cubicBezTo>
                  <a:pt x="510" y="42"/>
                  <a:pt x="521" y="44"/>
                  <a:pt x="531" y="48"/>
                </a:cubicBezTo>
                <a:cubicBezTo>
                  <a:pt x="538" y="52"/>
                  <a:pt x="545" y="57"/>
                  <a:pt x="551" y="63"/>
                </a:cubicBezTo>
                <a:cubicBezTo>
                  <a:pt x="559" y="73"/>
                  <a:pt x="563" y="85"/>
                  <a:pt x="566" y="98"/>
                </a:cubicBezTo>
                <a:cubicBezTo>
                  <a:pt x="569" y="111"/>
                  <a:pt x="570" y="126"/>
                  <a:pt x="570" y="144"/>
                </a:cubicBezTo>
                <a:cubicBezTo>
                  <a:pt x="570" y="145"/>
                  <a:pt x="570" y="165"/>
                  <a:pt x="570" y="198"/>
                </a:cubicBezTo>
                <a:cubicBezTo>
                  <a:pt x="570" y="296"/>
                  <a:pt x="570" y="497"/>
                  <a:pt x="570" y="548"/>
                </a:cubicBezTo>
                <a:cubicBezTo>
                  <a:pt x="570" y="548"/>
                  <a:pt x="570" y="548"/>
                  <a:pt x="570" y="548"/>
                </a:cubicBezTo>
                <a:cubicBezTo>
                  <a:pt x="570" y="559"/>
                  <a:pt x="568" y="569"/>
                  <a:pt x="563" y="577"/>
                </a:cubicBezTo>
                <a:cubicBezTo>
                  <a:pt x="557" y="590"/>
                  <a:pt x="545" y="599"/>
                  <a:pt x="533" y="604"/>
                </a:cubicBezTo>
                <a:cubicBezTo>
                  <a:pt x="521" y="610"/>
                  <a:pt x="509" y="612"/>
                  <a:pt x="496" y="612"/>
                </a:cubicBezTo>
                <a:cubicBezTo>
                  <a:pt x="0" y="612"/>
                  <a:pt x="0" y="612"/>
                  <a:pt x="0" y="612"/>
                </a:cubicBezTo>
                <a:lnTo>
                  <a:pt x="0" y="564"/>
                </a:lnTo>
                <a:close/>
              </a:path>
            </a:pathLst>
          </a:custGeom>
          <a:gradFill flip="none" rotWithShape="1">
            <a:gsLst>
              <a:gs pos="90000">
                <a:schemeClr val="accent2"/>
              </a:gs>
              <a:gs pos="10000">
                <a:schemeClr val="accent2"/>
              </a:gs>
              <a:gs pos="50000">
                <a:schemeClr val="accent2">
                  <a:lumMod val="60000"/>
                  <a:lumOff val="40000"/>
                </a:schemeClr>
              </a:gs>
            </a:gsLst>
            <a:lin ang="8100000" scaled="1"/>
            <a:tileRect/>
          </a:gra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4"/>
          <p:cNvSpPr>
            <a:spLocks/>
          </p:cNvSpPr>
          <p:nvPr/>
        </p:nvSpPr>
        <p:spPr bwMode="auto">
          <a:xfrm flipH="1">
            <a:off x="1723210" y="2887664"/>
            <a:ext cx="2170113" cy="249238"/>
          </a:xfrm>
          <a:custGeom>
            <a:avLst/>
            <a:gdLst>
              <a:gd name="T0" fmla="*/ 1288 w 1367"/>
              <a:gd name="T1" fmla="*/ 107 h 157"/>
              <a:gd name="T2" fmla="*/ 0 w 1367"/>
              <a:gd name="T3" fmla="*/ 107 h 157"/>
              <a:gd name="T4" fmla="*/ 0 w 1367"/>
              <a:gd name="T5" fmla="*/ 51 h 157"/>
              <a:gd name="T6" fmla="*/ 1288 w 1367"/>
              <a:gd name="T7" fmla="*/ 51 h 157"/>
              <a:gd name="T8" fmla="*/ 1288 w 1367"/>
              <a:gd name="T9" fmla="*/ 0 h 157"/>
              <a:gd name="T10" fmla="*/ 1367 w 1367"/>
              <a:gd name="T11" fmla="*/ 78 h 157"/>
              <a:gd name="T12" fmla="*/ 1288 w 1367"/>
              <a:gd name="T13" fmla="*/ 157 h 157"/>
              <a:gd name="T14" fmla="*/ 1288 w 1367"/>
              <a:gd name="T15" fmla="*/ 107 h 1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7" h="157">
                <a:moveTo>
                  <a:pt x="1288" y="107"/>
                </a:moveTo>
                <a:lnTo>
                  <a:pt x="0" y="107"/>
                </a:lnTo>
                <a:lnTo>
                  <a:pt x="0" y="51"/>
                </a:lnTo>
                <a:lnTo>
                  <a:pt x="1288" y="51"/>
                </a:lnTo>
                <a:lnTo>
                  <a:pt x="1288" y="0"/>
                </a:lnTo>
                <a:lnTo>
                  <a:pt x="1367" y="78"/>
                </a:lnTo>
                <a:lnTo>
                  <a:pt x="1288" y="157"/>
                </a:lnTo>
                <a:lnTo>
                  <a:pt x="1288" y="107"/>
                </a:lnTo>
                <a:close/>
              </a:path>
            </a:pathLst>
          </a:custGeom>
          <a:gradFill>
            <a:gsLst>
              <a:gs pos="90000">
                <a:schemeClr val="bg2"/>
              </a:gs>
              <a:gs pos="10000">
                <a:schemeClr val="bg2"/>
              </a:gs>
              <a:gs pos="50000">
                <a:schemeClr val="bg2">
                  <a:lumMod val="60000"/>
                  <a:lumOff val="40000"/>
                </a:schemeClr>
              </a:gs>
            </a:gsLst>
            <a:lin ang="0" scaled="1"/>
          </a:gra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15"/>
          <p:cNvSpPr>
            <a:spLocks/>
          </p:cNvSpPr>
          <p:nvPr/>
        </p:nvSpPr>
        <p:spPr bwMode="auto">
          <a:xfrm flipH="1">
            <a:off x="2796360" y="3282951"/>
            <a:ext cx="1096963" cy="944563"/>
          </a:xfrm>
          <a:custGeom>
            <a:avLst/>
            <a:gdLst>
              <a:gd name="T0" fmla="*/ 457 w 570"/>
              <a:gd name="T1" fmla="*/ 491 h 491"/>
              <a:gd name="T2" fmla="*/ 392 w 570"/>
              <a:gd name="T3" fmla="*/ 426 h 491"/>
              <a:gd name="T4" fmla="*/ 457 w 570"/>
              <a:gd name="T5" fmla="*/ 361 h 491"/>
              <a:gd name="T6" fmla="*/ 457 w 570"/>
              <a:gd name="T7" fmla="*/ 402 h 491"/>
              <a:gd name="T8" fmla="*/ 500 w 570"/>
              <a:gd name="T9" fmla="*/ 402 h 491"/>
              <a:gd name="T10" fmla="*/ 511 w 570"/>
              <a:gd name="T11" fmla="*/ 400 h 491"/>
              <a:gd name="T12" fmla="*/ 514 w 570"/>
              <a:gd name="T13" fmla="*/ 398 h 491"/>
              <a:gd name="T14" fmla="*/ 520 w 570"/>
              <a:gd name="T15" fmla="*/ 384 h 491"/>
              <a:gd name="T16" fmla="*/ 523 w 570"/>
              <a:gd name="T17" fmla="*/ 347 h 491"/>
              <a:gd name="T18" fmla="*/ 523 w 570"/>
              <a:gd name="T19" fmla="*/ 63 h 491"/>
              <a:gd name="T20" fmla="*/ 522 w 570"/>
              <a:gd name="T21" fmla="*/ 56 h 491"/>
              <a:gd name="T22" fmla="*/ 514 w 570"/>
              <a:gd name="T23" fmla="*/ 50 h 491"/>
              <a:gd name="T24" fmla="*/ 496 w 570"/>
              <a:gd name="T25" fmla="*/ 47 h 491"/>
              <a:gd name="T26" fmla="*/ 0 w 570"/>
              <a:gd name="T27" fmla="*/ 47 h 491"/>
              <a:gd name="T28" fmla="*/ 0 w 570"/>
              <a:gd name="T29" fmla="*/ 0 h 491"/>
              <a:gd name="T30" fmla="*/ 496 w 570"/>
              <a:gd name="T31" fmla="*/ 0 h 491"/>
              <a:gd name="T32" fmla="*/ 545 w 570"/>
              <a:gd name="T33" fmla="*/ 13 h 491"/>
              <a:gd name="T34" fmla="*/ 563 w 570"/>
              <a:gd name="T35" fmla="*/ 34 h 491"/>
              <a:gd name="T36" fmla="*/ 570 w 570"/>
              <a:gd name="T37" fmla="*/ 63 h 491"/>
              <a:gd name="T38" fmla="*/ 570 w 570"/>
              <a:gd name="T39" fmla="*/ 63 h 491"/>
              <a:gd name="T40" fmla="*/ 570 w 570"/>
              <a:gd name="T41" fmla="*/ 347 h 491"/>
              <a:gd name="T42" fmla="*/ 567 w 570"/>
              <a:gd name="T43" fmla="*/ 389 h 491"/>
              <a:gd name="T44" fmla="*/ 560 w 570"/>
              <a:gd name="T45" fmla="*/ 414 h 491"/>
              <a:gd name="T46" fmla="*/ 534 w 570"/>
              <a:gd name="T47" fmla="*/ 442 h 491"/>
              <a:gd name="T48" fmla="*/ 500 w 570"/>
              <a:gd name="T49" fmla="*/ 449 h 491"/>
              <a:gd name="T50" fmla="*/ 457 w 570"/>
              <a:gd name="T51" fmla="*/ 449 h 491"/>
              <a:gd name="T52" fmla="*/ 457 w 570"/>
              <a:gd name="T53" fmla="*/ 49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0" h="491">
                <a:moveTo>
                  <a:pt x="457" y="491"/>
                </a:moveTo>
                <a:cubicBezTo>
                  <a:pt x="392" y="426"/>
                  <a:pt x="392" y="426"/>
                  <a:pt x="392" y="426"/>
                </a:cubicBezTo>
                <a:cubicBezTo>
                  <a:pt x="457" y="361"/>
                  <a:pt x="457" y="361"/>
                  <a:pt x="457" y="361"/>
                </a:cubicBezTo>
                <a:cubicBezTo>
                  <a:pt x="457" y="402"/>
                  <a:pt x="457" y="402"/>
                  <a:pt x="457" y="402"/>
                </a:cubicBezTo>
                <a:cubicBezTo>
                  <a:pt x="500" y="402"/>
                  <a:pt x="500" y="402"/>
                  <a:pt x="500" y="402"/>
                </a:cubicBezTo>
                <a:cubicBezTo>
                  <a:pt x="506" y="402"/>
                  <a:pt x="510" y="401"/>
                  <a:pt x="511" y="400"/>
                </a:cubicBezTo>
                <a:cubicBezTo>
                  <a:pt x="513" y="400"/>
                  <a:pt x="513" y="399"/>
                  <a:pt x="514" y="398"/>
                </a:cubicBezTo>
                <a:cubicBezTo>
                  <a:pt x="516" y="396"/>
                  <a:pt x="518" y="392"/>
                  <a:pt x="520" y="384"/>
                </a:cubicBezTo>
                <a:cubicBezTo>
                  <a:pt x="522" y="375"/>
                  <a:pt x="523" y="363"/>
                  <a:pt x="523" y="347"/>
                </a:cubicBezTo>
                <a:cubicBezTo>
                  <a:pt x="523" y="347"/>
                  <a:pt x="523" y="131"/>
                  <a:pt x="523" y="63"/>
                </a:cubicBezTo>
                <a:cubicBezTo>
                  <a:pt x="523" y="59"/>
                  <a:pt x="522" y="57"/>
                  <a:pt x="522" y="56"/>
                </a:cubicBezTo>
                <a:cubicBezTo>
                  <a:pt x="520" y="54"/>
                  <a:pt x="519" y="52"/>
                  <a:pt x="514" y="50"/>
                </a:cubicBezTo>
                <a:cubicBezTo>
                  <a:pt x="510" y="48"/>
                  <a:pt x="504" y="47"/>
                  <a:pt x="496" y="47"/>
                </a:cubicBezTo>
                <a:cubicBezTo>
                  <a:pt x="0" y="47"/>
                  <a:pt x="0" y="47"/>
                  <a:pt x="0" y="47"/>
                </a:cubicBezTo>
                <a:cubicBezTo>
                  <a:pt x="0" y="0"/>
                  <a:pt x="0" y="0"/>
                  <a:pt x="0" y="0"/>
                </a:cubicBezTo>
                <a:cubicBezTo>
                  <a:pt x="496" y="0"/>
                  <a:pt x="496" y="0"/>
                  <a:pt x="496" y="0"/>
                </a:cubicBezTo>
                <a:cubicBezTo>
                  <a:pt x="513" y="0"/>
                  <a:pt x="530" y="3"/>
                  <a:pt x="545" y="13"/>
                </a:cubicBezTo>
                <a:cubicBezTo>
                  <a:pt x="552" y="18"/>
                  <a:pt x="559" y="25"/>
                  <a:pt x="563" y="34"/>
                </a:cubicBezTo>
                <a:cubicBezTo>
                  <a:pt x="568" y="43"/>
                  <a:pt x="570" y="53"/>
                  <a:pt x="570" y="63"/>
                </a:cubicBezTo>
                <a:cubicBezTo>
                  <a:pt x="570" y="63"/>
                  <a:pt x="570" y="63"/>
                  <a:pt x="570" y="63"/>
                </a:cubicBezTo>
                <a:cubicBezTo>
                  <a:pt x="570" y="131"/>
                  <a:pt x="570" y="347"/>
                  <a:pt x="570" y="347"/>
                </a:cubicBezTo>
                <a:cubicBezTo>
                  <a:pt x="570" y="363"/>
                  <a:pt x="569" y="377"/>
                  <a:pt x="567" y="389"/>
                </a:cubicBezTo>
                <a:cubicBezTo>
                  <a:pt x="566" y="398"/>
                  <a:pt x="563" y="407"/>
                  <a:pt x="560" y="414"/>
                </a:cubicBezTo>
                <a:cubicBezTo>
                  <a:pt x="554" y="426"/>
                  <a:pt x="545" y="436"/>
                  <a:pt x="534" y="442"/>
                </a:cubicBezTo>
                <a:cubicBezTo>
                  <a:pt x="523" y="448"/>
                  <a:pt x="512" y="449"/>
                  <a:pt x="500" y="449"/>
                </a:cubicBezTo>
                <a:cubicBezTo>
                  <a:pt x="457" y="449"/>
                  <a:pt x="457" y="449"/>
                  <a:pt x="457" y="449"/>
                </a:cubicBezTo>
                <a:lnTo>
                  <a:pt x="457" y="491"/>
                </a:lnTo>
                <a:close/>
              </a:path>
            </a:pathLst>
          </a:custGeom>
          <a:gradFill flip="none" rotWithShape="1">
            <a:gsLst>
              <a:gs pos="48000">
                <a:schemeClr val="accent1"/>
              </a:gs>
              <a:gs pos="2000">
                <a:schemeClr val="accent1"/>
              </a:gs>
              <a:gs pos="32000">
                <a:schemeClr val="accent1">
                  <a:lumMod val="60000"/>
                  <a:lumOff val="40000"/>
                </a:schemeClr>
              </a:gs>
            </a:gsLst>
            <a:lin ang="8100000" scaled="1"/>
            <a:tileRect/>
          </a:gra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5" name="Freeform 16"/>
          <p:cNvSpPr>
            <a:spLocks/>
          </p:cNvSpPr>
          <p:nvPr/>
        </p:nvSpPr>
        <p:spPr bwMode="auto">
          <a:xfrm flipH="1">
            <a:off x="2796360" y="1563688"/>
            <a:ext cx="1096963" cy="1176338"/>
          </a:xfrm>
          <a:custGeom>
            <a:avLst/>
            <a:gdLst>
              <a:gd name="T0" fmla="*/ 0 w 570"/>
              <a:gd name="T1" fmla="*/ 564 h 612"/>
              <a:gd name="T2" fmla="*/ 496 w 570"/>
              <a:gd name="T3" fmla="*/ 564 h 612"/>
              <a:gd name="T4" fmla="*/ 518 w 570"/>
              <a:gd name="T5" fmla="*/ 559 h 612"/>
              <a:gd name="T6" fmla="*/ 522 w 570"/>
              <a:gd name="T7" fmla="*/ 555 h 612"/>
              <a:gd name="T8" fmla="*/ 523 w 570"/>
              <a:gd name="T9" fmla="*/ 548 h 612"/>
              <a:gd name="T10" fmla="*/ 523 w 570"/>
              <a:gd name="T11" fmla="*/ 144 h 612"/>
              <a:gd name="T12" fmla="*/ 521 w 570"/>
              <a:gd name="T13" fmla="*/ 111 h 612"/>
              <a:gd name="T14" fmla="*/ 517 w 570"/>
              <a:gd name="T15" fmla="*/ 98 h 612"/>
              <a:gd name="T16" fmla="*/ 512 w 570"/>
              <a:gd name="T17" fmla="*/ 92 h 612"/>
              <a:gd name="T18" fmla="*/ 500 w 570"/>
              <a:gd name="T19" fmla="*/ 90 h 612"/>
              <a:gd name="T20" fmla="*/ 457 w 570"/>
              <a:gd name="T21" fmla="*/ 90 h 612"/>
              <a:gd name="T22" fmla="*/ 457 w 570"/>
              <a:gd name="T23" fmla="*/ 130 h 612"/>
              <a:gd name="T24" fmla="*/ 392 w 570"/>
              <a:gd name="T25" fmla="*/ 65 h 612"/>
              <a:gd name="T26" fmla="*/ 457 w 570"/>
              <a:gd name="T27" fmla="*/ 0 h 612"/>
              <a:gd name="T28" fmla="*/ 457 w 570"/>
              <a:gd name="T29" fmla="*/ 42 h 612"/>
              <a:gd name="T30" fmla="*/ 500 w 570"/>
              <a:gd name="T31" fmla="*/ 42 h 612"/>
              <a:gd name="T32" fmla="*/ 531 w 570"/>
              <a:gd name="T33" fmla="*/ 48 h 612"/>
              <a:gd name="T34" fmla="*/ 551 w 570"/>
              <a:gd name="T35" fmla="*/ 63 h 612"/>
              <a:gd name="T36" fmla="*/ 566 w 570"/>
              <a:gd name="T37" fmla="*/ 98 h 612"/>
              <a:gd name="T38" fmla="*/ 570 w 570"/>
              <a:gd name="T39" fmla="*/ 144 h 612"/>
              <a:gd name="T40" fmla="*/ 570 w 570"/>
              <a:gd name="T41" fmla="*/ 198 h 612"/>
              <a:gd name="T42" fmla="*/ 570 w 570"/>
              <a:gd name="T43" fmla="*/ 548 h 612"/>
              <a:gd name="T44" fmla="*/ 570 w 570"/>
              <a:gd name="T45" fmla="*/ 548 h 612"/>
              <a:gd name="T46" fmla="*/ 563 w 570"/>
              <a:gd name="T47" fmla="*/ 577 h 612"/>
              <a:gd name="T48" fmla="*/ 533 w 570"/>
              <a:gd name="T49" fmla="*/ 604 h 612"/>
              <a:gd name="T50" fmla="*/ 496 w 570"/>
              <a:gd name="T51" fmla="*/ 612 h 612"/>
              <a:gd name="T52" fmla="*/ 0 w 570"/>
              <a:gd name="T53" fmla="*/ 612 h 612"/>
              <a:gd name="T54" fmla="*/ 0 w 570"/>
              <a:gd name="T55" fmla="*/ 564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0" h="612">
                <a:moveTo>
                  <a:pt x="0" y="564"/>
                </a:moveTo>
                <a:cubicBezTo>
                  <a:pt x="496" y="564"/>
                  <a:pt x="496" y="564"/>
                  <a:pt x="496" y="564"/>
                </a:cubicBezTo>
                <a:cubicBezTo>
                  <a:pt x="506" y="565"/>
                  <a:pt x="514" y="562"/>
                  <a:pt x="518" y="559"/>
                </a:cubicBezTo>
                <a:cubicBezTo>
                  <a:pt x="520" y="558"/>
                  <a:pt x="521" y="557"/>
                  <a:pt x="522" y="555"/>
                </a:cubicBezTo>
                <a:cubicBezTo>
                  <a:pt x="522" y="554"/>
                  <a:pt x="523" y="552"/>
                  <a:pt x="523" y="548"/>
                </a:cubicBezTo>
                <a:cubicBezTo>
                  <a:pt x="523" y="144"/>
                  <a:pt x="523" y="144"/>
                  <a:pt x="523" y="144"/>
                </a:cubicBezTo>
                <a:cubicBezTo>
                  <a:pt x="523" y="130"/>
                  <a:pt x="522" y="119"/>
                  <a:pt x="521" y="111"/>
                </a:cubicBezTo>
                <a:cubicBezTo>
                  <a:pt x="520" y="105"/>
                  <a:pt x="518" y="100"/>
                  <a:pt x="517" y="98"/>
                </a:cubicBezTo>
                <a:cubicBezTo>
                  <a:pt x="515" y="93"/>
                  <a:pt x="514" y="93"/>
                  <a:pt x="512" y="92"/>
                </a:cubicBezTo>
                <a:cubicBezTo>
                  <a:pt x="510" y="91"/>
                  <a:pt x="507" y="90"/>
                  <a:pt x="500" y="90"/>
                </a:cubicBezTo>
                <a:cubicBezTo>
                  <a:pt x="457" y="90"/>
                  <a:pt x="457" y="90"/>
                  <a:pt x="457" y="90"/>
                </a:cubicBezTo>
                <a:cubicBezTo>
                  <a:pt x="457" y="130"/>
                  <a:pt x="457" y="130"/>
                  <a:pt x="457" y="130"/>
                </a:cubicBezTo>
                <a:cubicBezTo>
                  <a:pt x="392" y="65"/>
                  <a:pt x="392" y="65"/>
                  <a:pt x="392" y="65"/>
                </a:cubicBezTo>
                <a:cubicBezTo>
                  <a:pt x="457" y="0"/>
                  <a:pt x="457" y="0"/>
                  <a:pt x="457" y="0"/>
                </a:cubicBezTo>
                <a:cubicBezTo>
                  <a:pt x="457" y="42"/>
                  <a:pt x="457" y="42"/>
                  <a:pt x="457" y="42"/>
                </a:cubicBezTo>
                <a:cubicBezTo>
                  <a:pt x="500" y="42"/>
                  <a:pt x="500" y="42"/>
                  <a:pt x="500" y="42"/>
                </a:cubicBezTo>
                <a:cubicBezTo>
                  <a:pt x="510" y="42"/>
                  <a:pt x="521" y="44"/>
                  <a:pt x="531" y="48"/>
                </a:cubicBezTo>
                <a:cubicBezTo>
                  <a:pt x="538" y="52"/>
                  <a:pt x="545" y="57"/>
                  <a:pt x="551" y="63"/>
                </a:cubicBezTo>
                <a:cubicBezTo>
                  <a:pt x="559" y="73"/>
                  <a:pt x="563" y="85"/>
                  <a:pt x="566" y="98"/>
                </a:cubicBezTo>
                <a:cubicBezTo>
                  <a:pt x="569" y="111"/>
                  <a:pt x="570" y="126"/>
                  <a:pt x="570" y="144"/>
                </a:cubicBezTo>
                <a:cubicBezTo>
                  <a:pt x="570" y="145"/>
                  <a:pt x="570" y="165"/>
                  <a:pt x="570" y="198"/>
                </a:cubicBezTo>
                <a:cubicBezTo>
                  <a:pt x="570" y="296"/>
                  <a:pt x="570" y="497"/>
                  <a:pt x="570" y="548"/>
                </a:cubicBezTo>
                <a:cubicBezTo>
                  <a:pt x="570" y="548"/>
                  <a:pt x="570" y="548"/>
                  <a:pt x="570" y="548"/>
                </a:cubicBezTo>
                <a:cubicBezTo>
                  <a:pt x="570" y="559"/>
                  <a:pt x="568" y="569"/>
                  <a:pt x="563" y="577"/>
                </a:cubicBezTo>
                <a:cubicBezTo>
                  <a:pt x="557" y="590"/>
                  <a:pt x="545" y="599"/>
                  <a:pt x="533" y="604"/>
                </a:cubicBezTo>
                <a:cubicBezTo>
                  <a:pt x="521" y="610"/>
                  <a:pt x="509" y="612"/>
                  <a:pt x="496" y="612"/>
                </a:cubicBezTo>
                <a:cubicBezTo>
                  <a:pt x="0" y="612"/>
                  <a:pt x="0" y="612"/>
                  <a:pt x="0" y="612"/>
                </a:cubicBezTo>
                <a:lnTo>
                  <a:pt x="0" y="564"/>
                </a:lnTo>
                <a:close/>
              </a:path>
            </a:pathLst>
          </a:custGeom>
          <a:gradFill flip="none" rotWithShape="1">
            <a:gsLst>
              <a:gs pos="86000">
                <a:schemeClr val="accent2"/>
              </a:gs>
              <a:gs pos="39000">
                <a:schemeClr val="accent2"/>
              </a:gs>
              <a:gs pos="65000">
                <a:schemeClr val="accent2">
                  <a:lumMod val="60000"/>
                  <a:lumOff val="40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4" name="Rectangle 22"/>
          <p:cNvSpPr>
            <a:spLocks noChangeArrowheads="1"/>
          </p:cNvSpPr>
          <p:nvPr/>
        </p:nvSpPr>
        <p:spPr bwMode="auto">
          <a:xfrm>
            <a:off x="1902787" y="429604"/>
            <a:ext cx="54069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a:solidFill>
                  <a:prstClr val="white"/>
                </a:solidFill>
                <a:latin typeface="Lato" pitchFamily="34" charset="0"/>
                <a:cs typeface="Arial" pitchFamily="34" charset="0"/>
              </a:rPr>
              <a:t>Achievable User Benefits of the System</a:t>
            </a:r>
            <a:endParaRPr lang="en-US" sz="1050" dirty="0">
              <a:solidFill>
                <a:prstClr val="white"/>
              </a:solidFill>
              <a:latin typeface="Lato" pitchFamily="34" charset="0"/>
              <a:cs typeface="Arial" pitchFamily="34" charset="0"/>
            </a:endParaRPr>
          </a:p>
        </p:txBody>
      </p:sp>
      <p:sp>
        <p:nvSpPr>
          <p:cNvPr id="51" name="Rectangle 50"/>
          <p:cNvSpPr/>
          <p:nvPr/>
        </p:nvSpPr>
        <p:spPr>
          <a:xfrm>
            <a:off x="4047389" y="852739"/>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Lato" pitchFamily="34" charset="0"/>
            </a:endParaRPr>
          </a:p>
        </p:txBody>
      </p:sp>
      <p:grpSp>
        <p:nvGrpSpPr>
          <p:cNvPr id="3" name="Group 2"/>
          <p:cNvGrpSpPr/>
          <p:nvPr/>
        </p:nvGrpSpPr>
        <p:grpSpPr>
          <a:xfrm>
            <a:off x="3628841" y="2107269"/>
            <a:ext cx="1840127" cy="1840126"/>
            <a:chOff x="3628840" y="2107269"/>
            <a:chExt cx="1840126" cy="1840126"/>
          </a:xfrm>
        </p:grpSpPr>
        <p:sp>
          <p:nvSpPr>
            <p:cNvPr id="128" name="Oval 127"/>
            <p:cNvSpPr/>
            <p:nvPr/>
          </p:nvSpPr>
          <p:spPr>
            <a:xfrm>
              <a:off x="3628840" y="2107269"/>
              <a:ext cx="1840126" cy="184012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Oval 29"/>
            <p:cNvSpPr/>
            <p:nvPr/>
          </p:nvSpPr>
          <p:spPr>
            <a:xfrm>
              <a:off x="3788521" y="2266950"/>
              <a:ext cx="1520765" cy="1520765"/>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31" name="Group 30"/>
            <p:cNvGrpSpPr/>
            <p:nvPr/>
          </p:nvGrpSpPr>
          <p:grpSpPr>
            <a:xfrm>
              <a:off x="3893322" y="2727979"/>
              <a:ext cx="1377556" cy="534596"/>
              <a:chOff x="569312" y="4900477"/>
              <a:chExt cx="720952" cy="279783"/>
            </a:xfrm>
          </p:grpSpPr>
          <p:sp>
            <p:nvSpPr>
              <p:cNvPr id="120" name="Rectangle 28"/>
              <p:cNvSpPr>
                <a:spLocks noChangeArrowheads="1"/>
              </p:cNvSpPr>
              <p:nvPr/>
            </p:nvSpPr>
            <p:spPr bwMode="auto">
              <a:xfrm>
                <a:off x="848562" y="4989603"/>
                <a:ext cx="441283" cy="120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500" b="1" dirty="0">
                    <a:solidFill>
                      <a:prstClr val="white"/>
                    </a:solidFill>
                    <a:latin typeface="Lato" pitchFamily="34" charset="0"/>
                    <a:cs typeface="Arial" pitchFamily="34" charset="0"/>
                  </a:rPr>
                  <a:t>Furniture</a:t>
                </a:r>
                <a:endParaRPr lang="en-US" sz="800" dirty="0">
                  <a:solidFill>
                    <a:prstClr val="white"/>
                  </a:solidFill>
                  <a:latin typeface="Arial" pitchFamily="34" charset="0"/>
                  <a:cs typeface="Arial" pitchFamily="34" charset="0"/>
                </a:endParaRPr>
              </a:p>
            </p:txBody>
          </p:sp>
          <p:sp>
            <p:nvSpPr>
              <p:cNvPr id="121" name="Rectangle 22"/>
              <p:cNvSpPr>
                <a:spLocks noChangeArrowheads="1"/>
              </p:cNvSpPr>
              <p:nvPr/>
            </p:nvSpPr>
            <p:spPr bwMode="auto">
              <a:xfrm>
                <a:off x="853656" y="4900477"/>
                <a:ext cx="436608" cy="112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1400" dirty="0" err="1">
                    <a:solidFill>
                      <a:prstClr val="white"/>
                    </a:solidFill>
                    <a:latin typeface="Lato Light" pitchFamily="34" charset="0"/>
                    <a:cs typeface="Arial" pitchFamily="34" charset="0"/>
                  </a:rPr>
                  <a:t>Markless</a:t>
                </a:r>
                <a:endParaRPr lang="en-US" sz="1400" dirty="0">
                  <a:solidFill>
                    <a:prstClr val="white"/>
                  </a:solidFill>
                  <a:latin typeface="Arial" pitchFamily="34" charset="0"/>
                  <a:cs typeface="Arial" pitchFamily="34" charset="0"/>
                </a:endParaRPr>
              </a:p>
            </p:txBody>
          </p:sp>
          <p:grpSp>
            <p:nvGrpSpPr>
              <p:cNvPr id="122" name="Group 121"/>
              <p:cNvGrpSpPr/>
              <p:nvPr/>
            </p:nvGrpSpPr>
            <p:grpSpPr>
              <a:xfrm>
                <a:off x="569312" y="4927803"/>
                <a:ext cx="251901" cy="252457"/>
                <a:chOff x="914400" y="3987075"/>
                <a:chExt cx="419914" cy="420841"/>
              </a:xfrm>
            </p:grpSpPr>
            <p:sp>
              <p:nvSpPr>
                <p:cNvPr id="123" name="Freeform 29"/>
                <p:cNvSpPr>
                  <a:spLocks noEditPoints="1"/>
                </p:cNvSpPr>
                <p:nvPr/>
              </p:nvSpPr>
              <p:spPr bwMode="auto">
                <a:xfrm>
                  <a:off x="914400" y="3987075"/>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53000">
                      <a:schemeClr val="accent5">
                        <a:lumMod val="50000"/>
                      </a:schemeClr>
                    </a:gs>
                    <a:gs pos="100000">
                      <a:schemeClr val="accent6">
                        <a:alpha val="3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3200">
                    <a:solidFill>
                      <a:prstClr val="black"/>
                    </a:solidFill>
                  </a:endParaRPr>
                </a:p>
              </p:txBody>
            </p:sp>
            <p:sp>
              <p:nvSpPr>
                <p:cNvPr id="124"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3200">
                    <a:solidFill>
                      <a:prstClr val="black"/>
                    </a:solidFill>
                  </a:endParaRPr>
                </a:p>
              </p:txBody>
            </p:sp>
            <p:sp>
              <p:nvSpPr>
                <p:cNvPr id="125"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3200">
                    <a:solidFill>
                      <a:prstClr val="black"/>
                    </a:solidFill>
                  </a:endParaRPr>
                </a:p>
              </p:txBody>
            </p:sp>
            <p:sp>
              <p:nvSpPr>
                <p:cNvPr id="126"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3200">
                    <a:solidFill>
                      <a:prstClr val="black"/>
                    </a:solidFill>
                  </a:endParaRPr>
                </a:p>
              </p:txBody>
            </p:sp>
            <p:sp>
              <p:nvSpPr>
                <p:cNvPr id="127"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3200">
                    <a:solidFill>
                      <a:prstClr val="black"/>
                    </a:solidFill>
                  </a:endParaRPr>
                </a:p>
              </p:txBody>
            </p:sp>
          </p:grpSp>
        </p:grpSp>
      </p:grpSp>
      <p:sp>
        <p:nvSpPr>
          <p:cNvPr id="68"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69"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nvGrpSpPr>
          <p:cNvPr id="70" name="Group 69"/>
          <p:cNvGrpSpPr/>
          <p:nvPr/>
        </p:nvGrpSpPr>
        <p:grpSpPr>
          <a:xfrm>
            <a:off x="416912" y="4775402"/>
            <a:ext cx="251901" cy="252457"/>
            <a:chOff x="914400" y="3987072"/>
            <a:chExt cx="419914" cy="420841"/>
          </a:xfrm>
        </p:grpSpPr>
        <p:sp>
          <p:nvSpPr>
            <p:cNvPr id="71"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72"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73"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74"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75"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grpSp>
        <p:nvGrpSpPr>
          <p:cNvPr id="8" name="Group 7"/>
          <p:cNvGrpSpPr/>
          <p:nvPr/>
        </p:nvGrpSpPr>
        <p:grpSpPr>
          <a:xfrm>
            <a:off x="3161930" y="1252463"/>
            <a:ext cx="1247375" cy="704036"/>
            <a:chOff x="3161930" y="1252463"/>
            <a:chExt cx="1247375" cy="704036"/>
          </a:xfrm>
        </p:grpSpPr>
        <p:sp>
          <p:nvSpPr>
            <p:cNvPr id="114" name="TextBox 113"/>
            <p:cNvSpPr txBox="1"/>
            <p:nvPr/>
          </p:nvSpPr>
          <p:spPr>
            <a:xfrm>
              <a:off x="3161930" y="1556389"/>
              <a:ext cx="1247375" cy="400110"/>
            </a:xfrm>
            <a:prstGeom prst="rect">
              <a:avLst/>
            </a:prstGeom>
            <a:noFill/>
          </p:spPr>
          <p:txBody>
            <a:bodyPr wrap="square" rtlCol="0">
              <a:spAutoFit/>
            </a:bodyPr>
            <a:lstStyle/>
            <a:p>
              <a:r>
                <a:rPr lang="en-US" sz="1000" dirty="0">
                  <a:solidFill>
                    <a:srgbClr val="F39C12"/>
                  </a:solidFill>
                  <a:latin typeface="Lato Bold" pitchFamily="34" charset="0"/>
                </a:rPr>
                <a:t>Increase of Profitability</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0786" y="1252463"/>
              <a:ext cx="318212" cy="318212"/>
            </a:xfrm>
            <a:prstGeom prst="rect">
              <a:avLst/>
            </a:prstGeom>
          </p:spPr>
        </p:pic>
      </p:grpSp>
      <p:grpSp>
        <p:nvGrpSpPr>
          <p:cNvPr id="13" name="Group 12"/>
          <p:cNvGrpSpPr/>
          <p:nvPr/>
        </p:nvGrpSpPr>
        <p:grpSpPr>
          <a:xfrm>
            <a:off x="383306" y="2356706"/>
            <a:ext cx="1247375" cy="1034059"/>
            <a:chOff x="383306" y="2356706"/>
            <a:chExt cx="1247375" cy="1034059"/>
          </a:xfrm>
        </p:grpSpPr>
        <p:sp>
          <p:nvSpPr>
            <p:cNvPr id="113" name="TextBox 112"/>
            <p:cNvSpPr txBox="1"/>
            <p:nvPr/>
          </p:nvSpPr>
          <p:spPr>
            <a:xfrm>
              <a:off x="383306" y="2836767"/>
              <a:ext cx="1247375" cy="553998"/>
            </a:xfrm>
            <a:prstGeom prst="rect">
              <a:avLst/>
            </a:prstGeom>
            <a:noFill/>
          </p:spPr>
          <p:txBody>
            <a:bodyPr wrap="square" rtlCol="0">
              <a:spAutoFit/>
            </a:bodyPr>
            <a:lstStyle/>
            <a:p>
              <a:pPr algn="r"/>
              <a:r>
                <a:rPr lang="en-US" sz="1000" dirty="0">
                  <a:solidFill>
                    <a:srgbClr val="16A085"/>
                  </a:solidFill>
                  <a:latin typeface="Lato Bold" pitchFamily="34" charset="0"/>
                </a:rPr>
                <a:t>Increase of customer satisfaction</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598" y="2356706"/>
              <a:ext cx="444739" cy="444739"/>
            </a:xfrm>
            <a:prstGeom prst="rect">
              <a:avLst/>
            </a:prstGeom>
          </p:spPr>
        </p:pic>
      </p:grpSp>
      <p:grpSp>
        <p:nvGrpSpPr>
          <p:cNvPr id="17" name="Group 16"/>
          <p:cNvGrpSpPr/>
          <p:nvPr/>
        </p:nvGrpSpPr>
        <p:grpSpPr>
          <a:xfrm>
            <a:off x="3161930" y="3647192"/>
            <a:ext cx="1336112" cy="881789"/>
            <a:chOff x="3161930" y="3647192"/>
            <a:chExt cx="1336112" cy="881789"/>
          </a:xfrm>
        </p:grpSpPr>
        <p:sp>
          <p:nvSpPr>
            <p:cNvPr id="112" name="TextBox 111"/>
            <p:cNvSpPr txBox="1"/>
            <p:nvPr/>
          </p:nvSpPr>
          <p:spPr>
            <a:xfrm>
              <a:off x="3161930" y="3974983"/>
              <a:ext cx="1336112" cy="553998"/>
            </a:xfrm>
            <a:prstGeom prst="rect">
              <a:avLst/>
            </a:prstGeom>
            <a:noFill/>
          </p:spPr>
          <p:txBody>
            <a:bodyPr wrap="square" rtlCol="0">
              <a:spAutoFit/>
            </a:bodyPr>
            <a:lstStyle/>
            <a:p>
              <a:r>
                <a:rPr lang="en-US" sz="1000" dirty="0">
                  <a:solidFill>
                    <a:srgbClr val="9BBB59"/>
                  </a:solidFill>
                  <a:latin typeface="Lato Bold" pitchFamily="34" charset="0"/>
                </a:rPr>
                <a:t>Motivation and improve of customer feedbacks</a:t>
              </a: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89373" y="3647192"/>
              <a:ext cx="357434" cy="357434"/>
            </a:xfrm>
            <a:prstGeom prst="rect">
              <a:avLst/>
            </a:prstGeom>
          </p:spPr>
        </p:pic>
      </p:grpSp>
      <p:grpSp>
        <p:nvGrpSpPr>
          <p:cNvPr id="22" name="Group 21"/>
          <p:cNvGrpSpPr/>
          <p:nvPr/>
        </p:nvGrpSpPr>
        <p:grpSpPr>
          <a:xfrm>
            <a:off x="4639757" y="3651835"/>
            <a:ext cx="1247375" cy="718803"/>
            <a:chOff x="4639757" y="3651835"/>
            <a:chExt cx="1247375" cy="718803"/>
          </a:xfrm>
        </p:grpSpPr>
        <p:sp>
          <p:nvSpPr>
            <p:cNvPr id="88" name="TextBox 87"/>
            <p:cNvSpPr txBox="1"/>
            <p:nvPr/>
          </p:nvSpPr>
          <p:spPr>
            <a:xfrm>
              <a:off x="4639757" y="3970528"/>
              <a:ext cx="1247375" cy="400110"/>
            </a:xfrm>
            <a:prstGeom prst="rect">
              <a:avLst/>
            </a:prstGeom>
            <a:noFill/>
          </p:spPr>
          <p:txBody>
            <a:bodyPr wrap="square" rtlCol="0">
              <a:spAutoFit/>
            </a:bodyPr>
            <a:lstStyle/>
            <a:p>
              <a:pPr algn="r"/>
              <a:r>
                <a:rPr lang="en-US" sz="1000" dirty="0">
                  <a:solidFill>
                    <a:srgbClr val="9BBB59"/>
                  </a:solidFill>
                  <a:latin typeface="Lato Bold" pitchFamily="34" charset="0"/>
                </a:rPr>
                <a:t>Improvement to quality of products</a:t>
              </a:r>
            </a:p>
          </p:txBody>
        </p:sp>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85190" y="3651835"/>
              <a:ext cx="375400" cy="375400"/>
            </a:xfrm>
            <a:prstGeom prst="rect">
              <a:avLst/>
            </a:prstGeom>
          </p:spPr>
        </p:pic>
      </p:grpSp>
      <p:grpSp>
        <p:nvGrpSpPr>
          <p:cNvPr id="27" name="Group 26"/>
          <p:cNvGrpSpPr/>
          <p:nvPr/>
        </p:nvGrpSpPr>
        <p:grpSpPr>
          <a:xfrm>
            <a:off x="4638291" y="1140951"/>
            <a:ext cx="1248841" cy="973168"/>
            <a:chOff x="4638291" y="1140951"/>
            <a:chExt cx="1248841" cy="973168"/>
          </a:xfrm>
        </p:grpSpPr>
        <p:sp>
          <p:nvSpPr>
            <p:cNvPr id="90" name="TextBox 89"/>
            <p:cNvSpPr txBox="1"/>
            <p:nvPr/>
          </p:nvSpPr>
          <p:spPr>
            <a:xfrm>
              <a:off x="4638291" y="1560121"/>
              <a:ext cx="1248841" cy="553998"/>
            </a:xfrm>
            <a:prstGeom prst="rect">
              <a:avLst/>
            </a:prstGeom>
            <a:noFill/>
          </p:spPr>
          <p:txBody>
            <a:bodyPr wrap="square" rtlCol="0">
              <a:spAutoFit/>
            </a:bodyPr>
            <a:lstStyle/>
            <a:p>
              <a:pPr algn="r"/>
              <a:r>
                <a:rPr lang="en-US" sz="1000" dirty="0">
                  <a:solidFill>
                    <a:srgbClr val="F39C12"/>
                  </a:solidFill>
                  <a:latin typeface="Lato Bold" pitchFamily="34" charset="0"/>
                </a:rPr>
                <a:t>Retain Customers and Improve customer service</a:t>
              </a:r>
            </a:p>
          </p:txBody>
        </p:sp>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11732" y="1140951"/>
              <a:ext cx="375400" cy="375400"/>
            </a:xfrm>
            <a:prstGeom prst="rect">
              <a:avLst/>
            </a:prstGeom>
          </p:spPr>
        </p:pic>
      </p:grpSp>
      <p:grpSp>
        <p:nvGrpSpPr>
          <p:cNvPr id="29" name="Group 28"/>
          <p:cNvGrpSpPr/>
          <p:nvPr/>
        </p:nvGrpSpPr>
        <p:grpSpPr>
          <a:xfrm>
            <a:off x="7399021" y="2470998"/>
            <a:ext cx="1247375" cy="919766"/>
            <a:chOff x="7399021" y="2470998"/>
            <a:chExt cx="1247375" cy="919766"/>
          </a:xfrm>
        </p:grpSpPr>
        <p:sp>
          <p:nvSpPr>
            <p:cNvPr id="79" name="TextBox 78"/>
            <p:cNvSpPr txBox="1"/>
            <p:nvPr/>
          </p:nvSpPr>
          <p:spPr>
            <a:xfrm>
              <a:off x="7399021" y="2836766"/>
              <a:ext cx="1247375" cy="553998"/>
            </a:xfrm>
            <a:prstGeom prst="rect">
              <a:avLst/>
            </a:prstGeom>
            <a:noFill/>
          </p:spPr>
          <p:txBody>
            <a:bodyPr wrap="square" rtlCol="0">
              <a:spAutoFit/>
            </a:bodyPr>
            <a:lstStyle/>
            <a:p>
              <a:r>
                <a:rPr lang="en-US" sz="1000" dirty="0">
                  <a:solidFill>
                    <a:srgbClr val="16A085"/>
                  </a:solidFill>
                  <a:latin typeface="Lato Bold" pitchFamily="34" charset="0"/>
                </a:rPr>
                <a:t>Less burden on furniture transporter</a:t>
              </a:r>
            </a:p>
          </p:txBody>
        </p:sp>
        <p:pic>
          <p:nvPicPr>
            <p:cNvPr id="28" name="Picture 2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93340" y="2470998"/>
              <a:ext cx="507660" cy="507656"/>
            </a:xfrm>
            <a:prstGeom prst="rect">
              <a:avLst/>
            </a:prstGeom>
          </p:spPr>
        </p:pic>
      </p:grpSp>
    </p:spTree>
    <p:extLst>
      <p:ext uri="{BB962C8B-B14F-4D97-AF65-F5344CB8AC3E}">
        <p14:creationId xmlns:p14="http://schemas.microsoft.com/office/powerpoint/2010/main" val="24685254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300" fill="hold"/>
                                        <p:tgtEl>
                                          <p:spTgt spid="51"/>
                                        </p:tgtEl>
                                        <p:attrNameLst>
                                          <p:attrName>ppt_w</p:attrName>
                                        </p:attrNameLst>
                                      </p:cBhvr>
                                      <p:tavLst>
                                        <p:tav tm="0">
                                          <p:val>
                                            <p:strVal val="#ppt_w*0.70"/>
                                          </p:val>
                                        </p:tav>
                                        <p:tav tm="100000">
                                          <p:val>
                                            <p:strVal val="#ppt_w"/>
                                          </p:val>
                                        </p:tav>
                                      </p:tavLst>
                                    </p:anim>
                                    <p:anim calcmode="lin" valueType="num">
                                      <p:cBhvr>
                                        <p:cTn id="8" dur="300" fill="hold"/>
                                        <p:tgtEl>
                                          <p:spTgt spid="51"/>
                                        </p:tgtEl>
                                        <p:attrNameLst>
                                          <p:attrName>ppt_h</p:attrName>
                                        </p:attrNameLst>
                                      </p:cBhvr>
                                      <p:tavLst>
                                        <p:tav tm="0">
                                          <p:val>
                                            <p:strVal val="#ppt_h"/>
                                          </p:val>
                                        </p:tav>
                                        <p:tav tm="100000">
                                          <p:val>
                                            <p:strVal val="#ppt_h"/>
                                          </p:val>
                                        </p:tav>
                                      </p:tavLst>
                                    </p:anim>
                                    <p:animEffect transition="in" filter="fade">
                                      <p:cBhvr>
                                        <p:cTn id="9" dur="300"/>
                                        <p:tgtEl>
                                          <p:spTgt spid="51"/>
                                        </p:tgtEl>
                                      </p:cBhvr>
                                    </p:animEffect>
                                  </p:childTnLst>
                                </p:cTn>
                              </p:par>
                            </p:childTnLst>
                          </p:cTn>
                        </p:par>
                        <p:par>
                          <p:cTn id="10" fill="hold">
                            <p:stCondLst>
                              <p:cond delay="300"/>
                            </p:stCondLst>
                            <p:childTnLst>
                              <p:par>
                                <p:cTn id="11" presetID="9"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childTnLst>
                          </p:cTn>
                        </p:par>
                        <p:par>
                          <p:cTn id="14" fill="hold">
                            <p:stCondLst>
                              <p:cond delay="800"/>
                            </p:stCondLst>
                            <p:childTnLst>
                              <p:par>
                                <p:cTn id="15" presetID="22"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par>
                          <p:cTn id="18" fill="hold">
                            <p:stCondLst>
                              <p:cond delay="1300"/>
                            </p:stCondLst>
                            <p:childTnLst>
                              <p:par>
                                <p:cTn id="19" presetID="2" presetClass="entr" presetSubtype="2"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additive="base">
                                        <p:cTn id="21" dur="300" fill="hold"/>
                                        <p:tgtEl>
                                          <p:spTgt spid="29"/>
                                        </p:tgtEl>
                                        <p:attrNameLst>
                                          <p:attrName>ppt_x</p:attrName>
                                        </p:attrNameLst>
                                      </p:cBhvr>
                                      <p:tavLst>
                                        <p:tav tm="0">
                                          <p:val>
                                            <p:strVal val="1+#ppt_w/2"/>
                                          </p:val>
                                        </p:tav>
                                        <p:tav tm="100000">
                                          <p:val>
                                            <p:strVal val="#ppt_x"/>
                                          </p:val>
                                        </p:tav>
                                      </p:tavLst>
                                    </p:anim>
                                    <p:anim calcmode="lin" valueType="num">
                                      <p:cBhvr additive="base">
                                        <p:cTn id="22" dur="300" fill="hold"/>
                                        <p:tgtEl>
                                          <p:spTgt spid="29"/>
                                        </p:tgtEl>
                                        <p:attrNameLst>
                                          <p:attrName>ppt_y</p:attrName>
                                        </p:attrNameLst>
                                      </p:cBhvr>
                                      <p:tavLst>
                                        <p:tav tm="0">
                                          <p:val>
                                            <p:strVal val="#ppt_y"/>
                                          </p:val>
                                        </p:tav>
                                        <p:tav tm="100000">
                                          <p:val>
                                            <p:strVal val="#ppt_y"/>
                                          </p:val>
                                        </p:tav>
                                      </p:tavLst>
                                    </p:anim>
                                  </p:childTnLst>
                                </p:cTn>
                              </p:par>
                            </p:childTnLst>
                          </p:cTn>
                        </p:par>
                        <p:par>
                          <p:cTn id="23" fill="hold">
                            <p:stCondLst>
                              <p:cond delay="1600"/>
                            </p:stCondLst>
                            <p:childTnLst>
                              <p:par>
                                <p:cTn id="24" presetID="22" presetClass="entr" presetSubtype="2"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right)">
                                      <p:cBhvr>
                                        <p:cTn id="26" dur="500"/>
                                        <p:tgtEl>
                                          <p:spTgt spid="12"/>
                                        </p:tgtEl>
                                      </p:cBhvr>
                                    </p:animEffect>
                                  </p:childTnLst>
                                </p:cTn>
                              </p:par>
                            </p:childTnLst>
                          </p:cTn>
                        </p:par>
                        <p:par>
                          <p:cTn id="27" fill="hold">
                            <p:stCondLst>
                              <p:cond delay="2100"/>
                            </p:stCondLst>
                            <p:childTnLst>
                              <p:par>
                                <p:cTn id="28" presetID="2" presetClass="entr" presetSubtype="8"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300" fill="hold"/>
                                        <p:tgtEl>
                                          <p:spTgt spid="13"/>
                                        </p:tgtEl>
                                        <p:attrNameLst>
                                          <p:attrName>ppt_x</p:attrName>
                                        </p:attrNameLst>
                                      </p:cBhvr>
                                      <p:tavLst>
                                        <p:tav tm="0">
                                          <p:val>
                                            <p:strVal val="0-#ppt_w/2"/>
                                          </p:val>
                                        </p:tav>
                                        <p:tav tm="100000">
                                          <p:val>
                                            <p:strVal val="#ppt_x"/>
                                          </p:val>
                                        </p:tav>
                                      </p:tavLst>
                                    </p:anim>
                                    <p:anim calcmode="lin" valueType="num">
                                      <p:cBhvr additive="base">
                                        <p:cTn id="31" dur="300" fill="hold"/>
                                        <p:tgtEl>
                                          <p:spTgt spid="13"/>
                                        </p:tgtEl>
                                        <p:attrNameLst>
                                          <p:attrName>ppt_y</p:attrName>
                                        </p:attrNameLst>
                                      </p:cBhvr>
                                      <p:tavLst>
                                        <p:tav tm="0">
                                          <p:val>
                                            <p:strVal val="#ppt_y"/>
                                          </p:val>
                                        </p:tav>
                                        <p:tav tm="100000">
                                          <p:val>
                                            <p:strVal val="#ppt_y"/>
                                          </p:val>
                                        </p:tav>
                                      </p:tavLst>
                                    </p:anim>
                                  </p:childTnLst>
                                </p:cTn>
                              </p:par>
                            </p:childTnLst>
                          </p:cTn>
                        </p:par>
                        <p:par>
                          <p:cTn id="32" fill="hold">
                            <p:stCondLst>
                              <p:cond delay="2400"/>
                            </p:stCondLst>
                            <p:childTnLst>
                              <p:par>
                                <p:cTn id="33" presetID="22" presetClass="entr" presetSubtype="4"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00"/>
                                        <p:tgtEl>
                                          <p:spTgt spid="15"/>
                                        </p:tgtEl>
                                      </p:cBhvr>
                                    </p:animEffect>
                                  </p:childTnLst>
                                </p:cTn>
                              </p:par>
                            </p:childTnLst>
                          </p:cTn>
                        </p:par>
                        <p:par>
                          <p:cTn id="36" fill="hold">
                            <p:stCondLst>
                              <p:cond delay="2900"/>
                            </p:stCondLst>
                            <p:childTnLst>
                              <p:par>
                                <p:cTn id="37" presetID="2" presetClass="entr" presetSubtype="1"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300" fill="hold"/>
                                        <p:tgtEl>
                                          <p:spTgt spid="8"/>
                                        </p:tgtEl>
                                        <p:attrNameLst>
                                          <p:attrName>ppt_x</p:attrName>
                                        </p:attrNameLst>
                                      </p:cBhvr>
                                      <p:tavLst>
                                        <p:tav tm="0">
                                          <p:val>
                                            <p:strVal val="#ppt_x"/>
                                          </p:val>
                                        </p:tav>
                                        <p:tav tm="100000">
                                          <p:val>
                                            <p:strVal val="#ppt_x"/>
                                          </p:val>
                                        </p:tav>
                                      </p:tavLst>
                                    </p:anim>
                                    <p:anim calcmode="lin" valueType="num">
                                      <p:cBhvr additive="base">
                                        <p:cTn id="40" dur="300" fill="hold"/>
                                        <p:tgtEl>
                                          <p:spTgt spid="8"/>
                                        </p:tgtEl>
                                        <p:attrNameLst>
                                          <p:attrName>ppt_y</p:attrName>
                                        </p:attrNameLst>
                                      </p:cBhvr>
                                      <p:tavLst>
                                        <p:tav tm="0">
                                          <p:val>
                                            <p:strVal val="0-#ppt_h/2"/>
                                          </p:val>
                                        </p:tav>
                                        <p:tav tm="100000">
                                          <p:val>
                                            <p:strVal val="#ppt_y"/>
                                          </p:val>
                                        </p:tav>
                                      </p:tavLst>
                                    </p:anim>
                                  </p:childTnLst>
                                </p:cTn>
                              </p:par>
                            </p:childTnLst>
                          </p:cTn>
                        </p:par>
                        <p:par>
                          <p:cTn id="41" fill="hold">
                            <p:stCondLst>
                              <p:cond delay="3200"/>
                            </p:stCondLst>
                            <p:childTnLst>
                              <p:par>
                                <p:cTn id="42" presetID="22" presetClass="entr" presetSubtype="4"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down)">
                                      <p:cBhvr>
                                        <p:cTn id="44" dur="500"/>
                                        <p:tgtEl>
                                          <p:spTgt spid="7"/>
                                        </p:tgtEl>
                                      </p:cBhvr>
                                    </p:animEffect>
                                  </p:childTnLst>
                                </p:cTn>
                              </p:par>
                            </p:childTnLst>
                          </p:cTn>
                        </p:par>
                        <p:par>
                          <p:cTn id="45" fill="hold">
                            <p:stCondLst>
                              <p:cond delay="3700"/>
                            </p:stCondLst>
                            <p:childTnLst>
                              <p:par>
                                <p:cTn id="46" presetID="2" presetClass="entr" presetSubtype="1" fill="hold" nodeType="after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additive="base">
                                        <p:cTn id="48" dur="300" fill="hold"/>
                                        <p:tgtEl>
                                          <p:spTgt spid="27"/>
                                        </p:tgtEl>
                                        <p:attrNameLst>
                                          <p:attrName>ppt_x</p:attrName>
                                        </p:attrNameLst>
                                      </p:cBhvr>
                                      <p:tavLst>
                                        <p:tav tm="0">
                                          <p:val>
                                            <p:strVal val="#ppt_x"/>
                                          </p:val>
                                        </p:tav>
                                        <p:tav tm="100000">
                                          <p:val>
                                            <p:strVal val="#ppt_x"/>
                                          </p:val>
                                        </p:tav>
                                      </p:tavLst>
                                    </p:anim>
                                    <p:anim calcmode="lin" valueType="num">
                                      <p:cBhvr additive="base">
                                        <p:cTn id="49" dur="300" fill="hold"/>
                                        <p:tgtEl>
                                          <p:spTgt spid="27"/>
                                        </p:tgtEl>
                                        <p:attrNameLst>
                                          <p:attrName>ppt_y</p:attrName>
                                        </p:attrNameLst>
                                      </p:cBhvr>
                                      <p:tavLst>
                                        <p:tav tm="0">
                                          <p:val>
                                            <p:strVal val="0-#ppt_h/2"/>
                                          </p:val>
                                        </p:tav>
                                        <p:tav tm="100000">
                                          <p:val>
                                            <p:strVal val="#ppt_y"/>
                                          </p:val>
                                        </p:tav>
                                      </p:tavLst>
                                    </p:anim>
                                  </p:childTnLst>
                                </p:cTn>
                              </p:par>
                            </p:childTnLst>
                          </p:cTn>
                        </p:par>
                        <p:par>
                          <p:cTn id="50" fill="hold">
                            <p:stCondLst>
                              <p:cond delay="4000"/>
                            </p:stCondLst>
                            <p:childTnLst>
                              <p:par>
                                <p:cTn id="51" presetID="22" presetClass="entr" presetSubtype="1"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ipe(up)">
                                      <p:cBhvr>
                                        <p:cTn id="53" dur="500"/>
                                        <p:tgtEl>
                                          <p:spTgt spid="14"/>
                                        </p:tgtEl>
                                      </p:cBhvr>
                                    </p:animEffect>
                                  </p:childTnLst>
                                </p:cTn>
                              </p:par>
                            </p:childTnLst>
                          </p:cTn>
                        </p:par>
                        <p:par>
                          <p:cTn id="54" fill="hold">
                            <p:stCondLst>
                              <p:cond delay="4500"/>
                            </p:stCondLst>
                            <p:childTnLst>
                              <p:par>
                                <p:cTn id="55" presetID="2" presetClass="entr" presetSubtype="4" fill="hold" nodeType="after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300" fill="hold"/>
                                        <p:tgtEl>
                                          <p:spTgt spid="17"/>
                                        </p:tgtEl>
                                        <p:attrNameLst>
                                          <p:attrName>ppt_x</p:attrName>
                                        </p:attrNameLst>
                                      </p:cBhvr>
                                      <p:tavLst>
                                        <p:tav tm="0">
                                          <p:val>
                                            <p:strVal val="#ppt_x"/>
                                          </p:val>
                                        </p:tav>
                                        <p:tav tm="100000">
                                          <p:val>
                                            <p:strVal val="#ppt_x"/>
                                          </p:val>
                                        </p:tav>
                                      </p:tavLst>
                                    </p:anim>
                                    <p:anim calcmode="lin" valueType="num">
                                      <p:cBhvr additive="base">
                                        <p:cTn id="58" dur="300" fill="hold"/>
                                        <p:tgtEl>
                                          <p:spTgt spid="17"/>
                                        </p:tgtEl>
                                        <p:attrNameLst>
                                          <p:attrName>ppt_y</p:attrName>
                                        </p:attrNameLst>
                                      </p:cBhvr>
                                      <p:tavLst>
                                        <p:tav tm="0">
                                          <p:val>
                                            <p:strVal val="1+#ppt_h/2"/>
                                          </p:val>
                                        </p:tav>
                                        <p:tav tm="100000">
                                          <p:val>
                                            <p:strVal val="#ppt_y"/>
                                          </p:val>
                                        </p:tav>
                                      </p:tavLst>
                                    </p:anim>
                                  </p:childTnLst>
                                </p:cTn>
                              </p:par>
                            </p:childTnLst>
                          </p:cTn>
                        </p:par>
                        <p:par>
                          <p:cTn id="59" fill="hold">
                            <p:stCondLst>
                              <p:cond delay="4800"/>
                            </p:stCondLst>
                            <p:childTnLst>
                              <p:par>
                                <p:cTn id="60" presetID="22" presetClass="entr" presetSubtype="1" fill="hold" grpId="0" nodeType="after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wipe(up)">
                                      <p:cBhvr>
                                        <p:cTn id="62" dur="500"/>
                                        <p:tgtEl>
                                          <p:spTgt spid="6"/>
                                        </p:tgtEl>
                                      </p:cBhvr>
                                    </p:animEffect>
                                  </p:childTnLst>
                                </p:cTn>
                              </p:par>
                            </p:childTnLst>
                          </p:cTn>
                        </p:par>
                        <p:par>
                          <p:cTn id="63" fill="hold">
                            <p:stCondLst>
                              <p:cond delay="5300"/>
                            </p:stCondLst>
                            <p:childTnLst>
                              <p:par>
                                <p:cTn id="64" presetID="2" presetClass="entr" presetSubtype="4" fill="hold" nodeType="after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additive="base">
                                        <p:cTn id="66" dur="300" fill="hold"/>
                                        <p:tgtEl>
                                          <p:spTgt spid="22"/>
                                        </p:tgtEl>
                                        <p:attrNameLst>
                                          <p:attrName>ppt_x</p:attrName>
                                        </p:attrNameLst>
                                      </p:cBhvr>
                                      <p:tavLst>
                                        <p:tav tm="0">
                                          <p:val>
                                            <p:strVal val="#ppt_x"/>
                                          </p:val>
                                        </p:tav>
                                        <p:tav tm="100000">
                                          <p:val>
                                            <p:strVal val="#ppt_x"/>
                                          </p:val>
                                        </p:tav>
                                      </p:tavLst>
                                    </p:anim>
                                    <p:anim calcmode="lin" valueType="num">
                                      <p:cBhvr additive="base">
                                        <p:cTn id="67" dur="3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2" grpId="0" animBg="1"/>
      <p:bldP spid="14" grpId="0" animBg="1"/>
      <p:bldP spid="15" grpId="0" animBg="1"/>
      <p:bldP spid="5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99" name="Rectangle 98"/>
          <p:cNvSpPr/>
          <p:nvPr/>
        </p:nvSpPr>
        <p:spPr>
          <a:xfrm>
            <a:off x="0" y="27425"/>
            <a:ext cx="9144000" cy="5143500"/>
          </a:xfrm>
          <a:prstGeom prst="rect">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0" y="3361175"/>
            <a:ext cx="9144000" cy="180975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2"/>
          <p:cNvSpPr>
            <a:spLocks noChangeArrowheads="1"/>
          </p:cNvSpPr>
          <p:nvPr/>
        </p:nvSpPr>
        <p:spPr bwMode="auto">
          <a:xfrm>
            <a:off x="3886200" y="742950"/>
            <a:ext cx="18145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lang="en-US" sz="2400" dirty="0" smtClean="0">
                <a:solidFill>
                  <a:schemeClr val="bg1"/>
                </a:solidFill>
                <a:latin typeface="Lato" pitchFamily="34" charset="0"/>
                <a:cs typeface="Arial" pitchFamily="34" charset="0"/>
              </a:rPr>
              <a:t>Final Product</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sp>
        <p:nvSpPr>
          <p:cNvPr id="63" name="TextBox 62"/>
          <p:cNvSpPr txBox="1"/>
          <p:nvPr/>
        </p:nvSpPr>
        <p:spPr>
          <a:xfrm>
            <a:off x="3817832" y="1276350"/>
            <a:ext cx="5173768" cy="1643527"/>
          </a:xfrm>
          <a:prstGeom prst="rect">
            <a:avLst/>
          </a:prstGeom>
          <a:noFill/>
        </p:spPr>
        <p:txBody>
          <a:bodyPr wrap="square" rtlCol="0">
            <a:spAutoFit/>
          </a:bodyPr>
          <a:lstStyle/>
          <a:p>
            <a:pPr>
              <a:lnSpc>
                <a:spcPct val="120000"/>
              </a:lnSpc>
            </a:pPr>
            <a:r>
              <a:rPr lang="en-US" sz="1400" dirty="0">
                <a:solidFill>
                  <a:schemeClr val="bg1"/>
                </a:solidFill>
                <a:latin typeface="Lato Light" pitchFamily="34" charset="0"/>
              </a:rPr>
              <a:t>produce a mobile system that can be used to augment 3D furniture at real scale onto real world without predefined markers and be able customize those said furniture through an augmented interface or voice commands with the options provided by the dealer. Main development areas and their sub sections are as follows.</a:t>
            </a:r>
          </a:p>
        </p:txBody>
      </p:sp>
      <p:sp>
        <p:nvSpPr>
          <p:cNvPr id="65" name="TextBox 64"/>
          <p:cNvSpPr txBox="1"/>
          <p:nvPr/>
        </p:nvSpPr>
        <p:spPr>
          <a:xfrm>
            <a:off x="1261956" y="3840876"/>
            <a:ext cx="1742974" cy="295466"/>
          </a:xfrm>
          <a:prstGeom prst="rect">
            <a:avLst/>
          </a:prstGeom>
          <a:noFill/>
        </p:spPr>
        <p:txBody>
          <a:bodyPr wrap="square" rtlCol="0">
            <a:spAutoFit/>
          </a:bodyPr>
          <a:lstStyle/>
          <a:p>
            <a:pPr>
              <a:lnSpc>
                <a:spcPct val="120000"/>
              </a:lnSpc>
            </a:pPr>
            <a:r>
              <a:rPr lang="en-US" sz="1100" dirty="0" smtClean="0">
                <a:solidFill>
                  <a:schemeClr val="bg1"/>
                </a:solidFill>
                <a:latin typeface="Lato Light" pitchFamily="34" charset="0"/>
              </a:rPr>
              <a:t>Augmented Reality</a:t>
            </a:r>
            <a:endParaRPr lang="en-US" sz="1100" dirty="0">
              <a:solidFill>
                <a:schemeClr val="bg1"/>
              </a:solidFill>
              <a:latin typeface="Lato Light" pitchFamily="34" charset="0"/>
            </a:endParaRPr>
          </a:p>
        </p:txBody>
      </p:sp>
      <p:sp>
        <p:nvSpPr>
          <p:cNvPr id="67" name="TextBox 66"/>
          <p:cNvSpPr txBox="1"/>
          <p:nvPr/>
        </p:nvSpPr>
        <p:spPr>
          <a:xfrm>
            <a:off x="4046601" y="3851770"/>
            <a:ext cx="1742974" cy="295466"/>
          </a:xfrm>
          <a:prstGeom prst="rect">
            <a:avLst/>
          </a:prstGeom>
          <a:noFill/>
        </p:spPr>
        <p:txBody>
          <a:bodyPr wrap="square" rtlCol="0">
            <a:spAutoFit/>
          </a:bodyPr>
          <a:lstStyle/>
          <a:p>
            <a:pPr>
              <a:lnSpc>
                <a:spcPct val="120000"/>
              </a:lnSpc>
            </a:pPr>
            <a:r>
              <a:rPr lang="en-US" sz="1100" dirty="0" smtClean="0">
                <a:solidFill>
                  <a:schemeClr val="bg1"/>
                </a:solidFill>
                <a:latin typeface="Lato Light" pitchFamily="34" charset="0"/>
              </a:rPr>
              <a:t>Voice Recognition</a:t>
            </a:r>
            <a:endParaRPr lang="en-US" sz="1100" dirty="0">
              <a:solidFill>
                <a:schemeClr val="bg1"/>
              </a:solidFill>
              <a:latin typeface="Lato Light" pitchFamily="34" charset="0"/>
            </a:endParaRPr>
          </a:p>
        </p:txBody>
      </p:sp>
      <p:sp>
        <p:nvSpPr>
          <p:cNvPr id="69" name="TextBox 68"/>
          <p:cNvSpPr txBox="1"/>
          <p:nvPr/>
        </p:nvSpPr>
        <p:spPr>
          <a:xfrm>
            <a:off x="6710216" y="3800284"/>
            <a:ext cx="1742974" cy="295466"/>
          </a:xfrm>
          <a:prstGeom prst="rect">
            <a:avLst/>
          </a:prstGeom>
          <a:noFill/>
        </p:spPr>
        <p:txBody>
          <a:bodyPr wrap="square" rtlCol="0">
            <a:spAutoFit/>
          </a:bodyPr>
          <a:lstStyle/>
          <a:p>
            <a:pPr>
              <a:lnSpc>
                <a:spcPct val="120000"/>
              </a:lnSpc>
            </a:pPr>
            <a:r>
              <a:rPr lang="en-US" sz="1100" dirty="0" smtClean="0">
                <a:solidFill>
                  <a:schemeClr val="bg1"/>
                </a:solidFill>
                <a:latin typeface="Lato Light" pitchFamily="34" charset="0"/>
              </a:rPr>
              <a:t>Instant Suggestions</a:t>
            </a:r>
            <a:endParaRPr lang="en-US" sz="1100" dirty="0">
              <a:solidFill>
                <a:schemeClr val="bg1"/>
              </a:solidFill>
              <a:latin typeface="Lato Light" pitchFamily="34" charset="0"/>
            </a:endParaRPr>
          </a:p>
        </p:txBody>
      </p:sp>
      <p:sp>
        <p:nvSpPr>
          <p:cNvPr id="70" name="Rectangle 69"/>
          <p:cNvSpPr/>
          <p:nvPr/>
        </p:nvSpPr>
        <p:spPr>
          <a:xfrm>
            <a:off x="3912086" y="1123950"/>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6111444" y="3697658"/>
            <a:ext cx="574707" cy="607619"/>
            <a:chOff x="6111444" y="3697658"/>
            <a:chExt cx="574707" cy="607619"/>
          </a:xfrm>
        </p:grpSpPr>
        <p:grpSp>
          <p:nvGrpSpPr>
            <p:cNvPr id="9" name="Group 8"/>
            <p:cNvGrpSpPr/>
            <p:nvPr/>
          </p:nvGrpSpPr>
          <p:grpSpPr>
            <a:xfrm>
              <a:off x="6111444" y="3697658"/>
              <a:ext cx="574707" cy="607619"/>
              <a:chOff x="6111444" y="3697658"/>
              <a:chExt cx="574707" cy="607619"/>
            </a:xfrm>
          </p:grpSpPr>
          <p:pic>
            <p:nvPicPr>
              <p:cNvPr id="41" name="Picture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1444" y="4171695"/>
                <a:ext cx="574707" cy="133582"/>
              </a:xfrm>
              <a:prstGeom prst="rect">
                <a:avLst/>
              </a:prstGeom>
            </p:spPr>
          </p:pic>
          <p:sp>
            <p:nvSpPr>
              <p:cNvPr id="68" name="Oval 67"/>
              <p:cNvSpPr/>
              <p:nvPr/>
            </p:nvSpPr>
            <p:spPr>
              <a:xfrm>
                <a:off x="6135511" y="3697658"/>
                <a:ext cx="533400" cy="533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4986" y="3800284"/>
              <a:ext cx="307622" cy="307622"/>
            </a:xfrm>
            <a:prstGeom prst="rect">
              <a:avLst/>
            </a:prstGeom>
          </p:spPr>
        </p:pic>
      </p:grpSp>
      <p:grpSp>
        <p:nvGrpSpPr>
          <p:cNvPr id="13" name="Group 12"/>
          <p:cNvGrpSpPr/>
          <p:nvPr/>
        </p:nvGrpSpPr>
        <p:grpSpPr>
          <a:xfrm>
            <a:off x="3430588" y="3697658"/>
            <a:ext cx="574707" cy="607619"/>
            <a:chOff x="3430588" y="3697658"/>
            <a:chExt cx="574707" cy="607619"/>
          </a:xfrm>
        </p:grpSpPr>
        <p:grpSp>
          <p:nvGrpSpPr>
            <p:cNvPr id="8" name="Group 7"/>
            <p:cNvGrpSpPr/>
            <p:nvPr/>
          </p:nvGrpSpPr>
          <p:grpSpPr>
            <a:xfrm>
              <a:off x="3430588" y="3697658"/>
              <a:ext cx="574707" cy="607619"/>
              <a:chOff x="3430588" y="3697658"/>
              <a:chExt cx="574707" cy="607619"/>
            </a:xfrm>
          </p:grpSpPr>
          <p:pic>
            <p:nvPicPr>
              <p:cNvPr id="40" name="Picture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0588" y="4171695"/>
                <a:ext cx="574707" cy="133582"/>
              </a:xfrm>
              <a:prstGeom prst="rect">
                <a:avLst/>
              </a:prstGeom>
            </p:spPr>
          </p:pic>
          <p:sp>
            <p:nvSpPr>
              <p:cNvPr id="66" name="Oval 65"/>
              <p:cNvSpPr/>
              <p:nvPr/>
            </p:nvSpPr>
            <p:spPr>
              <a:xfrm>
                <a:off x="3451261" y="3697658"/>
                <a:ext cx="533400" cy="533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6524" y="3814676"/>
              <a:ext cx="347865" cy="347865"/>
            </a:xfrm>
            <a:prstGeom prst="rect">
              <a:avLst/>
            </a:prstGeom>
          </p:spPr>
        </p:pic>
      </p:grpSp>
      <p:grpSp>
        <p:nvGrpSpPr>
          <p:cNvPr id="12" name="Group 11"/>
          <p:cNvGrpSpPr/>
          <p:nvPr/>
        </p:nvGrpSpPr>
        <p:grpSpPr>
          <a:xfrm>
            <a:off x="681068" y="3689668"/>
            <a:ext cx="574707" cy="615609"/>
            <a:chOff x="681068" y="3689668"/>
            <a:chExt cx="574707" cy="615609"/>
          </a:xfrm>
        </p:grpSpPr>
        <p:grpSp>
          <p:nvGrpSpPr>
            <p:cNvPr id="7" name="Group 6"/>
            <p:cNvGrpSpPr/>
            <p:nvPr/>
          </p:nvGrpSpPr>
          <p:grpSpPr>
            <a:xfrm>
              <a:off x="681068" y="3697658"/>
              <a:ext cx="574707" cy="607619"/>
              <a:chOff x="681068" y="3697658"/>
              <a:chExt cx="574707" cy="607619"/>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068" y="4171695"/>
                <a:ext cx="574707" cy="133582"/>
              </a:xfrm>
              <a:prstGeom prst="rect">
                <a:avLst/>
              </a:prstGeom>
            </p:spPr>
          </p:pic>
          <p:sp>
            <p:nvSpPr>
              <p:cNvPr id="5" name="Oval 4"/>
              <p:cNvSpPr/>
              <p:nvPr/>
            </p:nvSpPr>
            <p:spPr>
              <a:xfrm>
                <a:off x="697736" y="3697658"/>
                <a:ext cx="533400" cy="5334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p:cNvPicPr>
              <a:picLocks noChangeAspect="1"/>
            </p:cNvPicPr>
            <p:nvPr/>
          </p:nvPicPr>
          <p:blipFill>
            <a:blip r:embed="rId6" cstate="print">
              <a:biLevel thresh="25000"/>
              <a:extLst>
                <a:ext uri="{28A0092B-C50C-407E-A947-70E740481C1C}">
                  <a14:useLocalDpi xmlns:a14="http://schemas.microsoft.com/office/drawing/2010/main" val="0"/>
                </a:ext>
              </a:extLst>
            </a:blip>
            <a:stretch>
              <a:fillRect/>
            </a:stretch>
          </p:blipFill>
          <p:spPr>
            <a:xfrm>
              <a:off x="685800" y="3689668"/>
              <a:ext cx="558482" cy="558482"/>
            </a:xfrm>
            <a:prstGeom prst="rect">
              <a:avLst/>
            </a:prstGeom>
          </p:spPr>
        </p:pic>
      </p:grpSp>
      <p:grpSp>
        <p:nvGrpSpPr>
          <p:cNvPr id="43" name="Group 42"/>
          <p:cNvGrpSpPr/>
          <p:nvPr/>
        </p:nvGrpSpPr>
        <p:grpSpPr>
          <a:xfrm>
            <a:off x="416912" y="4763691"/>
            <a:ext cx="969290" cy="264168"/>
            <a:chOff x="416912" y="4763691"/>
            <a:chExt cx="969290" cy="264168"/>
          </a:xfrm>
        </p:grpSpPr>
        <p:grpSp>
          <p:nvGrpSpPr>
            <p:cNvPr id="44" name="Group 43"/>
            <p:cNvGrpSpPr/>
            <p:nvPr/>
          </p:nvGrpSpPr>
          <p:grpSpPr>
            <a:xfrm>
              <a:off x="416912" y="4775402"/>
              <a:ext cx="251901" cy="252457"/>
              <a:chOff x="914400" y="3987072"/>
              <a:chExt cx="419914" cy="420841"/>
            </a:xfrm>
          </p:grpSpPr>
          <p:sp>
            <p:nvSpPr>
              <p:cNvPr id="47"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8"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9"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50"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51"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45"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46"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grpSp>
        <p:nvGrpSpPr>
          <p:cNvPr id="15" name="Group 14"/>
          <p:cNvGrpSpPr/>
          <p:nvPr/>
        </p:nvGrpSpPr>
        <p:grpSpPr>
          <a:xfrm rot="16200000">
            <a:off x="968326" y="203827"/>
            <a:ext cx="1881181" cy="3346968"/>
            <a:chOff x="633780" y="110729"/>
            <a:chExt cx="1881181" cy="3346968"/>
          </a:xfrm>
        </p:grpSpPr>
        <p:grpSp>
          <p:nvGrpSpPr>
            <p:cNvPr id="4" name="Group 3"/>
            <p:cNvGrpSpPr/>
            <p:nvPr/>
          </p:nvGrpSpPr>
          <p:grpSpPr>
            <a:xfrm>
              <a:off x="633780" y="110729"/>
              <a:ext cx="1881181" cy="3346968"/>
              <a:chOff x="518515" y="133350"/>
              <a:chExt cx="2072285" cy="3686979"/>
            </a:xfrm>
          </p:grpSpPr>
          <p:grpSp>
            <p:nvGrpSpPr>
              <p:cNvPr id="94" name="Group 93"/>
              <p:cNvGrpSpPr/>
              <p:nvPr/>
            </p:nvGrpSpPr>
            <p:grpSpPr>
              <a:xfrm>
                <a:off x="518515" y="133350"/>
                <a:ext cx="2072285" cy="3686979"/>
                <a:chOff x="518515" y="469900"/>
                <a:chExt cx="2266891" cy="4033219"/>
              </a:xfrm>
            </p:grpSpPr>
            <p:pic>
              <p:nvPicPr>
                <p:cNvPr id="95" name="Picture 9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8515" y="4342650"/>
                  <a:ext cx="2266891" cy="160469"/>
                </a:xfrm>
                <a:prstGeom prst="rect">
                  <a:avLst/>
                </a:prstGeom>
              </p:spPr>
            </p:pic>
            <p:grpSp>
              <p:nvGrpSpPr>
                <p:cNvPr id="96" name="Group 95"/>
                <p:cNvGrpSpPr/>
                <p:nvPr/>
              </p:nvGrpSpPr>
              <p:grpSpPr>
                <a:xfrm>
                  <a:off x="711200" y="469900"/>
                  <a:ext cx="1890713" cy="3933825"/>
                  <a:chOff x="711200" y="469900"/>
                  <a:chExt cx="1890713" cy="3933825"/>
                </a:xfrm>
              </p:grpSpPr>
              <p:sp>
                <p:nvSpPr>
                  <p:cNvPr id="97" name="Freeform 6"/>
                  <p:cNvSpPr>
                    <a:spLocks/>
                  </p:cNvSpPr>
                  <p:nvPr/>
                </p:nvSpPr>
                <p:spPr bwMode="auto">
                  <a:xfrm>
                    <a:off x="711200" y="469900"/>
                    <a:ext cx="1890713" cy="3933825"/>
                  </a:xfrm>
                  <a:custGeom>
                    <a:avLst/>
                    <a:gdLst>
                      <a:gd name="T0" fmla="*/ 617 w 720"/>
                      <a:gd name="T1" fmla="*/ 10 h 1498"/>
                      <a:gd name="T2" fmla="*/ 603 w 720"/>
                      <a:gd name="T3" fmla="*/ 10 h 1498"/>
                      <a:gd name="T4" fmla="*/ 603 w 720"/>
                      <a:gd name="T5" fmla="*/ 0 h 1498"/>
                      <a:gd name="T6" fmla="*/ 488 w 720"/>
                      <a:gd name="T7" fmla="*/ 0 h 1498"/>
                      <a:gd name="T8" fmla="*/ 488 w 720"/>
                      <a:gd name="T9" fmla="*/ 10 h 1498"/>
                      <a:gd name="T10" fmla="*/ 114 w 720"/>
                      <a:gd name="T11" fmla="*/ 10 h 1498"/>
                      <a:gd name="T12" fmla="*/ 10 w 720"/>
                      <a:gd name="T13" fmla="*/ 114 h 1498"/>
                      <a:gd name="T14" fmla="*/ 10 w 720"/>
                      <a:gd name="T15" fmla="*/ 209 h 1498"/>
                      <a:gd name="T16" fmla="*/ 0 w 720"/>
                      <a:gd name="T17" fmla="*/ 209 h 1498"/>
                      <a:gd name="T18" fmla="*/ 0 w 720"/>
                      <a:gd name="T19" fmla="*/ 281 h 1498"/>
                      <a:gd name="T20" fmla="*/ 10 w 720"/>
                      <a:gd name="T21" fmla="*/ 281 h 1498"/>
                      <a:gd name="T22" fmla="*/ 10 w 720"/>
                      <a:gd name="T23" fmla="*/ 349 h 1498"/>
                      <a:gd name="T24" fmla="*/ 0 w 720"/>
                      <a:gd name="T25" fmla="*/ 349 h 1498"/>
                      <a:gd name="T26" fmla="*/ 0 w 720"/>
                      <a:gd name="T27" fmla="*/ 400 h 1498"/>
                      <a:gd name="T28" fmla="*/ 10 w 720"/>
                      <a:gd name="T29" fmla="*/ 400 h 1498"/>
                      <a:gd name="T30" fmla="*/ 10 w 720"/>
                      <a:gd name="T31" fmla="*/ 468 h 1498"/>
                      <a:gd name="T32" fmla="*/ 0 w 720"/>
                      <a:gd name="T33" fmla="*/ 468 h 1498"/>
                      <a:gd name="T34" fmla="*/ 0 w 720"/>
                      <a:gd name="T35" fmla="*/ 520 h 1498"/>
                      <a:gd name="T36" fmla="*/ 10 w 720"/>
                      <a:gd name="T37" fmla="*/ 520 h 1498"/>
                      <a:gd name="T38" fmla="*/ 10 w 720"/>
                      <a:gd name="T39" fmla="*/ 1394 h 1498"/>
                      <a:gd name="T40" fmla="*/ 114 w 720"/>
                      <a:gd name="T41" fmla="*/ 1498 h 1498"/>
                      <a:gd name="T42" fmla="*/ 617 w 720"/>
                      <a:gd name="T43" fmla="*/ 1498 h 1498"/>
                      <a:gd name="T44" fmla="*/ 720 w 720"/>
                      <a:gd name="T45" fmla="*/ 1394 h 1498"/>
                      <a:gd name="T46" fmla="*/ 720 w 720"/>
                      <a:gd name="T47" fmla="*/ 114 h 1498"/>
                      <a:gd name="T48" fmla="*/ 617 w 720"/>
                      <a:gd name="T49" fmla="*/ 10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0" h="1498">
                        <a:moveTo>
                          <a:pt x="617" y="10"/>
                        </a:moveTo>
                        <a:cubicBezTo>
                          <a:pt x="603" y="10"/>
                          <a:pt x="603" y="10"/>
                          <a:pt x="603" y="10"/>
                        </a:cubicBezTo>
                        <a:cubicBezTo>
                          <a:pt x="603" y="0"/>
                          <a:pt x="603" y="0"/>
                          <a:pt x="603" y="0"/>
                        </a:cubicBezTo>
                        <a:cubicBezTo>
                          <a:pt x="488" y="0"/>
                          <a:pt x="488" y="0"/>
                          <a:pt x="488" y="0"/>
                        </a:cubicBezTo>
                        <a:cubicBezTo>
                          <a:pt x="488" y="10"/>
                          <a:pt x="488" y="10"/>
                          <a:pt x="488" y="10"/>
                        </a:cubicBezTo>
                        <a:cubicBezTo>
                          <a:pt x="114" y="10"/>
                          <a:pt x="114" y="10"/>
                          <a:pt x="114" y="10"/>
                        </a:cubicBezTo>
                        <a:cubicBezTo>
                          <a:pt x="56" y="10"/>
                          <a:pt x="10" y="57"/>
                          <a:pt x="10" y="114"/>
                        </a:cubicBezTo>
                        <a:cubicBezTo>
                          <a:pt x="10" y="209"/>
                          <a:pt x="10" y="209"/>
                          <a:pt x="10" y="209"/>
                        </a:cubicBezTo>
                        <a:cubicBezTo>
                          <a:pt x="0" y="209"/>
                          <a:pt x="0" y="209"/>
                          <a:pt x="0" y="209"/>
                        </a:cubicBezTo>
                        <a:cubicBezTo>
                          <a:pt x="0" y="281"/>
                          <a:pt x="0" y="281"/>
                          <a:pt x="0" y="281"/>
                        </a:cubicBezTo>
                        <a:cubicBezTo>
                          <a:pt x="10" y="281"/>
                          <a:pt x="10" y="281"/>
                          <a:pt x="10" y="281"/>
                        </a:cubicBezTo>
                        <a:cubicBezTo>
                          <a:pt x="10" y="349"/>
                          <a:pt x="10" y="349"/>
                          <a:pt x="10" y="349"/>
                        </a:cubicBezTo>
                        <a:cubicBezTo>
                          <a:pt x="0" y="349"/>
                          <a:pt x="0" y="349"/>
                          <a:pt x="0" y="349"/>
                        </a:cubicBezTo>
                        <a:cubicBezTo>
                          <a:pt x="0" y="400"/>
                          <a:pt x="0" y="400"/>
                          <a:pt x="0" y="400"/>
                        </a:cubicBezTo>
                        <a:cubicBezTo>
                          <a:pt x="10" y="400"/>
                          <a:pt x="10" y="400"/>
                          <a:pt x="10" y="400"/>
                        </a:cubicBezTo>
                        <a:cubicBezTo>
                          <a:pt x="10" y="468"/>
                          <a:pt x="10" y="468"/>
                          <a:pt x="10" y="468"/>
                        </a:cubicBezTo>
                        <a:cubicBezTo>
                          <a:pt x="0" y="468"/>
                          <a:pt x="0" y="468"/>
                          <a:pt x="0" y="468"/>
                        </a:cubicBezTo>
                        <a:cubicBezTo>
                          <a:pt x="0" y="520"/>
                          <a:pt x="0" y="520"/>
                          <a:pt x="0" y="520"/>
                        </a:cubicBezTo>
                        <a:cubicBezTo>
                          <a:pt x="10" y="520"/>
                          <a:pt x="10" y="520"/>
                          <a:pt x="10" y="520"/>
                        </a:cubicBezTo>
                        <a:cubicBezTo>
                          <a:pt x="10" y="1394"/>
                          <a:pt x="10" y="1394"/>
                          <a:pt x="10" y="1394"/>
                        </a:cubicBezTo>
                        <a:cubicBezTo>
                          <a:pt x="10" y="1451"/>
                          <a:pt x="56" y="1498"/>
                          <a:pt x="114" y="1498"/>
                        </a:cubicBezTo>
                        <a:cubicBezTo>
                          <a:pt x="617" y="1498"/>
                          <a:pt x="617" y="1498"/>
                          <a:pt x="617" y="1498"/>
                        </a:cubicBezTo>
                        <a:cubicBezTo>
                          <a:pt x="674" y="1498"/>
                          <a:pt x="720" y="1451"/>
                          <a:pt x="720" y="1394"/>
                        </a:cubicBezTo>
                        <a:cubicBezTo>
                          <a:pt x="720" y="114"/>
                          <a:pt x="720" y="114"/>
                          <a:pt x="720" y="114"/>
                        </a:cubicBezTo>
                        <a:cubicBezTo>
                          <a:pt x="720" y="57"/>
                          <a:pt x="674" y="10"/>
                          <a:pt x="617" y="1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98" name="Group 97"/>
                  <p:cNvGrpSpPr/>
                  <p:nvPr/>
                </p:nvGrpSpPr>
                <p:grpSpPr>
                  <a:xfrm>
                    <a:off x="1490663" y="638175"/>
                    <a:ext cx="357188" cy="3662363"/>
                    <a:chOff x="1490663" y="638175"/>
                    <a:chExt cx="357188" cy="3662363"/>
                  </a:xfrm>
                  <a:solidFill>
                    <a:schemeClr val="bg1">
                      <a:alpha val="15000"/>
                    </a:schemeClr>
                  </a:solidFill>
                </p:grpSpPr>
                <p:sp>
                  <p:nvSpPr>
                    <p:cNvPr id="100" name="Freeform 7"/>
                    <p:cNvSpPr>
                      <a:spLocks noEditPoints="1"/>
                    </p:cNvSpPr>
                    <p:nvPr/>
                  </p:nvSpPr>
                  <p:spPr bwMode="auto">
                    <a:xfrm>
                      <a:off x="1501775" y="3967163"/>
                      <a:ext cx="336550" cy="333375"/>
                    </a:xfrm>
                    <a:custGeom>
                      <a:avLst/>
                      <a:gdLst>
                        <a:gd name="T0" fmla="*/ 0 w 128"/>
                        <a:gd name="T1" fmla="*/ 64 h 127"/>
                        <a:gd name="T2" fmla="*/ 64 w 128"/>
                        <a:gd name="T3" fmla="*/ 0 h 127"/>
                        <a:gd name="T4" fmla="*/ 64 w 128"/>
                        <a:gd name="T5" fmla="*/ 0 h 127"/>
                        <a:gd name="T6" fmla="*/ 128 w 128"/>
                        <a:gd name="T7" fmla="*/ 64 h 127"/>
                        <a:gd name="T8" fmla="*/ 128 w 128"/>
                        <a:gd name="T9" fmla="*/ 64 h 127"/>
                        <a:gd name="T10" fmla="*/ 64 w 128"/>
                        <a:gd name="T11" fmla="*/ 127 h 127"/>
                        <a:gd name="T12" fmla="*/ 64 w 128"/>
                        <a:gd name="T13" fmla="*/ 127 h 127"/>
                        <a:gd name="T14" fmla="*/ 0 w 128"/>
                        <a:gd name="T15" fmla="*/ 64 h 127"/>
                        <a:gd name="T16" fmla="*/ 9 w 128"/>
                        <a:gd name="T17" fmla="*/ 64 h 127"/>
                        <a:gd name="T18" fmla="*/ 64 w 128"/>
                        <a:gd name="T19" fmla="*/ 119 h 127"/>
                        <a:gd name="T20" fmla="*/ 64 w 128"/>
                        <a:gd name="T21" fmla="*/ 119 h 127"/>
                        <a:gd name="T22" fmla="*/ 119 w 128"/>
                        <a:gd name="T23" fmla="*/ 64 h 127"/>
                        <a:gd name="T24" fmla="*/ 119 w 128"/>
                        <a:gd name="T25" fmla="*/ 64 h 127"/>
                        <a:gd name="T26" fmla="*/ 64 w 128"/>
                        <a:gd name="T27" fmla="*/ 9 h 127"/>
                        <a:gd name="T28" fmla="*/ 64 w 128"/>
                        <a:gd name="T29" fmla="*/ 9 h 127"/>
                        <a:gd name="T30" fmla="*/ 9 w 128"/>
                        <a:gd name="T31" fmla="*/ 6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27">
                          <a:moveTo>
                            <a:pt x="0" y="64"/>
                          </a:moveTo>
                          <a:cubicBezTo>
                            <a:pt x="0" y="28"/>
                            <a:pt x="29" y="0"/>
                            <a:pt x="64" y="0"/>
                          </a:cubicBezTo>
                          <a:cubicBezTo>
                            <a:pt x="64" y="0"/>
                            <a:pt x="64" y="0"/>
                            <a:pt x="64" y="0"/>
                          </a:cubicBezTo>
                          <a:cubicBezTo>
                            <a:pt x="99" y="0"/>
                            <a:pt x="128" y="28"/>
                            <a:pt x="128" y="64"/>
                          </a:cubicBezTo>
                          <a:cubicBezTo>
                            <a:pt x="128" y="64"/>
                            <a:pt x="128" y="64"/>
                            <a:pt x="128" y="64"/>
                          </a:cubicBezTo>
                          <a:cubicBezTo>
                            <a:pt x="128" y="99"/>
                            <a:pt x="99" y="127"/>
                            <a:pt x="64" y="127"/>
                          </a:cubicBezTo>
                          <a:cubicBezTo>
                            <a:pt x="64" y="127"/>
                            <a:pt x="64" y="127"/>
                            <a:pt x="64" y="127"/>
                          </a:cubicBezTo>
                          <a:cubicBezTo>
                            <a:pt x="29" y="127"/>
                            <a:pt x="0" y="99"/>
                            <a:pt x="0" y="64"/>
                          </a:cubicBezTo>
                          <a:close/>
                          <a:moveTo>
                            <a:pt x="9" y="64"/>
                          </a:moveTo>
                          <a:cubicBezTo>
                            <a:pt x="9" y="94"/>
                            <a:pt x="34" y="119"/>
                            <a:pt x="64" y="119"/>
                          </a:cubicBezTo>
                          <a:cubicBezTo>
                            <a:pt x="64" y="119"/>
                            <a:pt x="64" y="119"/>
                            <a:pt x="64" y="119"/>
                          </a:cubicBezTo>
                          <a:cubicBezTo>
                            <a:pt x="94" y="119"/>
                            <a:pt x="119" y="94"/>
                            <a:pt x="119" y="64"/>
                          </a:cubicBezTo>
                          <a:cubicBezTo>
                            <a:pt x="119" y="64"/>
                            <a:pt x="119" y="64"/>
                            <a:pt x="119" y="64"/>
                          </a:cubicBezTo>
                          <a:cubicBezTo>
                            <a:pt x="119" y="33"/>
                            <a:pt x="94" y="9"/>
                            <a:pt x="64" y="9"/>
                          </a:cubicBezTo>
                          <a:cubicBezTo>
                            <a:pt x="64" y="9"/>
                            <a:pt x="64" y="9"/>
                            <a:pt x="64" y="9"/>
                          </a:cubicBezTo>
                          <a:cubicBezTo>
                            <a:pt x="34" y="9"/>
                            <a:pt x="9" y="33"/>
                            <a:pt x="9" y="64"/>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Oval 9"/>
                    <p:cNvSpPr>
                      <a:spLocks noChangeArrowheads="1"/>
                    </p:cNvSpPr>
                    <p:nvPr/>
                  </p:nvSpPr>
                  <p:spPr bwMode="auto">
                    <a:xfrm>
                      <a:off x="1633538" y="638175"/>
                      <a:ext cx="73025" cy="73025"/>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
                    <p:cNvSpPr>
                      <a:spLocks/>
                    </p:cNvSpPr>
                    <p:nvPr/>
                  </p:nvSpPr>
                  <p:spPr bwMode="auto">
                    <a:xfrm>
                      <a:off x="1490663" y="795338"/>
                      <a:ext cx="357188" cy="58738"/>
                    </a:xfrm>
                    <a:custGeom>
                      <a:avLst/>
                      <a:gdLst>
                        <a:gd name="T0" fmla="*/ 136 w 136"/>
                        <a:gd name="T1" fmla="*/ 11 h 22"/>
                        <a:gd name="T2" fmla="*/ 126 w 136"/>
                        <a:gd name="T3" fmla="*/ 22 h 22"/>
                        <a:gd name="T4" fmla="*/ 10 w 136"/>
                        <a:gd name="T5" fmla="*/ 22 h 22"/>
                        <a:gd name="T6" fmla="*/ 0 w 136"/>
                        <a:gd name="T7" fmla="*/ 11 h 22"/>
                        <a:gd name="T8" fmla="*/ 0 w 136"/>
                        <a:gd name="T9" fmla="*/ 11 h 22"/>
                        <a:gd name="T10" fmla="*/ 10 w 136"/>
                        <a:gd name="T11" fmla="*/ 0 h 22"/>
                        <a:gd name="T12" fmla="*/ 126 w 136"/>
                        <a:gd name="T13" fmla="*/ 0 h 22"/>
                        <a:gd name="T14" fmla="*/ 136 w 136"/>
                        <a:gd name="T15" fmla="*/ 1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22">
                          <a:moveTo>
                            <a:pt x="136" y="11"/>
                          </a:moveTo>
                          <a:cubicBezTo>
                            <a:pt x="136" y="17"/>
                            <a:pt x="132" y="22"/>
                            <a:pt x="126" y="22"/>
                          </a:cubicBezTo>
                          <a:cubicBezTo>
                            <a:pt x="10" y="22"/>
                            <a:pt x="10" y="22"/>
                            <a:pt x="10" y="22"/>
                          </a:cubicBezTo>
                          <a:cubicBezTo>
                            <a:pt x="5" y="22"/>
                            <a:pt x="0" y="17"/>
                            <a:pt x="0" y="11"/>
                          </a:cubicBezTo>
                          <a:cubicBezTo>
                            <a:pt x="0" y="11"/>
                            <a:pt x="0" y="11"/>
                            <a:pt x="0" y="11"/>
                          </a:cubicBezTo>
                          <a:cubicBezTo>
                            <a:pt x="0" y="5"/>
                            <a:pt x="5" y="0"/>
                            <a:pt x="10" y="0"/>
                          </a:cubicBezTo>
                          <a:cubicBezTo>
                            <a:pt x="126" y="0"/>
                            <a:pt x="126" y="0"/>
                            <a:pt x="126" y="0"/>
                          </a:cubicBezTo>
                          <a:cubicBezTo>
                            <a:pt x="132" y="0"/>
                            <a:pt x="136" y="5"/>
                            <a:pt x="136" y="1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sp>
            <p:nvSpPr>
              <p:cNvPr id="103" name="Rectangle 8"/>
              <p:cNvSpPr>
                <a:spLocks noChangeArrowheads="1"/>
              </p:cNvSpPr>
              <p:nvPr/>
            </p:nvSpPr>
            <p:spPr bwMode="auto">
              <a:xfrm>
                <a:off x="866775" y="583009"/>
                <a:ext cx="1468632" cy="2609289"/>
              </a:xfrm>
              <a:prstGeom prst="rect">
                <a:avLst/>
              </a:prstGeom>
              <a:blipFill dpi="0" rotWithShape="1">
                <a:blip r:embed="rId8"/>
                <a:srcRect/>
                <a:stretch>
                  <a:fillRect/>
                </a:stretch>
              </a:blipFill>
              <a:ln>
                <a:noFill/>
              </a:ln>
            </p:spPr>
            <p:txBody>
              <a:bodyPr vert="horz" wrap="square" lIns="91440" tIns="45720" rIns="91440" bIns="45720" numCol="1" anchor="t" anchorCtr="0" compatLnSpc="1">
                <a:prstTxWarp prst="textNoShape">
                  <a:avLst/>
                </a:prstTxWarp>
              </a:bodyPr>
              <a:lstStyle/>
              <a:p>
                <a:endParaRPr lang="en-US"/>
              </a:p>
            </p:txBody>
          </p:sp>
        </p:grpSp>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415929" y="1020394"/>
              <a:ext cx="2368664" cy="1365718"/>
            </a:xfrm>
            <a:prstGeom prst="rect">
              <a:avLst/>
            </a:prstGeom>
          </p:spPr>
        </p:pic>
      </p:grpSp>
    </p:spTree>
    <p:extLst>
      <p:ext uri="{BB962C8B-B14F-4D97-AF65-F5344CB8AC3E}">
        <p14:creationId xmlns:p14="http://schemas.microsoft.com/office/powerpoint/2010/main" val="27679770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fade">
                                      <p:cBhvr>
                                        <p:cTn id="7" dur="500"/>
                                        <p:tgtEl>
                                          <p:spTgt spid="99"/>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70"/>
                                        </p:tgtEl>
                                        <p:attrNameLst>
                                          <p:attrName>style.visibility</p:attrName>
                                        </p:attrNameLst>
                                      </p:cBhvr>
                                      <p:to>
                                        <p:strVal val="visible"/>
                                      </p:to>
                                    </p:set>
                                    <p:anim calcmode="lin" valueType="num">
                                      <p:cBhvr>
                                        <p:cTn id="11" dur="300" fill="hold"/>
                                        <p:tgtEl>
                                          <p:spTgt spid="70"/>
                                        </p:tgtEl>
                                        <p:attrNameLst>
                                          <p:attrName>ppt_w</p:attrName>
                                        </p:attrNameLst>
                                      </p:cBhvr>
                                      <p:tavLst>
                                        <p:tav tm="0">
                                          <p:val>
                                            <p:strVal val="#ppt_w*0.70"/>
                                          </p:val>
                                        </p:tav>
                                        <p:tav tm="100000">
                                          <p:val>
                                            <p:strVal val="#ppt_w"/>
                                          </p:val>
                                        </p:tav>
                                      </p:tavLst>
                                    </p:anim>
                                    <p:anim calcmode="lin" valueType="num">
                                      <p:cBhvr>
                                        <p:cTn id="12" dur="300" fill="hold"/>
                                        <p:tgtEl>
                                          <p:spTgt spid="70"/>
                                        </p:tgtEl>
                                        <p:attrNameLst>
                                          <p:attrName>ppt_h</p:attrName>
                                        </p:attrNameLst>
                                      </p:cBhvr>
                                      <p:tavLst>
                                        <p:tav tm="0">
                                          <p:val>
                                            <p:strVal val="#ppt_h"/>
                                          </p:val>
                                        </p:tav>
                                        <p:tav tm="100000">
                                          <p:val>
                                            <p:strVal val="#ppt_h"/>
                                          </p:val>
                                        </p:tav>
                                      </p:tavLst>
                                    </p:anim>
                                    <p:animEffect transition="in" filter="fade">
                                      <p:cBhvr>
                                        <p:cTn id="13" dur="300"/>
                                        <p:tgtEl>
                                          <p:spTgt spid="70"/>
                                        </p:tgtEl>
                                      </p:cBhvr>
                                    </p:animEffect>
                                  </p:childTnLst>
                                </p:cTn>
                              </p:par>
                            </p:childTnLst>
                          </p:cTn>
                        </p:par>
                        <p:par>
                          <p:cTn id="14" fill="hold">
                            <p:stCondLst>
                              <p:cond delay="800"/>
                            </p:stCondLst>
                            <p:childTnLst>
                              <p:par>
                                <p:cTn id="15" presetID="10" presetClass="entr" presetSubtype="0"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par>
                          <p:cTn id="18" fill="hold">
                            <p:stCondLst>
                              <p:cond delay="1300"/>
                            </p:stCondLst>
                            <p:childTnLst>
                              <p:par>
                                <p:cTn id="19" presetID="22" presetClass="entr" presetSubtype="1" fill="hold" grpId="0" nodeType="afterEffect">
                                  <p:stCondLst>
                                    <p:cond delay="0"/>
                                  </p:stCondLst>
                                  <p:childTnLst>
                                    <p:set>
                                      <p:cBhvr>
                                        <p:cTn id="20" dur="1" fill="hold">
                                          <p:stCondLst>
                                            <p:cond delay="0"/>
                                          </p:stCondLst>
                                        </p:cTn>
                                        <p:tgtEl>
                                          <p:spTgt spid="63"/>
                                        </p:tgtEl>
                                        <p:attrNameLst>
                                          <p:attrName>style.visibility</p:attrName>
                                        </p:attrNameLst>
                                      </p:cBhvr>
                                      <p:to>
                                        <p:strVal val="visible"/>
                                      </p:to>
                                    </p:set>
                                    <p:animEffect transition="in" filter="wipe(up)">
                                      <p:cBhvr>
                                        <p:cTn id="21" dur="500"/>
                                        <p:tgtEl>
                                          <p:spTgt spid="63"/>
                                        </p:tgtEl>
                                      </p:cBhvr>
                                    </p:animEffect>
                                  </p:childTnLst>
                                </p:cTn>
                              </p:par>
                            </p:childTnLst>
                          </p:cTn>
                        </p:par>
                        <p:par>
                          <p:cTn id="22" fill="hold">
                            <p:stCondLst>
                              <p:cond delay="1800"/>
                            </p:stCondLst>
                            <p:childTnLst>
                              <p:par>
                                <p:cTn id="23" presetID="16" presetClass="entr" presetSubtype="21" fill="hold" grpId="0" nodeType="after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barn(inVertical)">
                                      <p:cBhvr>
                                        <p:cTn id="25" dur="500"/>
                                        <p:tgtEl>
                                          <p:spTgt spid="37"/>
                                        </p:tgtEl>
                                      </p:cBhvr>
                                    </p:animEffect>
                                  </p:childTnLst>
                                </p:cTn>
                              </p:par>
                            </p:childTnLst>
                          </p:cTn>
                        </p:par>
                        <p:par>
                          <p:cTn id="26" fill="hold">
                            <p:stCondLst>
                              <p:cond delay="2300"/>
                            </p:stCondLst>
                            <p:childTnLst>
                              <p:par>
                                <p:cTn id="27" presetID="53" presetClass="entr" presetSubtype="16"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65"/>
                                        </p:tgtEl>
                                        <p:attrNameLst>
                                          <p:attrName>style.visibility</p:attrName>
                                        </p:attrNameLst>
                                      </p:cBhvr>
                                      <p:to>
                                        <p:strVal val="visible"/>
                                      </p:to>
                                    </p:set>
                                    <p:animEffect transition="in" filter="wipe(left)">
                                      <p:cBhvr>
                                        <p:cTn id="34" dur="500"/>
                                        <p:tgtEl>
                                          <p:spTgt spid="65"/>
                                        </p:tgtEl>
                                      </p:cBhvr>
                                    </p:animEffect>
                                  </p:childTnLst>
                                </p:cTn>
                              </p:par>
                            </p:childTnLst>
                          </p:cTn>
                        </p:par>
                        <p:par>
                          <p:cTn id="35" fill="hold">
                            <p:stCondLst>
                              <p:cond delay="2800"/>
                            </p:stCondLst>
                            <p:childTnLst>
                              <p:par>
                                <p:cTn id="36" presetID="53" presetClass="entr" presetSubtype="16"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67"/>
                                        </p:tgtEl>
                                        <p:attrNameLst>
                                          <p:attrName>style.visibility</p:attrName>
                                        </p:attrNameLst>
                                      </p:cBhvr>
                                      <p:to>
                                        <p:strVal val="visible"/>
                                      </p:to>
                                    </p:set>
                                    <p:animEffect transition="in" filter="wipe(left)">
                                      <p:cBhvr>
                                        <p:cTn id="43" dur="500"/>
                                        <p:tgtEl>
                                          <p:spTgt spid="67"/>
                                        </p:tgtEl>
                                      </p:cBhvr>
                                    </p:animEffect>
                                  </p:childTnLst>
                                </p:cTn>
                              </p:par>
                            </p:childTnLst>
                          </p:cTn>
                        </p:par>
                        <p:par>
                          <p:cTn id="44" fill="hold">
                            <p:stCondLst>
                              <p:cond delay="3300"/>
                            </p:stCondLst>
                            <p:childTnLst>
                              <p:par>
                                <p:cTn id="45" presetID="53" presetClass="entr" presetSubtype="16" fill="hold" nodeType="after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p:cTn id="47" dur="500" fill="hold"/>
                                        <p:tgtEl>
                                          <p:spTgt spid="6"/>
                                        </p:tgtEl>
                                        <p:attrNameLst>
                                          <p:attrName>ppt_w</p:attrName>
                                        </p:attrNameLst>
                                      </p:cBhvr>
                                      <p:tavLst>
                                        <p:tav tm="0">
                                          <p:val>
                                            <p:fltVal val="0"/>
                                          </p:val>
                                        </p:tav>
                                        <p:tav tm="100000">
                                          <p:val>
                                            <p:strVal val="#ppt_w"/>
                                          </p:val>
                                        </p:tav>
                                      </p:tavLst>
                                    </p:anim>
                                    <p:anim calcmode="lin" valueType="num">
                                      <p:cBhvr>
                                        <p:cTn id="48" dur="500" fill="hold"/>
                                        <p:tgtEl>
                                          <p:spTgt spid="6"/>
                                        </p:tgtEl>
                                        <p:attrNameLst>
                                          <p:attrName>ppt_h</p:attrName>
                                        </p:attrNameLst>
                                      </p:cBhvr>
                                      <p:tavLst>
                                        <p:tav tm="0">
                                          <p:val>
                                            <p:fltVal val="0"/>
                                          </p:val>
                                        </p:tav>
                                        <p:tav tm="100000">
                                          <p:val>
                                            <p:strVal val="#ppt_h"/>
                                          </p:val>
                                        </p:tav>
                                      </p:tavLst>
                                    </p:anim>
                                    <p:animEffect transition="in" filter="fade">
                                      <p:cBhvr>
                                        <p:cTn id="49" dur="500"/>
                                        <p:tgtEl>
                                          <p:spTgt spid="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69"/>
                                        </p:tgtEl>
                                        <p:attrNameLst>
                                          <p:attrName>style.visibility</p:attrName>
                                        </p:attrNameLst>
                                      </p:cBhvr>
                                      <p:to>
                                        <p:strVal val="visible"/>
                                      </p:to>
                                    </p:set>
                                    <p:animEffect transition="in" filter="wipe(left)">
                                      <p:cBhvr>
                                        <p:cTn id="52"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animBg="1"/>
      <p:bldP spid="37" grpId="0" animBg="1"/>
      <p:bldP spid="63" grpId="0"/>
      <p:bldP spid="65" grpId="0"/>
      <p:bldP spid="67" grpId="0"/>
      <p:bldP spid="69" grpId="0"/>
      <p:bldP spid="7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4" name="Rectangle 23"/>
          <p:cNvSpPr/>
          <p:nvPr/>
        </p:nvSpPr>
        <p:spPr>
          <a:xfrm>
            <a:off x="0" y="2011438"/>
            <a:ext cx="9144000" cy="180975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2"/>
          <p:cNvSpPr>
            <a:spLocks noChangeArrowheads="1"/>
          </p:cNvSpPr>
          <p:nvPr/>
        </p:nvSpPr>
        <p:spPr bwMode="auto">
          <a:xfrm>
            <a:off x="3544475" y="1234854"/>
            <a:ext cx="2055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Lato" pitchFamily="34" charset="0"/>
                <a:cs typeface="Arial" pitchFamily="34" charset="0"/>
              </a:rPr>
              <a:t>Marketing</a:t>
            </a:r>
            <a:r>
              <a:rPr kumimoji="0" lang="en-US" sz="2400" b="0" i="0" u="none" strike="noStrike" cap="none" normalizeH="0" dirty="0" smtClean="0">
                <a:ln>
                  <a:noFill/>
                </a:ln>
                <a:solidFill>
                  <a:schemeClr val="bg1"/>
                </a:solidFill>
                <a:effectLst/>
                <a:latin typeface="Lato" pitchFamily="34" charset="0"/>
                <a:cs typeface="Arial" pitchFamily="34" charset="0"/>
              </a:rPr>
              <a:t> Plan</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sp>
        <p:nvSpPr>
          <p:cNvPr id="11" name="Oval 10"/>
          <p:cNvSpPr>
            <a:spLocks noChangeArrowheads="1"/>
          </p:cNvSpPr>
          <p:nvPr/>
        </p:nvSpPr>
        <p:spPr bwMode="auto">
          <a:xfrm>
            <a:off x="2147931" y="2562450"/>
            <a:ext cx="465137" cy="476186"/>
          </a:xfrm>
          <a:prstGeom prst="ellipse">
            <a:avLst/>
          </a:prstGeom>
          <a:solidFill>
            <a:schemeClr val="accent2"/>
          </a:solidFill>
          <a:ln>
            <a:noFill/>
          </a:ln>
          <a:effectLst>
            <a:outerShdw blurRad="50800" dist="38100" dir="5400000" algn="t"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2" name="Oval 11"/>
          <p:cNvSpPr>
            <a:spLocks noChangeArrowheads="1"/>
          </p:cNvSpPr>
          <p:nvPr/>
        </p:nvSpPr>
        <p:spPr bwMode="auto">
          <a:xfrm>
            <a:off x="6211824" y="2549388"/>
            <a:ext cx="465138" cy="476185"/>
          </a:xfrm>
          <a:prstGeom prst="ellipse">
            <a:avLst/>
          </a:prstGeom>
          <a:solidFill>
            <a:schemeClr val="tx2"/>
          </a:solidFill>
          <a:ln>
            <a:noFill/>
          </a:ln>
          <a:effectLst>
            <a:outerShdw blurRad="50800" dist="38100" dir="5400000" algn="t"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TextBox 12"/>
          <p:cNvSpPr txBox="1"/>
          <p:nvPr/>
        </p:nvSpPr>
        <p:spPr>
          <a:xfrm>
            <a:off x="5859095" y="3057858"/>
            <a:ext cx="1247375" cy="276999"/>
          </a:xfrm>
          <a:prstGeom prst="rect">
            <a:avLst/>
          </a:prstGeom>
          <a:noFill/>
        </p:spPr>
        <p:txBody>
          <a:bodyPr wrap="square" rtlCol="0">
            <a:spAutoFit/>
          </a:bodyPr>
          <a:lstStyle/>
          <a:p>
            <a:pPr algn="ctr"/>
            <a:r>
              <a:rPr lang="en-US" sz="1200" dirty="0" smtClean="0">
                <a:solidFill>
                  <a:schemeClr val="bg1"/>
                </a:solidFill>
                <a:latin typeface="Lato Bold" pitchFamily="34" charset="0"/>
              </a:rPr>
              <a:t>Social Media</a:t>
            </a:r>
            <a:endParaRPr lang="en-US" sz="1200" dirty="0">
              <a:solidFill>
                <a:schemeClr val="bg1"/>
              </a:solidFill>
              <a:latin typeface="Lato Light" pitchFamily="34" charset="0"/>
            </a:endParaRPr>
          </a:p>
        </p:txBody>
      </p:sp>
      <p:sp>
        <p:nvSpPr>
          <p:cNvPr id="15" name="TextBox 14"/>
          <p:cNvSpPr txBox="1"/>
          <p:nvPr/>
        </p:nvSpPr>
        <p:spPr>
          <a:xfrm>
            <a:off x="1756811" y="3057857"/>
            <a:ext cx="1247375" cy="276999"/>
          </a:xfrm>
          <a:prstGeom prst="rect">
            <a:avLst/>
          </a:prstGeom>
          <a:noFill/>
        </p:spPr>
        <p:txBody>
          <a:bodyPr wrap="square" rtlCol="0">
            <a:spAutoFit/>
          </a:bodyPr>
          <a:lstStyle/>
          <a:p>
            <a:pPr algn="ctr"/>
            <a:r>
              <a:rPr lang="en-US" sz="1200" dirty="0" smtClean="0">
                <a:solidFill>
                  <a:schemeClr val="bg1"/>
                </a:solidFill>
                <a:latin typeface="Lato Bold" pitchFamily="34" charset="0"/>
              </a:rPr>
              <a:t>WEB Portal</a:t>
            </a:r>
            <a:endParaRPr lang="en-US" sz="1200" dirty="0">
              <a:solidFill>
                <a:schemeClr val="bg1"/>
              </a:solidFill>
              <a:latin typeface="Lato Light" pitchFamily="34" charset="0"/>
            </a:endParaRPr>
          </a:p>
        </p:txBody>
      </p:sp>
      <p:sp>
        <p:nvSpPr>
          <p:cNvPr id="16" name="Freeform 23"/>
          <p:cNvSpPr>
            <a:spLocks noEditPoints="1"/>
          </p:cNvSpPr>
          <p:nvPr/>
        </p:nvSpPr>
        <p:spPr bwMode="auto">
          <a:xfrm>
            <a:off x="6316295" y="2669778"/>
            <a:ext cx="258449" cy="246535"/>
          </a:xfrm>
          <a:custGeom>
            <a:avLst/>
            <a:gdLst>
              <a:gd name="T0" fmla="*/ 61 w 357"/>
              <a:gd name="T1" fmla="*/ 190 h 333"/>
              <a:gd name="T2" fmla="*/ 36 w 357"/>
              <a:gd name="T3" fmla="*/ 190 h 333"/>
              <a:gd name="T4" fmla="*/ 0 w 357"/>
              <a:gd name="T5" fmla="*/ 161 h 333"/>
              <a:gd name="T6" fmla="*/ 23 w 357"/>
              <a:gd name="T7" fmla="*/ 95 h 333"/>
              <a:gd name="T8" fmla="*/ 71 w 357"/>
              <a:gd name="T9" fmla="*/ 111 h 333"/>
              <a:gd name="T10" fmla="*/ 96 w 357"/>
              <a:gd name="T11" fmla="*/ 107 h 333"/>
              <a:gd name="T12" fmla="*/ 95 w 357"/>
              <a:gd name="T13" fmla="*/ 119 h 333"/>
              <a:gd name="T14" fmla="*/ 110 w 357"/>
              <a:gd name="T15" fmla="*/ 166 h 333"/>
              <a:gd name="T16" fmla="*/ 61 w 357"/>
              <a:gd name="T17" fmla="*/ 190 h 333"/>
              <a:gd name="T18" fmla="*/ 71 w 357"/>
              <a:gd name="T19" fmla="*/ 95 h 333"/>
              <a:gd name="T20" fmla="*/ 24 w 357"/>
              <a:gd name="T21" fmla="*/ 48 h 333"/>
              <a:gd name="T22" fmla="*/ 71 w 357"/>
              <a:gd name="T23" fmla="*/ 0 h 333"/>
              <a:gd name="T24" fmla="*/ 119 w 357"/>
              <a:gd name="T25" fmla="*/ 48 h 333"/>
              <a:gd name="T26" fmla="*/ 71 w 357"/>
              <a:gd name="T27" fmla="*/ 95 h 333"/>
              <a:gd name="T28" fmla="*/ 259 w 357"/>
              <a:gd name="T29" fmla="*/ 333 h 333"/>
              <a:gd name="T30" fmla="*/ 97 w 357"/>
              <a:gd name="T31" fmla="*/ 333 h 333"/>
              <a:gd name="T32" fmla="*/ 48 w 357"/>
              <a:gd name="T33" fmla="*/ 285 h 333"/>
              <a:gd name="T34" fmla="*/ 112 w 357"/>
              <a:gd name="T35" fmla="*/ 178 h 333"/>
              <a:gd name="T36" fmla="*/ 178 w 357"/>
              <a:gd name="T37" fmla="*/ 204 h 333"/>
              <a:gd name="T38" fmla="*/ 245 w 357"/>
              <a:gd name="T39" fmla="*/ 178 h 333"/>
              <a:gd name="T40" fmla="*/ 309 w 357"/>
              <a:gd name="T41" fmla="*/ 285 h 333"/>
              <a:gd name="T42" fmla="*/ 259 w 357"/>
              <a:gd name="T43" fmla="*/ 333 h 333"/>
              <a:gd name="T44" fmla="*/ 178 w 357"/>
              <a:gd name="T45" fmla="*/ 190 h 333"/>
              <a:gd name="T46" fmla="*/ 107 w 357"/>
              <a:gd name="T47" fmla="*/ 119 h 333"/>
              <a:gd name="T48" fmla="*/ 178 w 357"/>
              <a:gd name="T49" fmla="*/ 48 h 333"/>
              <a:gd name="T50" fmla="*/ 250 w 357"/>
              <a:gd name="T51" fmla="*/ 119 h 333"/>
              <a:gd name="T52" fmla="*/ 178 w 357"/>
              <a:gd name="T53" fmla="*/ 190 h 333"/>
              <a:gd name="T54" fmla="*/ 285 w 357"/>
              <a:gd name="T55" fmla="*/ 95 h 333"/>
              <a:gd name="T56" fmla="*/ 238 w 357"/>
              <a:gd name="T57" fmla="*/ 48 h 333"/>
              <a:gd name="T58" fmla="*/ 285 w 357"/>
              <a:gd name="T59" fmla="*/ 0 h 333"/>
              <a:gd name="T60" fmla="*/ 333 w 357"/>
              <a:gd name="T61" fmla="*/ 48 h 333"/>
              <a:gd name="T62" fmla="*/ 285 w 357"/>
              <a:gd name="T63" fmla="*/ 95 h 333"/>
              <a:gd name="T64" fmla="*/ 320 w 357"/>
              <a:gd name="T65" fmla="*/ 190 h 333"/>
              <a:gd name="T66" fmla="*/ 296 w 357"/>
              <a:gd name="T67" fmla="*/ 190 h 333"/>
              <a:gd name="T68" fmla="*/ 246 w 357"/>
              <a:gd name="T69" fmla="*/ 166 h 333"/>
              <a:gd name="T70" fmla="*/ 261 w 357"/>
              <a:gd name="T71" fmla="*/ 119 h 333"/>
              <a:gd name="T72" fmla="*/ 260 w 357"/>
              <a:gd name="T73" fmla="*/ 107 h 333"/>
              <a:gd name="T74" fmla="*/ 285 w 357"/>
              <a:gd name="T75" fmla="*/ 111 h 333"/>
              <a:gd name="T76" fmla="*/ 333 w 357"/>
              <a:gd name="T77" fmla="*/ 95 h 333"/>
              <a:gd name="T78" fmla="*/ 356 w 357"/>
              <a:gd name="T79" fmla="*/ 161 h 333"/>
              <a:gd name="T80" fmla="*/ 320 w 357"/>
              <a:gd name="T81" fmla="*/ 19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7" h="333">
                <a:moveTo>
                  <a:pt x="61" y="190"/>
                </a:moveTo>
                <a:cubicBezTo>
                  <a:pt x="36" y="190"/>
                  <a:pt x="36" y="190"/>
                  <a:pt x="36" y="190"/>
                </a:cubicBezTo>
                <a:cubicBezTo>
                  <a:pt x="18" y="190"/>
                  <a:pt x="0" y="181"/>
                  <a:pt x="0" y="161"/>
                </a:cubicBezTo>
                <a:cubicBezTo>
                  <a:pt x="0" y="146"/>
                  <a:pt x="0" y="95"/>
                  <a:pt x="23" y="95"/>
                </a:cubicBezTo>
                <a:cubicBezTo>
                  <a:pt x="27" y="95"/>
                  <a:pt x="46" y="111"/>
                  <a:pt x="71" y="111"/>
                </a:cubicBezTo>
                <a:cubicBezTo>
                  <a:pt x="80" y="111"/>
                  <a:pt x="88" y="109"/>
                  <a:pt x="96" y="107"/>
                </a:cubicBezTo>
                <a:cubicBezTo>
                  <a:pt x="96" y="111"/>
                  <a:pt x="95" y="115"/>
                  <a:pt x="95" y="119"/>
                </a:cubicBezTo>
                <a:cubicBezTo>
                  <a:pt x="95" y="136"/>
                  <a:pt x="101" y="152"/>
                  <a:pt x="110" y="166"/>
                </a:cubicBezTo>
                <a:cubicBezTo>
                  <a:pt x="91" y="167"/>
                  <a:pt x="73" y="175"/>
                  <a:pt x="61" y="190"/>
                </a:cubicBezTo>
                <a:close/>
                <a:moveTo>
                  <a:pt x="71" y="95"/>
                </a:moveTo>
                <a:cubicBezTo>
                  <a:pt x="45" y="95"/>
                  <a:pt x="24" y="74"/>
                  <a:pt x="24" y="48"/>
                </a:cubicBezTo>
                <a:cubicBezTo>
                  <a:pt x="24" y="22"/>
                  <a:pt x="45" y="0"/>
                  <a:pt x="71" y="0"/>
                </a:cubicBezTo>
                <a:cubicBezTo>
                  <a:pt x="98" y="0"/>
                  <a:pt x="119" y="22"/>
                  <a:pt x="119" y="48"/>
                </a:cubicBezTo>
                <a:cubicBezTo>
                  <a:pt x="119" y="74"/>
                  <a:pt x="98" y="95"/>
                  <a:pt x="71" y="95"/>
                </a:cubicBezTo>
                <a:close/>
                <a:moveTo>
                  <a:pt x="259" y="333"/>
                </a:moveTo>
                <a:cubicBezTo>
                  <a:pt x="97" y="333"/>
                  <a:pt x="97" y="333"/>
                  <a:pt x="97" y="333"/>
                </a:cubicBezTo>
                <a:cubicBezTo>
                  <a:pt x="68" y="333"/>
                  <a:pt x="48" y="315"/>
                  <a:pt x="48" y="285"/>
                </a:cubicBezTo>
                <a:cubicBezTo>
                  <a:pt x="48" y="243"/>
                  <a:pt x="58" y="178"/>
                  <a:pt x="112" y="178"/>
                </a:cubicBezTo>
                <a:cubicBezTo>
                  <a:pt x="118" y="178"/>
                  <a:pt x="141" y="204"/>
                  <a:pt x="178" y="204"/>
                </a:cubicBezTo>
                <a:cubicBezTo>
                  <a:pt x="215" y="204"/>
                  <a:pt x="238" y="178"/>
                  <a:pt x="245" y="178"/>
                </a:cubicBezTo>
                <a:cubicBezTo>
                  <a:pt x="299" y="178"/>
                  <a:pt x="309" y="243"/>
                  <a:pt x="309" y="285"/>
                </a:cubicBezTo>
                <a:cubicBezTo>
                  <a:pt x="309" y="315"/>
                  <a:pt x="289" y="333"/>
                  <a:pt x="259" y="333"/>
                </a:cubicBezTo>
                <a:close/>
                <a:moveTo>
                  <a:pt x="178" y="190"/>
                </a:moveTo>
                <a:cubicBezTo>
                  <a:pt x="139" y="190"/>
                  <a:pt x="107" y="158"/>
                  <a:pt x="107" y="119"/>
                </a:cubicBezTo>
                <a:cubicBezTo>
                  <a:pt x="107" y="80"/>
                  <a:pt x="139" y="48"/>
                  <a:pt x="178" y="48"/>
                </a:cubicBezTo>
                <a:cubicBezTo>
                  <a:pt x="218" y="48"/>
                  <a:pt x="250" y="80"/>
                  <a:pt x="250" y="119"/>
                </a:cubicBezTo>
                <a:cubicBezTo>
                  <a:pt x="250" y="158"/>
                  <a:pt x="218" y="190"/>
                  <a:pt x="178" y="190"/>
                </a:cubicBezTo>
                <a:close/>
                <a:moveTo>
                  <a:pt x="285" y="95"/>
                </a:moveTo>
                <a:cubicBezTo>
                  <a:pt x="259" y="95"/>
                  <a:pt x="238" y="74"/>
                  <a:pt x="238" y="48"/>
                </a:cubicBezTo>
                <a:cubicBezTo>
                  <a:pt x="238" y="22"/>
                  <a:pt x="259" y="0"/>
                  <a:pt x="285" y="0"/>
                </a:cubicBezTo>
                <a:cubicBezTo>
                  <a:pt x="311" y="0"/>
                  <a:pt x="333" y="22"/>
                  <a:pt x="333" y="48"/>
                </a:cubicBezTo>
                <a:cubicBezTo>
                  <a:pt x="333" y="74"/>
                  <a:pt x="311" y="95"/>
                  <a:pt x="285" y="95"/>
                </a:cubicBezTo>
                <a:close/>
                <a:moveTo>
                  <a:pt x="320" y="190"/>
                </a:moveTo>
                <a:cubicBezTo>
                  <a:pt x="296" y="190"/>
                  <a:pt x="296" y="190"/>
                  <a:pt x="296" y="190"/>
                </a:cubicBezTo>
                <a:cubicBezTo>
                  <a:pt x="283" y="175"/>
                  <a:pt x="266" y="167"/>
                  <a:pt x="246" y="166"/>
                </a:cubicBezTo>
                <a:cubicBezTo>
                  <a:pt x="256" y="152"/>
                  <a:pt x="261" y="136"/>
                  <a:pt x="261" y="119"/>
                </a:cubicBezTo>
                <a:cubicBezTo>
                  <a:pt x="261" y="115"/>
                  <a:pt x="261" y="111"/>
                  <a:pt x="260" y="107"/>
                </a:cubicBezTo>
                <a:cubicBezTo>
                  <a:pt x="268" y="109"/>
                  <a:pt x="277" y="111"/>
                  <a:pt x="285" y="111"/>
                </a:cubicBezTo>
                <a:cubicBezTo>
                  <a:pt x="310" y="111"/>
                  <a:pt x="330" y="95"/>
                  <a:pt x="333" y="95"/>
                </a:cubicBezTo>
                <a:cubicBezTo>
                  <a:pt x="357" y="95"/>
                  <a:pt x="356" y="146"/>
                  <a:pt x="356" y="161"/>
                </a:cubicBezTo>
                <a:cubicBezTo>
                  <a:pt x="356" y="181"/>
                  <a:pt x="339" y="190"/>
                  <a:pt x="320" y="19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26"/>
          <p:cNvSpPr>
            <a:spLocks noEditPoints="1"/>
          </p:cNvSpPr>
          <p:nvPr/>
        </p:nvSpPr>
        <p:spPr bwMode="auto">
          <a:xfrm>
            <a:off x="2227583" y="2660489"/>
            <a:ext cx="258711" cy="280109"/>
          </a:xfrm>
          <a:custGeom>
            <a:avLst/>
            <a:gdLst>
              <a:gd name="T0" fmla="*/ 379 w 386"/>
              <a:gd name="T1" fmla="*/ 60 h 336"/>
              <a:gd name="T2" fmla="*/ 91 w 386"/>
              <a:gd name="T3" fmla="*/ 54 h 336"/>
              <a:gd name="T4" fmla="*/ 81 w 386"/>
              <a:gd name="T5" fmla="*/ 23 h 336"/>
              <a:gd name="T6" fmla="*/ 49 w 386"/>
              <a:gd name="T7" fmla="*/ 0 h 336"/>
              <a:gd name="T8" fmla="*/ 0 w 386"/>
              <a:gd name="T9" fmla="*/ 12 h 336"/>
              <a:gd name="T10" fmla="*/ 49 w 386"/>
              <a:gd name="T11" fmla="*/ 24 h 336"/>
              <a:gd name="T12" fmla="*/ 57 w 386"/>
              <a:gd name="T13" fmla="*/ 30 h 336"/>
              <a:gd name="T14" fmla="*/ 109 w 386"/>
              <a:gd name="T15" fmla="*/ 217 h 336"/>
              <a:gd name="T16" fmla="*/ 79 w 386"/>
              <a:gd name="T17" fmla="*/ 260 h 336"/>
              <a:gd name="T18" fmla="*/ 95 w 386"/>
              <a:gd name="T19" fmla="*/ 296 h 336"/>
              <a:gd name="T20" fmla="*/ 120 w 386"/>
              <a:gd name="T21" fmla="*/ 306 h 336"/>
              <a:gd name="T22" fmla="*/ 197 w 386"/>
              <a:gd name="T23" fmla="*/ 308 h 336"/>
              <a:gd name="T24" fmla="*/ 296 w 386"/>
              <a:gd name="T25" fmla="*/ 336 h 336"/>
              <a:gd name="T26" fmla="*/ 361 w 386"/>
              <a:gd name="T27" fmla="*/ 308 h 336"/>
              <a:gd name="T28" fmla="*/ 361 w 386"/>
              <a:gd name="T29" fmla="*/ 283 h 336"/>
              <a:gd name="T30" fmla="*/ 296 w 386"/>
              <a:gd name="T31" fmla="*/ 256 h 336"/>
              <a:gd name="T32" fmla="*/ 197 w 386"/>
              <a:gd name="T33" fmla="*/ 283 h 336"/>
              <a:gd name="T34" fmla="*/ 121 w 386"/>
              <a:gd name="T35" fmla="*/ 282 h 336"/>
              <a:gd name="T36" fmla="*/ 111 w 386"/>
              <a:gd name="T37" fmla="*/ 277 h 336"/>
              <a:gd name="T38" fmla="*/ 103 w 386"/>
              <a:gd name="T39" fmla="*/ 260 h 336"/>
              <a:gd name="T40" fmla="*/ 115 w 386"/>
              <a:gd name="T41" fmla="*/ 241 h 336"/>
              <a:gd name="T42" fmla="*/ 188 w 386"/>
              <a:gd name="T43" fmla="*/ 238 h 336"/>
              <a:gd name="T44" fmla="*/ 188 w 386"/>
              <a:gd name="T45" fmla="*/ 238 h 336"/>
              <a:gd name="T46" fmla="*/ 281 w 386"/>
              <a:gd name="T47" fmla="*/ 238 h 336"/>
              <a:gd name="T48" fmla="*/ 322 w 386"/>
              <a:gd name="T49" fmla="*/ 238 h 336"/>
              <a:gd name="T50" fmla="*/ 353 w 386"/>
              <a:gd name="T51" fmla="*/ 214 h 336"/>
              <a:gd name="T52" fmla="*/ 363 w 386"/>
              <a:gd name="T53" fmla="*/ 175 h 336"/>
              <a:gd name="T54" fmla="*/ 386 w 386"/>
              <a:gd name="T55" fmla="*/ 84 h 336"/>
              <a:gd name="T56" fmla="*/ 296 w 386"/>
              <a:gd name="T57" fmla="*/ 280 h 336"/>
              <a:gd name="T58" fmla="*/ 296 w 386"/>
              <a:gd name="T59" fmla="*/ 312 h 336"/>
              <a:gd name="T60" fmla="*/ 296 w 386"/>
              <a:gd name="T61" fmla="*/ 280 h 336"/>
              <a:gd name="T62" fmla="*/ 174 w 386"/>
              <a:gd name="T63" fmla="*/ 296 h 336"/>
              <a:gd name="T64" fmla="*/ 143 w 386"/>
              <a:gd name="T65" fmla="*/ 296 h 336"/>
              <a:gd name="T66" fmla="*/ 355 w 386"/>
              <a:gd name="T67" fmla="*/ 107 h 336"/>
              <a:gd name="T68" fmla="*/ 294 w 386"/>
              <a:gd name="T69" fmla="*/ 78 h 336"/>
              <a:gd name="T70" fmla="*/ 355 w 386"/>
              <a:gd name="T71" fmla="*/ 107 h 336"/>
              <a:gd name="T72" fmla="*/ 294 w 386"/>
              <a:gd name="T73" fmla="*/ 163 h 336"/>
              <a:gd name="T74" fmla="*/ 348 w 386"/>
              <a:gd name="T75" fmla="*/ 132 h 336"/>
              <a:gd name="T76" fmla="*/ 140 w 386"/>
              <a:gd name="T77" fmla="*/ 213 h 336"/>
              <a:gd name="T78" fmla="*/ 176 w 386"/>
              <a:gd name="T79" fmla="*/ 187 h 336"/>
              <a:gd name="T80" fmla="*/ 140 w 386"/>
              <a:gd name="T81" fmla="*/ 213 h 336"/>
              <a:gd name="T82" fmla="*/ 176 w 386"/>
              <a:gd name="T83" fmla="*/ 132 h 336"/>
              <a:gd name="T84" fmla="*/ 125 w 386"/>
              <a:gd name="T85" fmla="*/ 163 h 336"/>
              <a:gd name="T86" fmla="*/ 200 w 386"/>
              <a:gd name="T87" fmla="*/ 187 h 336"/>
              <a:gd name="T88" fmla="*/ 269 w 386"/>
              <a:gd name="T89" fmla="*/ 213 h 336"/>
              <a:gd name="T90" fmla="*/ 200 w 386"/>
              <a:gd name="T91" fmla="*/ 187 h 336"/>
              <a:gd name="T92" fmla="*/ 200 w 386"/>
              <a:gd name="T93" fmla="*/ 132 h 336"/>
              <a:gd name="T94" fmla="*/ 269 w 386"/>
              <a:gd name="T95" fmla="*/ 163 h 336"/>
              <a:gd name="T96" fmla="*/ 200 w 386"/>
              <a:gd name="T97" fmla="*/ 107 h 336"/>
              <a:gd name="T98" fmla="*/ 269 w 386"/>
              <a:gd name="T99" fmla="*/ 78 h 336"/>
              <a:gd name="T100" fmla="*/ 200 w 386"/>
              <a:gd name="T101" fmla="*/ 107 h 336"/>
              <a:gd name="T102" fmla="*/ 176 w 386"/>
              <a:gd name="T103" fmla="*/ 107 h 336"/>
              <a:gd name="T104" fmla="*/ 98 w 386"/>
              <a:gd name="T105" fmla="*/ 78 h 336"/>
              <a:gd name="T106" fmla="*/ 327 w 386"/>
              <a:gd name="T107" fmla="*/ 212 h 336"/>
              <a:gd name="T108" fmla="*/ 294 w 386"/>
              <a:gd name="T109" fmla="*/ 213 h 336"/>
              <a:gd name="T110" fmla="*/ 335 w 386"/>
              <a:gd name="T111" fmla="*/ 187 h 336"/>
              <a:gd name="T112" fmla="*/ 327 w 386"/>
              <a:gd name="T113" fmla="*/ 212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6" h="336">
                <a:moveTo>
                  <a:pt x="386" y="77"/>
                </a:moveTo>
                <a:cubicBezTo>
                  <a:pt x="386" y="71"/>
                  <a:pt x="384" y="65"/>
                  <a:pt x="379" y="60"/>
                </a:cubicBezTo>
                <a:cubicBezTo>
                  <a:pt x="375" y="56"/>
                  <a:pt x="368" y="54"/>
                  <a:pt x="362" y="54"/>
                </a:cubicBezTo>
                <a:cubicBezTo>
                  <a:pt x="91" y="54"/>
                  <a:pt x="91" y="54"/>
                  <a:pt x="91" y="54"/>
                </a:cubicBezTo>
                <a:cubicBezTo>
                  <a:pt x="81" y="23"/>
                  <a:pt x="81" y="23"/>
                  <a:pt x="81" y="23"/>
                </a:cubicBezTo>
                <a:cubicBezTo>
                  <a:pt x="81" y="23"/>
                  <a:pt x="81" y="23"/>
                  <a:pt x="81" y="23"/>
                </a:cubicBezTo>
                <a:cubicBezTo>
                  <a:pt x="79" y="16"/>
                  <a:pt x="74" y="10"/>
                  <a:pt x="69" y="6"/>
                </a:cubicBezTo>
                <a:cubicBezTo>
                  <a:pt x="63" y="2"/>
                  <a:pt x="57" y="0"/>
                  <a:pt x="49" y="0"/>
                </a:cubicBezTo>
                <a:cubicBezTo>
                  <a:pt x="12" y="0"/>
                  <a:pt x="12" y="0"/>
                  <a:pt x="12" y="0"/>
                </a:cubicBezTo>
                <a:cubicBezTo>
                  <a:pt x="5" y="0"/>
                  <a:pt x="0" y="5"/>
                  <a:pt x="0" y="12"/>
                </a:cubicBezTo>
                <a:cubicBezTo>
                  <a:pt x="0" y="19"/>
                  <a:pt x="5" y="24"/>
                  <a:pt x="12" y="24"/>
                </a:cubicBezTo>
                <a:cubicBezTo>
                  <a:pt x="49" y="24"/>
                  <a:pt x="49" y="24"/>
                  <a:pt x="49" y="24"/>
                </a:cubicBezTo>
                <a:cubicBezTo>
                  <a:pt x="50" y="24"/>
                  <a:pt x="52" y="25"/>
                  <a:pt x="54" y="26"/>
                </a:cubicBezTo>
                <a:cubicBezTo>
                  <a:pt x="56" y="27"/>
                  <a:pt x="57" y="29"/>
                  <a:pt x="57" y="30"/>
                </a:cubicBezTo>
                <a:cubicBezTo>
                  <a:pt x="115" y="215"/>
                  <a:pt x="115" y="215"/>
                  <a:pt x="115" y="215"/>
                </a:cubicBezTo>
                <a:cubicBezTo>
                  <a:pt x="113" y="215"/>
                  <a:pt x="111" y="216"/>
                  <a:pt x="109" y="217"/>
                </a:cubicBezTo>
                <a:cubicBezTo>
                  <a:pt x="101" y="220"/>
                  <a:pt x="94" y="225"/>
                  <a:pt x="88" y="233"/>
                </a:cubicBezTo>
                <a:cubicBezTo>
                  <a:pt x="83" y="240"/>
                  <a:pt x="79" y="250"/>
                  <a:pt x="79" y="260"/>
                </a:cubicBezTo>
                <a:cubicBezTo>
                  <a:pt x="79" y="267"/>
                  <a:pt x="80" y="274"/>
                  <a:pt x="83" y="281"/>
                </a:cubicBezTo>
                <a:cubicBezTo>
                  <a:pt x="86" y="287"/>
                  <a:pt x="90" y="292"/>
                  <a:pt x="95" y="296"/>
                </a:cubicBezTo>
                <a:cubicBezTo>
                  <a:pt x="102" y="302"/>
                  <a:pt x="110" y="305"/>
                  <a:pt x="119" y="306"/>
                </a:cubicBezTo>
                <a:cubicBezTo>
                  <a:pt x="119" y="306"/>
                  <a:pt x="119" y="306"/>
                  <a:pt x="120" y="306"/>
                </a:cubicBezTo>
                <a:cubicBezTo>
                  <a:pt x="124" y="323"/>
                  <a:pt x="140" y="336"/>
                  <a:pt x="159" y="336"/>
                </a:cubicBezTo>
                <a:cubicBezTo>
                  <a:pt x="177" y="336"/>
                  <a:pt x="192" y="324"/>
                  <a:pt x="197" y="308"/>
                </a:cubicBezTo>
                <a:cubicBezTo>
                  <a:pt x="214" y="308"/>
                  <a:pt x="236" y="308"/>
                  <a:pt x="257" y="308"/>
                </a:cubicBezTo>
                <a:cubicBezTo>
                  <a:pt x="262" y="324"/>
                  <a:pt x="278" y="336"/>
                  <a:pt x="296" y="336"/>
                </a:cubicBezTo>
                <a:cubicBezTo>
                  <a:pt x="314" y="336"/>
                  <a:pt x="329" y="324"/>
                  <a:pt x="334" y="308"/>
                </a:cubicBezTo>
                <a:cubicBezTo>
                  <a:pt x="361" y="308"/>
                  <a:pt x="361" y="308"/>
                  <a:pt x="361" y="308"/>
                </a:cubicBezTo>
                <a:cubicBezTo>
                  <a:pt x="368" y="308"/>
                  <a:pt x="374" y="302"/>
                  <a:pt x="374" y="295"/>
                </a:cubicBezTo>
                <a:cubicBezTo>
                  <a:pt x="374" y="289"/>
                  <a:pt x="368" y="283"/>
                  <a:pt x="361" y="283"/>
                </a:cubicBezTo>
                <a:cubicBezTo>
                  <a:pt x="361" y="283"/>
                  <a:pt x="350" y="283"/>
                  <a:pt x="334" y="283"/>
                </a:cubicBezTo>
                <a:cubicBezTo>
                  <a:pt x="329" y="267"/>
                  <a:pt x="313" y="256"/>
                  <a:pt x="296" y="256"/>
                </a:cubicBezTo>
                <a:cubicBezTo>
                  <a:pt x="278" y="256"/>
                  <a:pt x="263" y="267"/>
                  <a:pt x="258" y="283"/>
                </a:cubicBezTo>
                <a:cubicBezTo>
                  <a:pt x="197" y="283"/>
                  <a:pt x="197" y="283"/>
                  <a:pt x="197" y="283"/>
                </a:cubicBezTo>
                <a:cubicBezTo>
                  <a:pt x="191" y="267"/>
                  <a:pt x="176" y="256"/>
                  <a:pt x="159" y="256"/>
                </a:cubicBezTo>
                <a:cubicBezTo>
                  <a:pt x="141" y="256"/>
                  <a:pt x="127" y="266"/>
                  <a:pt x="121" y="282"/>
                </a:cubicBezTo>
                <a:cubicBezTo>
                  <a:pt x="120" y="281"/>
                  <a:pt x="119" y="281"/>
                  <a:pt x="118" y="281"/>
                </a:cubicBezTo>
                <a:cubicBezTo>
                  <a:pt x="115" y="280"/>
                  <a:pt x="112" y="279"/>
                  <a:pt x="111" y="277"/>
                </a:cubicBezTo>
                <a:cubicBezTo>
                  <a:pt x="109" y="276"/>
                  <a:pt x="107" y="274"/>
                  <a:pt x="106" y="270"/>
                </a:cubicBezTo>
                <a:cubicBezTo>
                  <a:pt x="104" y="267"/>
                  <a:pt x="103" y="263"/>
                  <a:pt x="103" y="260"/>
                </a:cubicBezTo>
                <a:cubicBezTo>
                  <a:pt x="103" y="257"/>
                  <a:pt x="104" y="254"/>
                  <a:pt x="105" y="252"/>
                </a:cubicBezTo>
                <a:cubicBezTo>
                  <a:pt x="107" y="248"/>
                  <a:pt x="111" y="244"/>
                  <a:pt x="115" y="241"/>
                </a:cubicBezTo>
                <a:cubicBezTo>
                  <a:pt x="118" y="239"/>
                  <a:pt x="123" y="238"/>
                  <a:pt x="124" y="238"/>
                </a:cubicBezTo>
                <a:cubicBezTo>
                  <a:pt x="130" y="238"/>
                  <a:pt x="156" y="238"/>
                  <a:pt x="188" y="238"/>
                </a:cubicBezTo>
                <a:cubicBezTo>
                  <a:pt x="188" y="238"/>
                  <a:pt x="188" y="238"/>
                  <a:pt x="188" y="238"/>
                </a:cubicBezTo>
                <a:cubicBezTo>
                  <a:pt x="188" y="238"/>
                  <a:pt x="188" y="238"/>
                  <a:pt x="188" y="238"/>
                </a:cubicBezTo>
                <a:cubicBezTo>
                  <a:pt x="219" y="238"/>
                  <a:pt x="254" y="238"/>
                  <a:pt x="281" y="238"/>
                </a:cubicBezTo>
                <a:cubicBezTo>
                  <a:pt x="281" y="238"/>
                  <a:pt x="281" y="238"/>
                  <a:pt x="281" y="238"/>
                </a:cubicBezTo>
                <a:cubicBezTo>
                  <a:pt x="281" y="238"/>
                  <a:pt x="281" y="238"/>
                  <a:pt x="281" y="238"/>
                </a:cubicBezTo>
                <a:cubicBezTo>
                  <a:pt x="305" y="238"/>
                  <a:pt x="322" y="238"/>
                  <a:pt x="322" y="238"/>
                </a:cubicBezTo>
                <a:cubicBezTo>
                  <a:pt x="330" y="238"/>
                  <a:pt x="336" y="235"/>
                  <a:pt x="342" y="231"/>
                </a:cubicBezTo>
                <a:cubicBezTo>
                  <a:pt x="347" y="227"/>
                  <a:pt x="351" y="221"/>
                  <a:pt x="353" y="214"/>
                </a:cubicBezTo>
                <a:cubicBezTo>
                  <a:pt x="361" y="181"/>
                  <a:pt x="361" y="181"/>
                  <a:pt x="361" y="181"/>
                </a:cubicBezTo>
                <a:cubicBezTo>
                  <a:pt x="362" y="179"/>
                  <a:pt x="363" y="177"/>
                  <a:pt x="363" y="175"/>
                </a:cubicBezTo>
                <a:cubicBezTo>
                  <a:pt x="363" y="175"/>
                  <a:pt x="363" y="175"/>
                  <a:pt x="363" y="175"/>
                </a:cubicBezTo>
                <a:cubicBezTo>
                  <a:pt x="386" y="84"/>
                  <a:pt x="386" y="84"/>
                  <a:pt x="386" y="84"/>
                </a:cubicBezTo>
                <a:cubicBezTo>
                  <a:pt x="386" y="82"/>
                  <a:pt x="386" y="80"/>
                  <a:pt x="386" y="77"/>
                </a:cubicBezTo>
                <a:close/>
                <a:moveTo>
                  <a:pt x="296" y="280"/>
                </a:moveTo>
                <a:cubicBezTo>
                  <a:pt x="304" y="280"/>
                  <a:pt x="311" y="287"/>
                  <a:pt x="311" y="296"/>
                </a:cubicBezTo>
                <a:cubicBezTo>
                  <a:pt x="311" y="305"/>
                  <a:pt x="304" y="312"/>
                  <a:pt x="296" y="312"/>
                </a:cubicBezTo>
                <a:cubicBezTo>
                  <a:pt x="287" y="312"/>
                  <a:pt x="280" y="305"/>
                  <a:pt x="280" y="296"/>
                </a:cubicBezTo>
                <a:cubicBezTo>
                  <a:pt x="280" y="287"/>
                  <a:pt x="287" y="280"/>
                  <a:pt x="296" y="280"/>
                </a:cubicBezTo>
                <a:close/>
                <a:moveTo>
                  <a:pt x="159" y="280"/>
                </a:moveTo>
                <a:cubicBezTo>
                  <a:pt x="167" y="280"/>
                  <a:pt x="174" y="287"/>
                  <a:pt x="174" y="296"/>
                </a:cubicBezTo>
                <a:cubicBezTo>
                  <a:pt x="174" y="305"/>
                  <a:pt x="167" y="312"/>
                  <a:pt x="159" y="312"/>
                </a:cubicBezTo>
                <a:cubicBezTo>
                  <a:pt x="150" y="312"/>
                  <a:pt x="143" y="305"/>
                  <a:pt x="143" y="296"/>
                </a:cubicBezTo>
                <a:cubicBezTo>
                  <a:pt x="143" y="287"/>
                  <a:pt x="150" y="280"/>
                  <a:pt x="159" y="280"/>
                </a:cubicBezTo>
                <a:close/>
                <a:moveTo>
                  <a:pt x="355" y="107"/>
                </a:moveTo>
                <a:cubicBezTo>
                  <a:pt x="294" y="107"/>
                  <a:pt x="294" y="107"/>
                  <a:pt x="294" y="107"/>
                </a:cubicBezTo>
                <a:cubicBezTo>
                  <a:pt x="294" y="78"/>
                  <a:pt x="294" y="78"/>
                  <a:pt x="294" y="78"/>
                </a:cubicBezTo>
                <a:cubicBezTo>
                  <a:pt x="362" y="78"/>
                  <a:pt x="362" y="78"/>
                  <a:pt x="362" y="78"/>
                </a:cubicBezTo>
                <a:lnTo>
                  <a:pt x="355" y="107"/>
                </a:lnTo>
                <a:close/>
                <a:moveTo>
                  <a:pt x="341" y="163"/>
                </a:moveTo>
                <a:cubicBezTo>
                  <a:pt x="294" y="163"/>
                  <a:pt x="294" y="163"/>
                  <a:pt x="294" y="163"/>
                </a:cubicBezTo>
                <a:cubicBezTo>
                  <a:pt x="294" y="132"/>
                  <a:pt x="294" y="132"/>
                  <a:pt x="294" y="132"/>
                </a:cubicBezTo>
                <a:cubicBezTo>
                  <a:pt x="348" y="132"/>
                  <a:pt x="348" y="132"/>
                  <a:pt x="348" y="132"/>
                </a:cubicBezTo>
                <a:lnTo>
                  <a:pt x="341" y="163"/>
                </a:lnTo>
                <a:close/>
                <a:moveTo>
                  <a:pt x="140" y="213"/>
                </a:moveTo>
                <a:cubicBezTo>
                  <a:pt x="132" y="187"/>
                  <a:pt x="132" y="187"/>
                  <a:pt x="132" y="187"/>
                </a:cubicBezTo>
                <a:cubicBezTo>
                  <a:pt x="176" y="187"/>
                  <a:pt x="176" y="187"/>
                  <a:pt x="176" y="187"/>
                </a:cubicBezTo>
                <a:cubicBezTo>
                  <a:pt x="176" y="213"/>
                  <a:pt x="176" y="213"/>
                  <a:pt x="176" y="213"/>
                </a:cubicBezTo>
                <a:lnTo>
                  <a:pt x="140" y="213"/>
                </a:lnTo>
                <a:close/>
                <a:moveTo>
                  <a:pt x="115" y="132"/>
                </a:moveTo>
                <a:cubicBezTo>
                  <a:pt x="176" y="132"/>
                  <a:pt x="176" y="132"/>
                  <a:pt x="176" y="132"/>
                </a:cubicBezTo>
                <a:cubicBezTo>
                  <a:pt x="176" y="163"/>
                  <a:pt x="176" y="163"/>
                  <a:pt x="176" y="163"/>
                </a:cubicBezTo>
                <a:cubicBezTo>
                  <a:pt x="125" y="163"/>
                  <a:pt x="125" y="163"/>
                  <a:pt x="125" y="163"/>
                </a:cubicBezTo>
                <a:lnTo>
                  <a:pt x="115" y="132"/>
                </a:lnTo>
                <a:close/>
                <a:moveTo>
                  <a:pt x="200" y="187"/>
                </a:moveTo>
                <a:cubicBezTo>
                  <a:pt x="269" y="187"/>
                  <a:pt x="269" y="187"/>
                  <a:pt x="269" y="187"/>
                </a:cubicBezTo>
                <a:cubicBezTo>
                  <a:pt x="269" y="213"/>
                  <a:pt x="269" y="213"/>
                  <a:pt x="269" y="213"/>
                </a:cubicBezTo>
                <a:cubicBezTo>
                  <a:pt x="200" y="213"/>
                  <a:pt x="200" y="213"/>
                  <a:pt x="200" y="213"/>
                </a:cubicBezTo>
                <a:lnTo>
                  <a:pt x="200" y="187"/>
                </a:lnTo>
                <a:close/>
                <a:moveTo>
                  <a:pt x="200" y="163"/>
                </a:moveTo>
                <a:cubicBezTo>
                  <a:pt x="200" y="132"/>
                  <a:pt x="200" y="132"/>
                  <a:pt x="200" y="132"/>
                </a:cubicBezTo>
                <a:cubicBezTo>
                  <a:pt x="269" y="132"/>
                  <a:pt x="269" y="132"/>
                  <a:pt x="269" y="132"/>
                </a:cubicBezTo>
                <a:cubicBezTo>
                  <a:pt x="269" y="163"/>
                  <a:pt x="269" y="163"/>
                  <a:pt x="269" y="163"/>
                </a:cubicBezTo>
                <a:lnTo>
                  <a:pt x="200" y="163"/>
                </a:lnTo>
                <a:close/>
                <a:moveTo>
                  <a:pt x="200" y="107"/>
                </a:moveTo>
                <a:cubicBezTo>
                  <a:pt x="200" y="78"/>
                  <a:pt x="200" y="78"/>
                  <a:pt x="200" y="78"/>
                </a:cubicBezTo>
                <a:cubicBezTo>
                  <a:pt x="269" y="78"/>
                  <a:pt x="269" y="78"/>
                  <a:pt x="269" y="78"/>
                </a:cubicBezTo>
                <a:cubicBezTo>
                  <a:pt x="269" y="107"/>
                  <a:pt x="269" y="107"/>
                  <a:pt x="269" y="107"/>
                </a:cubicBezTo>
                <a:lnTo>
                  <a:pt x="200" y="107"/>
                </a:lnTo>
                <a:close/>
                <a:moveTo>
                  <a:pt x="176" y="78"/>
                </a:moveTo>
                <a:cubicBezTo>
                  <a:pt x="176" y="107"/>
                  <a:pt x="176" y="107"/>
                  <a:pt x="176" y="107"/>
                </a:cubicBezTo>
                <a:cubicBezTo>
                  <a:pt x="107" y="107"/>
                  <a:pt x="107" y="107"/>
                  <a:pt x="107" y="107"/>
                </a:cubicBezTo>
                <a:cubicBezTo>
                  <a:pt x="98" y="78"/>
                  <a:pt x="98" y="78"/>
                  <a:pt x="98" y="78"/>
                </a:cubicBezTo>
                <a:lnTo>
                  <a:pt x="176" y="78"/>
                </a:lnTo>
                <a:close/>
                <a:moveTo>
                  <a:pt x="327" y="212"/>
                </a:moveTo>
                <a:cubicBezTo>
                  <a:pt x="325" y="213"/>
                  <a:pt x="323" y="213"/>
                  <a:pt x="322" y="213"/>
                </a:cubicBezTo>
                <a:cubicBezTo>
                  <a:pt x="322" y="213"/>
                  <a:pt x="311" y="213"/>
                  <a:pt x="294" y="213"/>
                </a:cubicBezTo>
                <a:cubicBezTo>
                  <a:pt x="294" y="187"/>
                  <a:pt x="294" y="187"/>
                  <a:pt x="294" y="187"/>
                </a:cubicBezTo>
                <a:cubicBezTo>
                  <a:pt x="335" y="187"/>
                  <a:pt x="335" y="187"/>
                  <a:pt x="335" y="187"/>
                </a:cubicBezTo>
                <a:cubicBezTo>
                  <a:pt x="329" y="208"/>
                  <a:pt x="329" y="208"/>
                  <a:pt x="329" y="208"/>
                </a:cubicBezTo>
                <a:cubicBezTo>
                  <a:pt x="329" y="209"/>
                  <a:pt x="328" y="210"/>
                  <a:pt x="327" y="21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Oval 9"/>
          <p:cNvSpPr>
            <a:spLocks noChangeArrowheads="1"/>
          </p:cNvSpPr>
          <p:nvPr/>
        </p:nvSpPr>
        <p:spPr bwMode="auto">
          <a:xfrm>
            <a:off x="4182695" y="2560774"/>
            <a:ext cx="465137" cy="482961"/>
          </a:xfrm>
          <a:prstGeom prst="ellipse">
            <a:avLst/>
          </a:prstGeom>
          <a:solidFill>
            <a:schemeClr val="accent1"/>
          </a:solidFill>
          <a:ln>
            <a:noFill/>
          </a:ln>
          <a:effectLst>
            <a:outerShdw blurRad="50800" dist="38100" dir="5400000" algn="t"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21" name="TextBox 20"/>
          <p:cNvSpPr txBox="1"/>
          <p:nvPr/>
        </p:nvSpPr>
        <p:spPr>
          <a:xfrm>
            <a:off x="3791575" y="3057858"/>
            <a:ext cx="1247375" cy="276999"/>
          </a:xfrm>
          <a:prstGeom prst="rect">
            <a:avLst/>
          </a:prstGeom>
          <a:noFill/>
        </p:spPr>
        <p:txBody>
          <a:bodyPr wrap="square" rtlCol="0">
            <a:spAutoFit/>
          </a:bodyPr>
          <a:lstStyle/>
          <a:p>
            <a:pPr algn="ctr"/>
            <a:r>
              <a:rPr lang="en-US" sz="1200" dirty="0" smtClean="0">
                <a:solidFill>
                  <a:schemeClr val="bg1"/>
                </a:solidFill>
                <a:latin typeface="Lato Bold" pitchFamily="34" charset="0"/>
              </a:rPr>
              <a:t>API</a:t>
            </a:r>
            <a:endParaRPr lang="en-US" sz="1200" dirty="0">
              <a:solidFill>
                <a:schemeClr val="bg1"/>
              </a:solidFill>
              <a:latin typeface="Lato Light" pitchFamily="34" charset="0"/>
            </a:endParaRPr>
          </a:p>
        </p:txBody>
      </p:sp>
      <p:sp>
        <p:nvSpPr>
          <p:cNvPr id="22" name="Freeform 24"/>
          <p:cNvSpPr>
            <a:spLocks noEditPoints="1"/>
          </p:cNvSpPr>
          <p:nvPr/>
        </p:nvSpPr>
        <p:spPr bwMode="auto">
          <a:xfrm>
            <a:off x="4297804" y="2660489"/>
            <a:ext cx="234921" cy="255824"/>
          </a:xfrm>
          <a:custGeom>
            <a:avLst/>
            <a:gdLst>
              <a:gd name="T0" fmla="*/ 328 w 376"/>
              <a:gd name="T1" fmla="*/ 356 h 376"/>
              <a:gd name="T2" fmla="*/ 300 w 376"/>
              <a:gd name="T3" fmla="*/ 328 h 376"/>
              <a:gd name="T4" fmla="*/ 328 w 376"/>
              <a:gd name="T5" fmla="*/ 300 h 376"/>
              <a:gd name="T6" fmla="*/ 355 w 376"/>
              <a:gd name="T7" fmla="*/ 328 h 376"/>
              <a:gd name="T8" fmla="*/ 328 w 376"/>
              <a:gd name="T9" fmla="*/ 356 h 376"/>
              <a:gd name="T10" fmla="*/ 215 w 376"/>
              <a:gd name="T11" fmla="*/ 328 h 376"/>
              <a:gd name="T12" fmla="*/ 188 w 376"/>
              <a:gd name="T13" fmla="*/ 356 h 376"/>
              <a:gd name="T14" fmla="*/ 160 w 376"/>
              <a:gd name="T15" fmla="*/ 328 h 376"/>
              <a:gd name="T16" fmla="*/ 188 w 376"/>
              <a:gd name="T17" fmla="*/ 300 h 376"/>
              <a:gd name="T18" fmla="*/ 215 w 376"/>
              <a:gd name="T19" fmla="*/ 328 h 376"/>
              <a:gd name="T20" fmla="*/ 160 w 376"/>
              <a:gd name="T21" fmla="*/ 48 h 376"/>
              <a:gd name="T22" fmla="*/ 188 w 376"/>
              <a:gd name="T23" fmla="*/ 20 h 376"/>
              <a:gd name="T24" fmla="*/ 215 w 376"/>
              <a:gd name="T25" fmla="*/ 48 h 376"/>
              <a:gd name="T26" fmla="*/ 188 w 376"/>
              <a:gd name="T27" fmla="*/ 76 h 376"/>
              <a:gd name="T28" fmla="*/ 160 w 376"/>
              <a:gd name="T29" fmla="*/ 48 h 376"/>
              <a:gd name="T30" fmla="*/ 75 w 376"/>
              <a:gd name="T31" fmla="*/ 328 h 376"/>
              <a:gd name="T32" fmla="*/ 48 w 376"/>
              <a:gd name="T33" fmla="*/ 356 h 376"/>
              <a:gd name="T34" fmla="*/ 20 w 376"/>
              <a:gd name="T35" fmla="*/ 328 h 376"/>
              <a:gd name="T36" fmla="*/ 48 w 376"/>
              <a:gd name="T37" fmla="*/ 300 h 376"/>
              <a:gd name="T38" fmla="*/ 75 w 376"/>
              <a:gd name="T39" fmla="*/ 328 h 376"/>
              <a:gd name="T40" fmla="*/ 347 w 376"/>
              <a:gd name="T41" fmla="*/ 284 h 376"/>
              <a:gd name="T42" fmla="*/ 347 w 376"/>
              <a:gd name="T43" fmla="*/ 238 h 376"/>
              <a:gd name="T44" fmla="*/ 278 w 376"/>
              <a:gd name="T45" fmla="*/ 169 h 376"/>
              <a:gd name="T46" fmla="*/ 238 w 376"/>
              <a:gd name="T47" fmla="*/ 169 h 376"/>
              <a:gd name="T48" fmla="*/ 207 w 376"/>
              <a:gd name="T49" fmla="*/ 148 h 376"/>
              <a:gd name="T50" fmla="*/ 207 w 376"/>
              <a:gd name="T51" fmla="*/ 92 h 376"/>
              <a:gd name="T52" fmla="*/ 236 w 376"/>
              <a:gd name="T53" fmla="*/ 48 h 376"/>
              <a:gd name="T54" fmla="*/ 188 w 376"/>
              <a:gd name="T55" fmla="*/ 0 h 376"/>
              <a:gd name="T56" fmla="*/ 140 w 376"/>
              <a:gd name="T57" fmla="*/ 48 h 376"/>
              <a:gd name="T58" fmla="*/ 169 w 376"/>
              <a:gd name="T59" fmla="*/ 92 h 376"/>
              <a:gd name="T60" fmla="*/ 169 w 376"/>
              <a:gd name="T61" fmla="*/ 148 h 376"/>
              <a:gd name="T62" fmla="*/ 138 w 376"/>
              <a:gd name="T63" fmla="*/ 169 h 376"/>
              <a:gd name="T64" fmla="*/ 98 w 376"/>
              <a:gd name="T65" fmla="*/ 169 h 376"/>
              <a:gd name="T66" fmla="*/ 29 w 376"/>
              <a:gd name="T67" fmla="*/ 238 h 376"/>
              <a:gd name="T68" fmla="*/ 29 w 376"/>
              <a:gd name="T69" fmla="*/ 284 h 376"/>
              <a:gd name="T70" fmla="*/ 0 w 376"/>
              <a:gd name="T71" fmla="*/ 328 h 376"/>
              <a:gd name="T72" fmla="*/ 48 w 376"/>
              <a:gd name="T73" fmla="*/ 376 h 376"/>
              <a:gd name="T74" fmla="*/ 96 w 376"/>
              <a:gd name="T75" fmla="*/ 328 h 376"/>
              <a:gd name="T76" fmla="*/ 67 w 376"/>
              <a:gd name="T77" fmla="*/ 284 h 376"/>
              <a:gd name="T78" fmla="*/ 67 w 376"/>
              <a:gd name="T79" fmla="*/ 238 h 376"/>
              <a:gd name="T80" fmla="*/ 98 w 376"/>
              <a:gd name="T81" fmla="*/ 207 h 376"/>
              <a:gd name="T82" fmla="*/ 138 w 376"/>
              <a:gd name="T83" fmla="*/ 207 h 376"/>
              <a:gd name="T84" fmla="*/ 169 w 376"/>
              <a:gd name="T85" fmla="*/ 202 h 376"/>
              <a:gd name="T86" fmla="*/ 169 w 376"/>
              <a:gd name="T87" fmla="*/ 284 h 376"/>
              <a:gd name="T88" fmla="*/ 140 w 376"/>
              <a:gd name="T89" fmla="*/ 328 h 376"/>
              <a:gd name="T90" fmla="*/ 188 w 376"/>
              <a:gd name="T91" fmla="*/ 376 h 376"/>
              <a:gd name="T92" fmla="*/ 236 w 376"/>
              <a:gd name="T93" fmla="*/ 328 h 376"/>
              <a:gd name="T94" fmla="*/ 207 w 376"/>
              <a:gd name="T95" fmla="*/ 284 h 376"/>
              <a:gd name="T96" fmla="*/ 207 w 376"/>
              <a:gd name="T97" fmla="*/ 202 h 376"/>
              <a:gd name="T98" fmla="*/ 238 w 376"/>
              <a:gd name="T99" fmla="*/ 207 h 376"/>
              <a:gd name="T100" fmla="*/ 278 w 376"/>
              <a:gd name="T101" fmla="*/ 207 h 376"/>
              <a:gd name="T102" fmla="*/ 309 w 376"/>
              <a:gd name="T103" fmla="*/ 238 h 376"/>
              <a:gd name="T104" fmla="*/ 309 w 376"/>
              <a:gd name="T105" fmla="*/ 284 h 376"/>
              <a:gd name="T106" fmla="*/ 280 w 376"/>
              <a:gd name="T107" fmla="*/ 328 h 376"/>
              <a:gd name="T108" fmla="*/ 328 w 376"/>
              <a:gd name="T109" fmla="*/ 376 h 376"/>
              <a:gd name="T110" fmla="*/ 376 w 376"/>
              <a:gd name="T111" fmla="*/ 328 h 376"/>
              <a:gd name="T112" fmla="*/ 347 w 376"/>
              <a:gd name="T113" fmla="*/ 284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 h="376">
                <a:moveTo>
                  <a:pt x="328" y="356"/>
                </a:moveTo>
                <a:cubicBezTo>
                  <a:pt x="312" y="356"/>
                  <a:pt x="300" y="343"/>
                  <a:pt x="300" y="328"/>
                </a:cubicBezTo>
                <a:cubicBezTo>
                  <a:pt x="300" y="313"/>
                  <a:pt x="312" y="300"/>
                  <a:pt x="328" y="300"/>
                </a:cubicBezTo>
                <a:cubicBezTo>
                  <a:pt x="343" y="300"/>
                  <a:pt x="355" y="313"/>
                  <a:pt x="355" y="328"/>
                </a:cubicBezTo>
                <a:cubicBezTo>
                  <a:pt x="355" y="343"/>
                  <a:pt x="343" y="356"/>
                  <a:pt x="328" y="356"/>
                </a:cubicBezTo>
                <a:close/>
                <a:moveTo>
                  <a:pt x="215" y="328"/>
                </a:moveTo>
                <a:cubicBezTo>
                  <a:pt x="215" y="343"/>
                  <a:pt x="203" y="356"/>
                  <a:pt x="188" y="356"/>
                </a:cubicBezTo>
                <a:cubicBezTo>
                  <a:pt x="172" y="356"/>
                  <a:pt x="160" y="343"/>
                  <a:pt x="160" y="328"/>
                </a:cubicBezTo>
                <a:cubicBezTo>
                  <a:pt x="160" y="313"/>
                  <a:pt x="172" y="300"/>
                  <a:pt x="188" y="300"/>
                </a:cubicBezTo>
                <a:cubicBezTo>
                  <a:pt x="203" y="300"/>
                  <a:pt x="215" y="313"/>
                  <a:pt x="215" y="328"/>
                </a:cubicBezTo>
                <a:close/>
                <a:moveTo>
                  <a:pt x="160" y="48"/>
                </a:moveTo>
                <a:cubicBezTo>
                  <a:pt x="160" y="33"/>
                  <a:pt x="172" y="20"/>
                  <a:pt x="188" y="20"/>
                </a:cubicBezTo>
                <a:cubicBezTo>
                  <a:pt x="203" y="20"/>
                  <a:pt x="215" y="33"/>
                  <a:pt x="215" y="48"/>
                </a:cubicBezTo>
                <a:cubicBezTo>
                  <a:pt x="215" y="63"/>
                  <a:pt x="203" y="76"/>
                  <a:pt x="188" y="76"/>
                </a:cubicBezTo>
                <a:cubicBezTo>
                  <a:pt x="172" y="76"/>
                  <a:pt x="160" y="63"/>
                  <a:pt x="160" y="48"/>
                </a:cubicBezTo>
                <a:close/>
                <a:moveTo>
                  <a:pt x="75" y="328"/>
                </a:moveTo>
                <a:cubicBezTo>
                  <a:pt x="75" y="343"/>
                  <a:pt x="63" y="356"/>
                  <a:pt x="48" y="356"/>
                </a:cubicBezTo>
                <a:cubicBezTo>
                  <a:pt x="32" y="356"/>
                  <a:pt x="20" y="343"/>
                  <a:pt x="20" y="328"/>
                </a:cubicBezTo>
                <a:cubicBezTo>
                  <a:pt x="20" y="313"/>
                  <a:pt x="32" y="300"/>
                  <a:pt x="48" y="300"/>
                </a:cubicBezTo>
                <a:cubicBezTo>
                  <a:pt x="63" y="300"/>
                  <a:pt x="75" y="313"/>
                  <a:pt x="75" y="328"/>
                </a:cubicBezTo>
                <a:close/>
                <a:moveTo>
                  <a:pt x="347" y="284"/>
                </a:moveTo>
                <a:cubicBezTo>
                  <a:pt x="347" y="238"/>
                  <a:pt x="347" y="238"/>
                  <a:pt x="347" y="238"/>
                </a:cubicBezTo>
                <a:cubicBezTo>
                  <a:pt x="347" y="210"/>
                  <a:pt x="328" y="169"/>
                  <a:pt x="278" y="169"/>
                </a:cubicBezTo>
                <a:cubicBezTo>
                  <a:pt x="238" y="169"/>
                  <a:pt x="238" y="169"/>
                  <a:pt x="238" y="169"/>
                </a:cubicBezTo>
                <a:cubicBezTo>
                  <a:pt x="209" y="169"/>
                  <a:pt x="207" y="155"/>
                  <a:pt x="207" y="148"/>
                </a:cubicBezTo>
                <a:cubicBezTo>
                  <a:pt x="207" y="92"/>
                  <a:pt x="207" y="92"/>
                  <a:pt x="207" y="92"/>
                </a:cubicBezTo>
                <a:cubicBezTo>
                  <a:pt x="224" y="85"/>
                  <a:pt x="236" y="68"/>
                  <a:pt x="236" y="48"/>
                </a:cubicBezTo>
                <a:cubicBezTo>
                  <a:pt x="236" y="21"/>
                  <a:pt x="214" y="0"/>
                  <a:pt x="188" y="0"/>
                </a:cubicBezTo>
                <a:cubicBezTo>
                  <a:pt x="161" y="0"/>
                  <a:pt x="140" y="21"/>
                  <a:pt x="140" y="48"/>
                </a:cubicBezTo>
                <a:cubicBezTo>
                  <a:pt x="140" y="68"/>
                  <a:pt x="152" y="85"/>
                  <a:pt x="169" y="92"/>
                </a:cubicBezTo>
                <a:cubicBezTo>
                  <a:pt x="169" y="148"/>
                  <a:pt x="169" y="148"/>
                  <a:pt x="169" y="148"/>
                </a:cubicBezTo>
                <a:cubicBezTo>
                  <a:pt x="169" y="153"/>
                  <a:pt x="167" y="169"/>
                  <a:pt x="138" y="169"/>
                </a:cubicBezTo>
                <a:cubicBezTo>
                  <a:pt x="98" y="169"/>
                  <a:pt x="98" y="169"/>
                  <a:pt x="98" y="169"/>
                </a:cubicBezTo>
                <a:cubicBezTo>
                  <a:pt x="47" y="169"/>
                  <a:pt x="29" y="210"/>
                  <a:pt x="29" y="238"/>
                </a:cubicBezTo>
                <a:cubicBezTo>
                  <a:pt x="29" y="284"/>
                  <a:pt x="29" y="284"/>
                  <a:pt x="29" y="284"/>
                </a:cubicBezTo>
                <a:cubicBezTo>
                  <a:pt x="12" y="291"/>
                  <a:pt x="0" y="308"/>
                  <a:pt x="0" y="328"/>
                </a:cubicBezTo>
                <a:cubicBezTo>
                  <a:pt x="0" y="354"/>
                  <a:pt x="21" y="376"/>
                  <a:pt x="48" y="376"/>
                </a:cubicBezTo>
                <a:cubicBezTo>
                  <a:pt x="74" y="376"/>
                  <a:pt x="96" y="354"/>
                  <a:pt x="96" y="328"/>
                </a:cubicBezTo>
                <a:cubicBezTo>
                  <a:pt x="96" y="308"/>
                  <a:pt x="84" y="291"/>
                  <a:pt x="67" y="284"/>
                </a:cubicBezTo>
                <a:cubicBezTo>
                  <a:pt x="67" y="238"/>
                  <a:pt x="67" y="238"/>
                  <a:pt x="67" y="238"/>
                </a:cubicBezTo>
                <a:cubicBezTo>
                  <a:pt x="67" y="233"/>
                  <a:pt x="68" y="207"/>
                  <a:pt x="98" y="207"/>
                </a:cubicBezTo>
                <a:cubicBezTo>
                  <a:pt x="138" y="207"/>
                  <a:pt x="138" y="207"/>
                  <a:pt x="138" y="207"/>
                </a:cubicBezTo>
                <a:cubicBezTo>
                  <a:pt x="150" y="207"/>
                  <a:pt x="160" y="205"/>
                  <a:pt x="169" y="202"/>
                </a:cubicBezTo>
                <a:cubicBezTo>
                  <a:pt x="169" y="284"/>
                  <a:pt x="169" y="284"/>
                  <a:pt x="169" y="284"/>
                </a:cubicBezTo>
                <a:cubicBezTo>
                  <a:pt x="152" y="291"/>
                  <a:pt x="140" y="308"/>
                  <a:pt x="140" y="328"/>
                </a:cubicBezTo>
                <a:cubicBezTo>
                  <a:pt x="140" y="354"/>
                  <a:pt x="161" y="376"/>
                  <a:pt x="188" y="376"/>
                </a:cubicBezTo>
                <a:cubicBezTo>
                  <a:pt x="214" y="376"/>
                  <a:pt x="236" y="354"/>
                  <a:pt x="236" y="328"/>
                </a:cubicBezTo>
                <a:cubicBezTo>
                  <a:pt x="236" y="308"/>
                  <a:pt x="224" y="291"/>
                  <a:pt x="207" y="284"/>
                </a:cubicBezTo>
                <a:cubicBezTo>
                  <a:pt x="207" y="202"/>
                  <a:pt x="207" y="202"/>
                  <a:pt x="207" y="202"/>
                </a:cubicBezTo>
                <a:cubicBezTo>
                  <a:pt x="215" y="205"/>
                  <a:pt x="226" y="207"/>
                  <a:pt x="238" y="207"/>
                </a:cubicBezTo>
                <a:cubicBezTo>
                  <a:pt x="278" y="207"/>
                  <a:pt x="278" y="207"/>
                  <a:pt x="278" y="207"/>
                </a:cubicBezTo>
                <a:cubicBezTo>
                  <a:pt x="306" y="207"/>
                  <a:pt x="309" y="231"/>
                  <a:pt x="309" y="238"/>
                </a:cubicBezTo>
                <a:cubicBezTo>
                  <a:pt x="309" y="284"/>
                  <a:pt x="309" y="284"/>
                  <a:pt x="309" y="284"/>
                </a:cubicBezTo>
                <a:cubicBezTo>
                  <a:pt x="292" y="291"/>
                  <a:pt x="280" y="308"/>
                  <a:pt x="280" y="328"/>
                </a:cubicBezTo>
                <a:cubicBezTo>
                  <a:pt x="280" y="354"/>
                  <a:pt x="301" y="376"/>
                  <a:pt x="328" y="376"/>
                </a:cubicBezTo>
                <a:cubicBezTo>
                  <a:pt x="354" y="376"/>
                  <a:pt x="376" y="354"/>
                  <a:pt x="376" y="328"/>
                </a:cubicBezTo>
                <a:cubicBezTo>
                  <a:pt x="376" y="308"/>
                  <a:pt x="364" y="291"/>
                  <a:pt x="347"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22"/>
          <p:cNvSpPr/>
          <p:nvPr/>
        </p:nvSpPr>
        <p:spPr>
          <a:xfrm>
            <a:off x="3963032" y="1694188"/>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416912" y="4763691"/>
            <a:ext cx="969290" cy="264168"/>
            <a:chOff x="416912" y="4763691"/>
            <a:chExt cx="969290" cy="264168"/>
          </a:xfrm>
        </p:grpSpPr>
        <p:grpSp>
          <p:nvGrpSpPr>
            <p:cNvPr id="26" name="Group 25"/>
            <p:cNvGrpSpPr/>
            <p:nvPr/>
          </p:nvGrpSpPr>
          <p:grpSpPr>
            <a:xfrm>
              <a:off x="416912" y="4775402"/>
              <a:ext cx="251901" cy="252457"/>
              <a:chOff x="914400" y="3987072"/>
              <a:chExt cx="419914" cy="420841"/>
            </a:xfrm>
          </p:grpSpPr>
          <p:sp>
            <p:nvSpPr>
              <p:cNvPr id="29"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0"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1"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2"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3"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27"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28"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25660129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300" fill="hold"/>
                                        <p:tgtEl>
                                          <p:spTgt spid="23"/>
                                        </p:tgtEl>
                                        <p:attrNameLst>
                                          <p:attrName>ppt_w</p:attrName>
                                        </p:attrNameLst>
                                      </p:cBhvr>
                                      <p:tavLst>
                                        <p:tav tm="0">
                                          <p:val>
                                            <p:strVal val="#ppt_w*0.70"/>
                                          </p:val>
                                        </p:tav>
                                        <p:tav tm="100000">
                                          <p:val>
                                            <p:strVal val="#ppt_w"/>
                                          </p:val>
                                        </p:tav>
                                      </p:tavLst>
                                    </p:anim>
                                    <p:anim calcmode="lin" valueType="num">
                                      <p:cBhvr>
                                        <p:cTn id="12" dur="300" fill="hold"/>
                                        <p:tgtEl>
                                          <p:spTgt spid="23"/>
                                        </p:tgtEl>
                                        <p:attrNameLst>
                                          <p:attrName>ppt_h</p:attrName>
                                        </p:attrNameLst>
                                      </p:cBhvr>
                                      <p:tavLst>
                                        <p:tav tm="0">
                                          <p:val>
                                            <p:strVal val="#ppt_h"/>
                                          </p:val>
                                        </p:tav>
                                        <p:tav tm="100000">
                                          <p:val>
                                            <p:strVal val="#ppt_h"/>
                                          </p:val>
                                        </p:tav>
                                      </p:tavLst>
                                    </p:anim>
                                    <p:animEffect transition="in" filter="fade">
                                      <p:cBhvr>
                                        <p:cTn id="13" dur="300"/>
                                        <p:tgtEl>
                                          <p:spTgt spid="23"/>
                                        </p:tgtEl>
                                      </p:cBhvr>
                                    </p:animEffect>
                                  </p:childTnLst>
                                </p:cTn>
                              </p:par>
                            </p:childTnLst>
                          </p:cTn>
                        </p:par>
                        <p:par>
                          <p:cTn id="14" fill="hold">
                            <p:stCondLst>
                              <p:cond delay="800"/>
                            </p:stCondLst>
                            <p:childTnLst>
                              <p:par>
                                <p:cTn id="15" presetID="16" presetClass="entr" presetSubtype="21" fill="hold" grpId="0" nodeType="after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par>
                          <p:cTn id="18" fill="hold">
                            <p:stCondLst>
                              <p:cond delay="1300"/>
                            </p:stCondLst>
                            <p:childTnLst>
                              <p:par>
                                <p:cTn id="19" presetID="53" presetClass="entr" presetSubtype="16" fill="hold" grpId="1"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300" fill="hold"/>
                                        <p:tgtEl>
                                          <p:spTgt spid="11"/>
                                        </p:tgtEl>
                                        <p:attrNameLst>
                                          <p:attrName>ppt_w</p:attrName>
                                        </p:attrNameLst>
                                      </p:cBhvr>
                                      <p:tavLst>
                                        <p:tav tm="0">
                                          <p:val>
                                            <p:fltVal val="0"/>
                                          </p:val>
                                        </p:tav>
                                        <p:tav tm="100000">
                                          <p:val>
                                            <p:strVal val="#ppt_w"/>
                                          </p:val>
                                        </p:tav>
                                      </p:tavLst>
                                    </p:anim>
                                    <p:anim calcmode="lin" valueType="num">
                                      <p:cBhvr>
                                        <p:cTn id="22" dur="300" fill="hold"/>
                                        <p:tgtEl>
                                          <p:spTgt spid="11"/>
                                        </p:tgtEl>
                                        <p:attrNameLst>
                                          <p:attrName>ppt_h</p:attrName>
                                        </p:attrNameLst>
                                      </p:cBhvr>
                                      <p:tavLst>
                                        <p:tav tm="0">
                                          <p:val>
                                            <p:fltVal val="0"/>
                                          </p:val>
                                        </p:tav>
                                        <p:tav tm="100000">
                                          <p:val>
                                            <p:strVal val="#ppt_h"/>
                                          </p:val>
                                        </p:tav>
                                      </p:tavLst>
                                    </p:anim>
                                    <p:animEffect transition="in" filter="fade">
                                      <p:cBhvr>
                                        <p:cTn id="23" dur="300"/>
                                        <p:tgtEl>
                                          <p:spTgt spid="11"/>
                                        </p:tgtEl>
                                      </p:cBhvr>
                                    </p:animEffect>
                                  </p:childTnLst>
                                </p:cTn>
                              </p:par>
                            </p:childTnLst>
                          </p:cTn>
                        </p:par>
                        <p:par>
                          <p:cTn id="24" fill="hold">
                            <p:stCondLst>
                              <p:cond delay="1600"/>
                            </p:stCondLst>
                            <p:childTnLst>
                              <p:par>
                                <p:cTn id="25" presetID="53" presetClass="entr" presetSubtype="16"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animEffect transition="in" filter="fade">
                                      <p:cBhvr>
                                        <p:cTn id="29" dur="500"/>
                                        <p:tgtEl>
                                          <p:spTgt spid="17"/>
                                        </p:tgtEl>
                                      </p:cBhvr>
                                    </p:animEffect>
                                  </p:childTnLst>
                                </p:cTn>
                              </p:par>
                            </p:childTnLst>
                          </p:cTn>
                        </p:par>
                        <p:par>
                          <p:cTn id="30" fill="hold">
                            <p:stCondLst>
                              <p:cond delay="2100"/>
                            </p:stCondLst>
                            <p:childTnLst>
                              <p:par>
                                <p:cTn id="31" presetID="10" presetClass="entr" presetSubtype="0"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par>
                          <p:cTn id="34" fill="hold">
                            <p:stCondLst>
                              <p:cond delay="2600"/>
                            </p:stCondLst>
                            <p:childTnLst>
                              <p:par>
                                <p:cTn id="35" presetID="53" presetClass="entr" presetSubtype="16" fill="hold" grpId="1" nodeType="after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300" fill="hold"/>
                                        <p:tgtEl>
                                          <p:spTgt spid="20"/>
                                        </p:tgtEl>
                                        <p:attrNameLst>
                                          <p:attrName>ppt_w</p:attrName>
                                        </p:attrNameLst>
                                      </p:cBhvr>
                                      <p:tavLst>
                                        <p:tav tm="0">
                                          <p:val>
                                            <p:fltVal val="0"/>
                                          </p:val>
                                        </p:tav>
                                        <p:tav tm="100000">
                                          <p:val>
                                            <p:strVal val="#ppt_w"/>
                                          </p:val>
                                        </p:tav>
                                      </p:tavLst>
                                    </p:anim>
                                    <p:anim calcmode="lin" valueType="num">
                                      <p:cBhvr>
                                        <p:cTn id="38" dur="300" fill="hold"/>
                                        <p:tgtEl>
                                          <p:spTgt spid="20"/>
                                        </p:tgtEl>
                                        <p:attrNameLst>
                                          <p:attrName>ppt_h</p:attrName>
                                        </p:attrNameLst>
                                      </p:cBhvr>
                                      <p:tavLst>
                                        <p:tav tm="0">
                                          <p:val>
                                            <p:fltVal val="0"/>
                                          </p:val>
                                        </p:tav>
                                        <p:tav tm="100000">
                                          <p:val>
                                            <p:strVal val="#ppt_h"/>
                                          </p:val>
                                        </p:tav>
                                      </p:tavLst>
                                    </p:anim>
                                    <p:animEffect transition="in" filter="fade">
                                      <p:cBhvr>
                                        <p:cTn id="39" dur="300"/>
                                        <p:tgtEl>
                                          <p:spTgt spid="20"/>
                                        </p:tgtEl>
                                      </p:cBhvr>
                                    </p:animEffect>
                                  </p:childTnLst>
                                </p:cTn>
                              </p:par>
                            </p:childTnLst>
                          </p:cTn>
                        </p:par>
                        <p:par>
                          <p:cTn id="40" fill="hold">
                            <p:stCondLst>
                              <p:cond delay="2900"/>
                            </p:stCondLst>
                            <p:childTnLst>
                              <p:par>
                                <p:cTn id="41" presetID="53" presetClass="entr" presetSubtype="16" fill="hold" grpId="0" nodeType="after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500" fill="hold"/>
                                        <p:tgtEl>
                                          <p:spTgt spid="22"/>
                                        </p:tgtEl>
                                        <p:attrNameLst>
                                          <p:attrName>ppt_w</p:attrName>
                                        </p:attrNameLst>
                                      </p:cBhvr>
                                      <p:tavLst>
                                        <p:tav tm="0">
                                          <p:val>
                                            <p:fltVal val="0"/>
                                          </p:val>
                                        </p:tav>
                                        <p:tav tm="100000">
                                          <p:val>
                                            <p:strVal val="#ppt_w"/>
                                          </p:val>
                                        </p:tav>
                                      </p:tavLst>
                                    </p:anim>
                                    <p:anim calcmode="lin" valueType="num">
                                      <p:cBhvr>
                                        <p:cTn id="44" dur="500" fill="hold"/>
                                        <p:tgtEl>
                                          <p:spTgt spid="22"/>
                                        </p:tgtEl>
                                        <p:attrNameLst>
                                          <p:attrName>ppt_h</p:attrName>
                                        </p:attrNameLst>
                                      </p:cBhvr>
                                      <p:tavLst>
                                        <p:tav tm="0">
                                          <p:val>
                                            <p:fltVal val="0"/>
                                          </p:val>
                                        </p:tav>
                                        <p:tav tm="100000">
                                          <p:val>
                                            <p:strVal val="#ppt_h"/>
                                          </p:val>
                                        </p:tav>
                                      </p:tavLst>
                                    </p:anim>
                                    <p:animEffect transition="in" filter="fade">
                                      <p:cBhvr>
                                        <p:cTn id="45" dur="500"/>
                                        <p:tgtEl>
                                          <p:spTgt spid="22"/>
                                        </p:tgtEl>
                                      </p:cBhvr>
                                    </p:animEffect>
                                  </p:childTnLst>
                                </p:cTn>
                              </p:par>
                            </p:childTnLst>
                          </p:cTn>
                        </p:par>
                        <p:par>
                          <p:cTn id="46" fill="hold">
                            <p:stCondLst>
                              <p:cond delay="3400"/>
                            </p:stCondLst>
                            <p:childTnLst>
                              <p:par>
                                <p:cTn id="47" presetID="10" presetClass="entr" presetSubtype="0"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childTnLst>
                          </p:cTn>
                        </p:par>
                        <p:par>
                          <p:cTn id="50" fill="hold">
                            <p:stCondLst>
                              <p:cond delay="3900"/>
                            </p:stCondLst>
                            <p:childTnLst>
                              <p:par>
                                <p:cTn id="51" presetID="53" presetClass="entr" presetSubtype="16" fill="hold" grpId="1" nodeType="after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p:cTn id="53" dur="300" fill="hold"/>
                                        <p:tgtEl>
                                          <p:spTgt spid="12"/>
                                        </p:tgtEl>
                                        <p:attrNameLst>
                                          <p:attrName>ppt_w</p:attrName>
                                        </p:attrNameLst>
                                      </p:cBhvr>
                                      <p:tavLst>
                                        <p:tav tm="0">
                                          <p:val>
                                            <p:fltVal val="0"/>
                                          </p:val>
                                        </p:tav>
                                        <p:tav tm="100000">
                                          <p:val>
                                            <p:strVal val="#ppt_w"/>
                                          </p:val>
                                        </p:tav>
                                      </p:tavLst>
                                    </p:anim>
                                    <p:anim calcmode="lin" valueType="num">
                                      <p:cBhvr>
                                        <p:cTn id="54" dur="300" fill="hold"/>
                                        <p:tgtEl>
                                          <p:spTgt spid="12"/>
                                        </p:tgtEl>
                                        <p:attrNameLst>
                                          <p:attrName>ppt_h</p:attrName>
                                        </p:attrNameLst>
                                      </p:cBhvr>
                                      <p:tavLst>
                                        <p:tav tm="0">
                                          <p:val>
                                            <p:fltVal val="0"/>
                                          </p:val>
                                        </p:tav>
                                        <p:tav tm="100000">
                                          <p:val>
                                            <p:strVal val="#ppt_h"/>
                                          </p:val>
                                        </p:tav>
                                      </p:tavLst>
                                    </p:anim>
                                    <p:animEffect transition="in" filter="fade">
                                      <p:cBhvr>
                                        <p:cTn id="55" dur="300"/>
                                        <p:tgtEl>
                                          <p:spTgt spid="12"/>
                                        </p:tgtEl>
                                      </p:cBhvr>
                                    </p:animEffect>
                                  </p:childTnLst>
                                </p:cTn>
                              </p:par>
                            </p:childTnLst>
                          </p:cTn>
                        </p:par>
                        <p:par>
                          <p:cTn id="56" fill="hold">
                            <p:stCondLst>
                              <p:cond delay="4200"/>
                            </p:stCondLst>
                            <p:childTnLst>
                              <p:par>
                                <p:cTn id="57" presetID="53" presetClass="entr" presetSubtype="16" fill="hold" grpId="0" nodeType="after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p:cTn id="59" dur="500" fill="hold"/>
                                        <p:tgtEl>
                                          <p:spTgt spid="16"/>
                                        </p:tgtEl>
                                        <p:attrNameLst>
                                          <p:attrName>ppt_w</p:attrName>
                                        </p:attrNameLst>
                                      </p:cBhvr>
                                      <p:tavLst>
                                        <p:tav tm="0">
                                          <p:val>
                                            <p:fltVal val="0"/>
                                          </p:val>
                                        </p:tav>
                                        <p:tav tm="100000">
                                          <p:val>
                                            <p:strVal val="#ppt_w"/>
                                          </p:val>
                                        </p:tav>
                                      </p:tavLst>
                                    </p:anim>
                                    <p:anim calcmode="lin" valueType="num">
                                      <p:cBhvr>
                                        <p:cTn id="60" dur="500" fill="hold"/>
                                        <p:tgtEl>
                                          <p:spTgt spid="16"/>
                                        </p:tgtEl>
                                        <p:attrNameLst>
                                          <p:attrName>ppt_h</p:attrName>
                                        </p:attrNameLst>
                                      </p:cBhvr>
                                      <p:tavLst>
                                        <p:tav tm="0">
                                          <p:val>
                                            <p:fltVal val="0"/>
                                          </p:val>
                                        </p:tav>
                                        <p:tav tm="100000">
                                          <p:val>
                                            <p:strVal val="#ppt_h"/>
                                          </p:val>
                                        </p:tav>
                                      </p:tavLst>
                                    </p:anim>
                                    <p:animEffect transition="in" filter="fade">
                                      <p:cBhvr>
                                        <p:cTn id="61" dur="500"/>
                                        <p:tgtEl>
                                          <p:spTgt spid="16"/>
                                        </p:tgtEl>
                                      </p:cBhvr>
                                    </p:animEffect>
                                  </p:childTnLst>
                                </p:cTn>
                              </p:par>
                            </p:childTnLst>
                          </p:cTn>
                        </p:par>
                        <p:par>
                          <p:cTn id="62" fill="hold">
                            <p:stCondLst>
                              <p:cond delay="4700"/>
                            </p:stCondLst>
                            <p:childTnLst>
                              <p:par>
                                <p:cTn id="63" presetID="10" presetClass="entr" presetSubtype="0" fill="hold" grpId="0" nodeType="after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4" grpId="0"/>
      <p:bldP spid="11" grpId="1" animBg="1"/>
      <p:bldP spid="12" grpId="1" animBg="1"/>
      <p:bldP spid="13" grpId="0"/>
      <p:bldP spid="15" grpId="0"/>
      <p:bldP spid="16" grpId="0" animBg="1"/>
      <p:bldP spid="17" grpId="0" animBg="1"/>
      <p:bldP spid="20" grpId="1" animBg="1"/>
      <p:bldP spid="21" grpId="0"/>
      <p:bldP spid="22" grpId="0" animBg="1"/>
      <p:bldP spid="2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34" name="Rectangle 33"/>
          <p:cNvSpPr/>
          <p:nvPr/>
        </p:nvSpPr>
        <p:spPr>
          <a:xfrm>
            <a:off x="2516639" y="2752976"/>
            <a:ext cx="215442" cy="966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7" name="Rectangle 36"/>
          <p:cNvSpPr/>
          <p:nvPr/>
        </p:nvSpPr>
        <p:spPr>
          <a:xfrm>
            <a:off x="2732081" y="2752976"/>
            <a:ext cx="215442" cy="966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8" name="Rectangle 37"/>
          <p:cNvSpPr/>
          <p:nvPr/>
        </p:nvSpPr>
        <p:spPr>
          <a:xfrm>
            <a:off x="2947522" y="2752976"/>
            <a:ext cx="215442" cy="966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9" name="Rectangle 38"/>
          <p:cNvSpPr/>
          <p:nvPr/>
        </p:nvSpPr>
        <p:spPr>
          <a:xfrm>
            <a:off x="3162964" y="2752976"/>
            <a:ext cx="215442" cy="966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0" name="Rectangle 39"/>
          <p:cNvSpPr/>
          <p:nvPr/>
        </p:nvSpPr>
        <p:spPr>
          <a:xfrm>
            <a:off x="3378405" y="2752976"/>
            <a:ext cx="215442" cy="966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2" name="Rectangle 41"/>
          <p:cNvSpPr/>
          <p:nvPr/>
        </p:nvSpPr>
        <p:spPr>
          <a:xfrm>
            <a:off x="3583214" y="2752976"/>
            <a:ext cx="215442" cy="966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F0000"/>
              </a:solidFill>
            </a:endParaRPr>
          </a:p>
        </p:txBody>
      </p:sp>
      <p:grpSp>
        <p:nvGrpSpPr>
          <p:cNvPr id="2" name="Group 1"/>
          <p:cNvGrpSpPr/>
          <p:nvPr/>
        </p:nvGrpSpPr>
        <p:grpSpPr>
          <a:xfrm>
            <a:off x="3996427" y="2638203"/>
            <a:ext cx="1090362" cy="436301"/>
            <a:chOff x="4029806" y="2799877"/>
            <a:chExt cx="1090362" cy="436301"/>
          </a:xfrm>
        </p:grpSpPr>
        <p:sp>
          <p:nvSpPr>
            <p:cNvPr id="63" name="Rectangle 22"/>
            <p:cNvSpPr>
              <a:spLocks noChangeArrowheads="1"/>
            </p:cNvSpPr>
            <p:nvPr/>
          </p:nvSpPr>
          <p:spPr bwMode="auto">
            <a:xfrm>
              <a:off x="4029806" y="2799877"/>
              <a:ext cx="10903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en-US" smtClean="0">
                  <a:solidFill>
                    <a:schemeClr val="bg1"/>
                  </a:solidFill>
                  <a:latin typeface="Lato Black" pitchFamily="34" charset="0"/>
                  <a:cs typeface="Arial" pitchFamily="34" charset="0"/>
                </a:rPr>
                <a:t>Thank </a:t>
              </a:r>
              <a:r>
                <a:rPr lang="en-US" dirty="0" smtClean="0">
                  <a:solidFill>
                    <a:schemeClr val="bg1"/>
                  </a:solidFill>
                  <a:latin typeface="Lato Black" pitchFamily="34" charset="0"/>
                  <a:cs typeface="Arial" pitchFamily="34" charset="0"/>
                </a:rPr>
                <a:t>You</a:t>
              </a:r>
              <a:endParaRPr kumimoji="0" lang="en-US" b="0" i="0" u="none" strike="noStrike" cap="none" normalizeH="0" baseline="0" dirty="0" smtClean="0">
                <a:ln>
                  <a:noFill/>
                </a:ln>
                <a:solidFill>
                  <a:schemeClr val="bg1"/>
                </a:solidFill>
                <a:effectLst/>
                <a:latin typeface="Lato Black" pitchFamily="34" charset="0"/>
                <a:cs typeface="Arial" pitchFamily="34" charset="0"/>
              </a:endParaRPr>
            </a:p>
          </p:txBody>
        </p:sp>
        <p:sp>
          <p:nvSpPr>
            <p:cNvPr id="64" name="Rectangle 22"/>
            <p:cNvSpPr>
              <a:spLocks noChangeArrowheads="1"/>
            </p:cNvSpPr>
            <p:nvPr/>
          </p:nvSpPr>
          <p:spPr bwMode="auto">
            <a:xfrm>
              <a:off x="4574961" y="3082290"/>
              <a:ext cx="64"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endParaRPr kumimoji="0" lang="en-US" sz="1000" b="0" i="0" u="none" strike="noStrike" cap="none" normalizeH="0" baseline="0" dirty="0" smtClean="0">
                <a:ln>
                  <a:noFill/>
                </a:ln>
                <a:solidFill>
                  <a:schemeClr val="bg1"/>
                </a:solidFill>
                <a:effectLst/>
                <a:latin typeface="Lato" pitchFamily="34" charset="0"/>
                <a:cs typeface="Arial" pitchFamily="34" charset="0"/>
              </a:endParaRPr>
            </a:p>
          </p:txBody>
        </p:sp>
      </p:grpSp>
      <p:sp>
        <p:nvSpPr>
          <p:cNvPr id="5" name="Freeform 6"/>
          <p:cNvSpPr>
            <a:spLocks noEditPoints="1"/>
          </p:cNvSpPr>
          <p:nvPr/>
        </p:nvSpPr>
        <p:spPr bwMode="auto">
          <a:xfrm>
            <a:off x="4343400" y="2190750"/>
            <a:ext cx="396419" cy="429994"/>
          </a:xfrm>
          <a:custGeom>
            <a:avLst/>
            <a:gdLst>
              <a:gd name="T0" fmla="*/ 276 w 285"/>
              <a:gd name="T1" fmla="*/ 173 h 309"/>
              <a:gd name="T2" fmla="*/ 278 w 285"/>
              <a:gd name="T3" fmla="*/ 186 h 309"/>
              <a:gd name="T4" fmla="*/ 271 w 285"/>
              <a:gd name="T5" fmla="*/ 212 h 309"/>
              <a:gd name="T6" fmla="*/ 272 w 285"/>
              <a:gd name="T7" fmla="*/ 220 h 309"/>
              <a:gd name="T8" fmla="*/ 260 w 285"/>
              <a:gd name="T9" fmla="*/ 253 h 309"/>
              <a:gd name="T10" fmla="*/ 203 w 285"/>
              <a:gd name="T11" fmla="*/ 309 h 309"/>
              <a:gd name="T12" fmla="*/ 196 w 285"/>
              <a:gd name="T13" fmla="*/ 309 h 309"/>
              <a:gd name="T14" fmla="*/ 179 w 285"/>
              <a:gd name="T15" fmla="*/ 309 h 309"/>
              <a:gd name="T16" fmla="*/ 103 w 285"/>
              <a:gd name="T17" fmla="*/ 293 h 309"/>
              <a:gd name="T18" fmla="*/ 78 w 285"/>
              <a:gd name="T19" fmla="*/ 285 h 309"/>
              <a:gd name="T20" fmla="*/ 24 w 285"/>
              <a:gd name="T21" fmla="*/ 285 h 309"/>
              <a:gd name="T22" fmla="*/ 0 w 285"/>
              <a:gd name="T23" fmla="*/ 261 h 309"/>
              <a:gd name="T24" fmla="*/ 0 w 285"/>
              <a:gd name="T25" fmla="*/ 143 h 309"/>
              <a:gd name="T26" fmla="*/ 24 w 285"/>
              <a:gd name="T27" fmla="*/ 119 h 309"/>
              <a:gd name="T28" fmla="*/ 75 w 285"/>
              <a:gd name="T29" fmla="*/ 119 h 309"/>
              <a:gd name="T30" fmla="*/ 100 w 285"/>
              <a:gd name="T31" fmla="*/ 90 h 309"/>
              <a:gd name="T32" fmla="*/ 120 w 285"/>
              <a:gd name="T33" fmla="*/ 66 h 309"/>
              <a:gd name="T34" fmla="*/ 144 w 285"/>
              <a:gd name="T35" fmla="*/ 7 h 309"/>
              <a:gd name="T36" fmla="*/ 161 w 285"/>
              <a:gd name="T37" fmla="*/ 0 h 309"/>
              <a:gd name="T38" fmla="*/ 208 w 285"/>
              <a:gd name="T39" fmla="*/ 25 h 309"/>
              <a:gd name="T40" fmla="*/ 214 w 285"/>
              <a:gd name="T41" fmla="*/ 60 h 309"/>
              <a:gd name="T42" fmla="*/ 205 w 285"/>
              <a:gd name="T43" fmla="*/ 95 h 309"/>
              <a:gd name="T44" fmla="*/ 238 w 285"/>
              <a:gd name="T45" fmla="*/ 95 h 309"/>
              <a:gd name="T46" fmla="*/ 285 w 285"/>
              <a:gd name="T47" fmla="*/ 143 h 309"/>
              <a:gd name="T48" fmla="*/ 276 w 285"/>
              <a:gd name="T49" fmla="*/ 173 h 309"/>
              <a:gd name="T50" fmla="*/ 36 w 285"/>
              <a:gd name="T51" fmla="*/ 238 h 309"/>
              <a:gd name="T52" fmla="*/ 24 w 285"/>
              <a:gd name="T53" fmla="*/ 250 h 309"/>
              <a:gd name="T54" fmla="*/ 36 w 285"/>
              <a:gd name="T55" fmla="*/ 261 h 309"/>
              <a:gd name="T56" fmla="*/ 48 w 285"/>
              <a:gd name="T57" fmla="*/ 250 h 309"/>
              <a:gd name="T58" fmla="*/ 36 w 285"/>
              <a:gd name="T59" fmla="*/ 238 h 309"/>
              <a:gd name="T60" fmla="*/ 238 w 285"/>
              <a:gd name="T61" fmla="*/ 119 h 309"/>
              <a:gd name="T62" fmla="*/ 173 w 285"/>
              <a:gd name="T63" fmla="*/ 119 h 309"/>
              <a:gd name="T64" fmla="*/ 190 w 285"/>
              <a:gd name="T65" fmla="*/ 60 h 309"/>
              <a:gd name="T66" fmla="*/ 161 w 285"/>
              <a:gd name="T67" fmla="*/ 24 h 309"/>
              <a:gd name="T68" fmla="*/ 137 w 285"/>
              <a:gd name="T69" fmla="*/ 83 h 309"/>
              <a:gd name="T70" fmla="*/ 123 w 285"/>
              <a:gd name="T71" fmla="*/ 100 h 309"/>
              <a:gd name="T72" fmla="*/ 78 w 285"/>
              <a:gd name="T73" fmla="*/ 143 h 309"/>
              <a:gd name="T74" fmla="*/ 72 w 285"/>
              <a:gd name="T75" fmla="*/ 143 h 309"/>
              <a:gd name="T76" fmla="*/ 72 w 285"/>
              <a:gd name="T77" fmla="*/ 261 h 309"/>
              <a:gd name="T78" fmla="*/ 78 w 285"/>
              <a:gd name="T79" fmla="*/ 261 h 309"/>
              <a:gd name="T80" fmla="*/ 115 w 285"/>
              <a:gd name="T81" fmla="*/ 272 h 309"/>
              <a:gd name="T82" fmla="*/ 179 w 285"/>
              <a:gd name="T83" fmla="*/ 285 h 309"/>
              <a:gd name="T84" fmla="*/ 201 w 285"/>
              <a:gd name="T85" fmla="*/ 285 h 309"/>
              <a:gd name="T86" fmla="*/ 237 w 285"/>
              <a:gd name="T87" fmla="*/ 254 h 309"/>
              <a:gd name="T88" fmla="*/ 236 w 285"/>
              <a:gd name="T89" fmla="*/ 244 h 309"/>
              <a:gd name="T90" fmla="*/ 248 w 285"/>
              <a:gd name="T91" fmla="*/ 220 h 309"/>
              <a:gd name="T92" fmla="*/ 244 w 285"/>
              <a:gd name="T93" fmla="*/ 208 h 309"/>
              <a:gd name="T94" fmla="*/ 254 w 285"/>
              <a:gd name="T95" fmla="*/ 186 h 309"/>
              <a:gd name="T96" fmla="*/ 248 w 285"/>
              <a:gd name="T97" fmla="*/ 166 h 309"/>
              <a:gd name="T98" fmla="*/ 262 w 285"/>
              <a:gd name="T99" fmla="*/ 143 h 309"/>
              <a:gd name="T100" fmla="*/ 238 w 285"/>
              <a:gd name="T101" fmla="*/ 119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5" h="309">
                <a:moveTo>
                  <a:pt x="276" y="173"/>
                </a:moveTo>
                <a:cubicBezTo>
                  <a:pt x="277" y="177"/>
                  <a:pt x="278" y="181"/>
                  <a:pt x="278" y="186"/>
                </a:cubicBezTo>
                <a:cubicBezTo>
                  <a:pt x="278" y="195"/>
                  <a:pt x="276" y="204"/>
                  <a:pt x="271" y="212"/>
                </a:cubicBezTo>
                <a:cubicBezTo>
                  <a:pt x="271" y="215"/>
                  <a:pt x="272" y="218"/>
                  <a:pt x="272" y="220"/>
                </a:cubicBezTo>
                <a:cubicBezTo>
                  <a:pt x="272" y="232"/>
                  <a:pt x="268" y="244"/>
                  <a:pt x="260" y="253"/>
                </a:cubicBezTo>
                <a:cubicBezTo>
                  <a:pt x="261" y="288"/>
                  <a:pt x="237" y="309"/>
                  <a:pt x="203" y="309"/>
                </a:cubicBezTo>
                <a:cubicBezTo>
                  <a:pt x="196" y="309"/>
                  <a:pt x="196" y="309"/>
                  <a:pt x="196" y="309"/>
                </a:cubicBezTo>
                <a:cubicBezTo>
                  <a:pt x="179" y="309"/>
                  <a:pt x="179" y="309"/>
                  <a:pt x="179" y="309"/>
                </a:cubicBezTo>
                <a:cubicBezTo>
                  <a:pt x="152" y="309"/>
                  <a:pt x="128" y="301"/>
                  <a:pt x="103" y="293"/>
                </a:cubicBezTo>
                <a:cubicBezTo>
                  <a:pt x="98" y="291"/>
                  <a:pt x="83" y="285"/>
                  <a:pt x="78" y="285"/>
                </a:cubicBezTo>
                <a:cubicBezTo>
                  <a:pt x="24" y="285"/>
                  <a:pt x="24" y="285"/>
                  <a:pt x="24" y="285"/>
                </a:cubicBezTo>
                <a:cubicBezTo>
                  <a:pt x="11" y="285"/>
                  <a:pt x="0" y="275"/>
                  <a:pt x="0" y="261"/>
                </a:cubicBezTo>
                <a:cubicBezTo>
                  <a:pt x="0" y="143"/>
                  <a:pt x="0" y="143"/>
                  <a:pt x="0" y="143"/>
                </a:cubicBezTo>
                <a:cubicBezTo>
                  <a:pt x="0" y="130"/>
                  <a:pt x="11" y="119"/>
                  <a:pt x="24" y="119"/>
                </a:cubicBezTo>
                <a:cubicBezTo>
                  <a:pt x="75" y="119"/>
                  <a:pt x="75" y="119"/>
                  <a:pt x="75" y="119"/>
                </a:cubicBezTo>
                <a:cubicBezTo>
                  <a:pt x="82" y="114"/>
                  <a:pt x="95" y="97"/>
                  <a:pt x="100" y="90"/>
                </a:cubicBezTo>
                <a:cubicBezTo>
                  <a:pt x="107" y="82"/>
                  <a:pt x="113" y="74"/>
                  <a:pt x="120" y="66"/>
                </a:cubicBezTo>
                <a:cubicBezTo>
                  <a:pt x="131" y="55"/>
                  <a:pt x="126" y="25"/>
                  <a:pt x="144" y="7"/>
                </a:cubicBezTo>
                <a:cubicBezTo>
                  <a:pt x="149" y="3"/>
                  <a:pt x="154" y="0"/>
                  <a:pt x="161" y="0"/>
                </a:cubicBezTo>
                <a:cubicBezTo>
                  <a:pt x="180" y="0"/>
                  <a:pt x="199" y="7"/>
                  <a:pt x="208" y="25"/>
                </a:cubicBezTo>
                <a:cubicBezTo>
                  <a:pt x="213" y="36"/>
                  <a:pt x="214" y="47"/>
                  <a:pt x="214" y="60"/>
                </a:cubicBezTo>
                <a:cubicBezTo>
                  <a:pt x="214" y="73"/>
                  <a:pt x="211" y="84"/>
                  <a:pt x="205" y="95"/>
                </a:cubicBezTo>
                <a:cubicBezTo>
                  <a:pt x="238" y="95"/>
                  <a:pt x="238" y="95"/>
                  <a:pt x="238" y="95"/>
                </a:cubicBezTo>
                <a:cubicBezTo>
                  <a:pt x="264" y="95"/>
                  <a:pt x="285" y="117"/>
                  <a:pt x="285" y="143"/>
                </a:cubicBezTo>
                <a:cubicBezTo>
                  <a:pt x="285" y="153"/>
                  <a:pt x="282" y="164"/>
                  <a:pt x="276" y="173"/>
                </a:cubicBezTo>
                <a:close/>
                <a:moveTo>
                  <a:pt x="36" y="238"/>
                </a:moveTo>
                <a:cubicBezTo>
                  <a:pt x="30" y="238"/>
                  <a:pt x="24" y="243"/>
                  <a:pt x="24" y="250"/>
                </a:cubicBezTo>
                <a:cubicBezTo>
                  <a:pt x="24" y="256"/>
                  <a:pt x="30" y="261"/>
                  <a:pt x="36" y="261"/>
                </a:cubicBezTo>
                <a:cubicBezTo>
                  <a:pt x="43" y="261"/>
                  <a:pt x="48" y="256"/>
                  <a:pt x="48" y="250"/>
                </a:cubicBezTo>
                <a:cubicBezTo>
                  <a:pt x="48" y="243"/>
                  <a:pt x="43" y="238"/>
                  <a:pt x="36" y="238"/>
                </a:cubicBezTo>
                <a:close/>
                <a:moveTo>
                  <a:pt x="238" y="119"/>
                </a:moveTo>
                <a:cubicBezTo>
                  <a:pt x="173" y="119"/>
                  <a:pt x="173" y="119"/>
                  <a:pt x="173" y="119"/>
                </a:cubicBezTo>
                <a:cubicBezTo>
                  <a:pt x="173" y="97"/>
                  <a:pt x="190" y="81"/>
                  <a:pt x="190" y="60"/>
                </a:cubicBezTo>
                <a:cubicBezTo>
                  <a:pt x="190" y="38"/>
                  <a:pt x="186" y="24"/>
                  <a:pt x="161" y="24"/>
                </a:cubicBezTo>
                <a:cubicBezTo>
                  <a:pt x="149" y="36"/>
                  <a:pt x="155" y="64"/>
                  <a:pt x="137" y="83"/>
                </a:cubicBezTo>
                <a:cubicBezTo>
                  <a:pt x="132" y="89"/>
                  <a:pt x="127" y="94"/>
                  <a:pt x="123" y="100"/>
                </a:cubicBezTo>
                <a:cubicBezTo>
                  <a:pt x="114" y="111"/>
                  <a:pt x="92" y="143"/>
                  <a:pt x="78" y="143"/>
                </a:cubicBezTo>
                <a:cubicBezTo>
                  <a:pt x="72" y="143"/>
                  <a:pt x="72" y="143"/>
                  <a:pt x="72" y="143"/>
                </a:cubicBezTo>
                <a:cubicBezTo>
                  <a:pt x="72" y="261"/>
                  <a:pt x="72" y="261"/>
                  <a:pt x="72" y="261"/>
                </a:cubicBezTo>
                <a:cubicBezTo>
                  <a:pt x="78" y="261"/>
                  <a:pt x="78" y="261"/>
                  <a:pt x="78" y="261"/>
                </a:cubicBezTo>
                <a:cubicBezTo>
                  <a:pt x="88" y="261"/>
                  <a:pt x="105" y="268"/>
                  <a:pt x="115" y="272"/>
                </a:cubicBezTo>
                <a:cubicBezTo>
                  <a:pt x="136" y="279"/>
                  <a:pt x="157" y="285"/>
                  <a:pt x="179" y="285"/>
                </a:cubicBezTo>
                <a:cubicBezTo>
                  <a:pt x="201" y="285"/>
                  <a:pt x="201" y="285"/>
                  <a:pt x="201" y="285"/>
                </a:cubicBezTo>
                <a:cubicBezTo>
                  <a:pt x="222" y="285"/>
                  <a:pt x="237" y="277"/>
                  <a:pt x="237" y="254"/>
                </a:cubicBezTo>
                <a:cubicBezTo>
                  <a:pt x="237" y="251"/>
                  <a:pt x="236" y="247"/>
                  <a:pt x="236" y="244"/>
                </a:cubicBezTo>
                <a:cubicBezTo>
                  <a:pt x="244" y="240"/>
                  <a:pt x="248" y="229"/>
                  <a:pt x="248" y="220"/>
                </a:cubicBezTo>
                <a:cubicBezTo>
                  <a:pt x="248" y="216"/>
                  <a:pt x="247" y="212"/>
                  <a:pt x="244" y="208"/>
                </a:cubicBezTo>
                <a:cubicBezTo>
                  <a:pt x="251" y="202"/>
                  <a:pt x="254" y="194"/>
                  <a:pt x="254" y="186"/>
                </a:cubicBezTo>
                <a:cubicBezTo>
                  <a:pt x="254" y="180"/>
                  <a:pt x="252" y="171"/>
                  <a:pt x="248" y="166"/>
                </a:cubicBezTo>
                <a:cubicBezTo>
                  <a:pt x="257" y="166"/>
                  <a:pt x="262" y="150"/>
                  <a:pt x="262" y="143"/>
                </a:cubicBezTo>
                <a:cubicBezTo>
                  <a:pt x="262" y="130"/>
                  <a:pt x="250" y="119"/>
                  <a:pt x="238" y="119"/>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Rectangle 69"/>
          <p:cNvSpPr/>
          <p:nvPr/>
        </p:nvSpPr>
        <p:spPr>
          <a:xfrm>
            <a:off x="5284561" y="2752976"/>
            <a:ext cx="215442" cy="966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1" name="Rectangle 70"/>
          <p:cNvSpPr/>
          <p:nvPr/>
        </p:nvSpPr>
        <p:spPr>
          <a:xfrm>
            <a:off x="5500003" y="2752976"/>
            <a:ext cx="215442" cy="966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2" name="Rectangle 71"/>
          <p:cNvSpPr/>
          <p:nvPr/>
        </p:nvSpPr>
        <p:spPr>
          <a:xfrm>
            <a:off x="5715444" y="2752976"/>
            <a:ext cx="215442" cy="966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3" name="Rectangle 72"/>
          <p:cNvSpPr/>
          <p:nvPr/>
        </p:nvSpPr>
        <p:spPr>
          <a:xfrm>
            <a:off x="5930886" y="2752976"/>
            <a:ext cx="215442" cy="966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4" name="Rectangle 73"/>
          <p:cNvSpPr/>
          <p:nvPr/>
        </p:nvSpPr>
        <p:spPr>
          <a:xfrm>
            <a:off x="6146327" y="2752976"/>
            <a:ext cx="215442" cy="966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5" name="Rectangle 74"/>
          <p:cNvSpPr/>
          <p:nvPr/>
        </p:nvSpPr>
        <p:spPr>
          <a:xfrm>
            <a:off x="6361769" y="2752976"/>
            <a:ext cx="215442" cy="966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4788243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anim calcmode="lin" valueType="num">
                                      <p:cBhvr>
                                        <p:cTn id="13" dur="300" fill="hold"/>
                                        <p:tgtEl>
                                          <p:spTgt spid="2"/>
                                        </p:tgtEl>
                                        <p:attrNameLst>
                                          <p:attrName>ppt_x</p:attrName>
                                        </p:attrNameLst>
                                      </p:cBhvr>
                                      <p:tavLst>
                                        <p:tav tm="0">
                                          <p:val>
                                            <p:strVal val="#ppt_x"/>
                                          </p:val>
                                        </p:tav>
                                        <p:tav tm="100000">
                                          <p:val>
                                            <p:strVal val="#ppt_x"/>
                                          </p:val>
                                        </p:tav>
                                      </p:tavLst>
                                    </p:anim>
                                    <p:anim calcmode="lin" valueType="num">
                                      <p:cBhvr>
                                        <p:cTn id="14" dur="300" fill="hold"/>
                                        <p:tgtEl>
                                          <p:spTgt spid="2"/>
                                        </p:tgtEl>
                                        <p:attrNameLst>
                                          <p:attrName>ppt_y</p:attrName>
                                        </p:attrNameLst>
                                      </p:cBhvr>
                                      <p:tavLst>
                                        <p:tav tm="0">
                                          <p:val>
                                            <p:strVal val="#ppt_y+.1"/>
                                          </p:val>
                                        </p:tav>
                                        <p:tav tm="100000">
                                          <p:val>
                                            <p:strVal val="#ppt_y"/>
                                          </p:val>
                                        </p:tav>
                                      </p:tavLst>
                                    </p:anim>
                                  </p:childTnLst>
                                </p:cTn>
                              </p:par>
                            </p:childTnLst>
                          </p:cTn>
                        </p:par>
                        <p:par>
                          <p:cTn id="15" fill="hold">
                            <p:stCondLst>
                              <p:cond delay="800"/>
                            </p:stCondLst>
                            <p:childTnLst>
                              <p:par>
                                <p:cTn id="16" presetID="2" presetClass="entr" presetSubtype="8" fill="hold" grpId="0" nodeType="afterEffect">
                                  <p:stCondLst>
                                    <p:cond delay="0"/>
                                  </p:stCondLst>
                                  <p:childTnLst>
                                    <p:set>
                                      <p:cBhvr>
                                        <p:cTn id="17" dur="1" fill="hold">
                                          <p:stCondLst>
                                            <p:cond delay="0"/>
                                          </p:stCondLst>
                                        </p:cTn>
                                        <p:tgtEl>
                                          <p:spTgt spid="34"/>
                                        </p:tgtEl>
                                        <p:attrNameLst>
                                          <p:attrName>style.visibility</p:attrName>
                                        </p:attrNameLst>
                                      </p:cBhvr>
                                      <p:to>
                                        <p:strVal val="visible"/>
                                      </p:to>
                                    </p:set>
                                    <p:anim calcmode="lin" valueType="num">
                                      <p:cBhvr additive="base">
                                        <p:cTn id="18" dur="150" fill="hold"/>
                                        <p:tgtEl>
                                          <p:spTgt spid="34"/>
                                        </p:tgtEl>
                                        <p:attrNameLst>
                                          <p:attrName>ppt_x</p:attrName>
                                        </p:attrNameLst>
                                      </p:cBhvr>
                                      <p:tavLst>
                                        <p:tav tm="0">
                                          <p:val>
                                            <p:strVal val="0-#ppt_w/2"/>
                                          </p:val>
                                        </p:tav>
                                        <p:tav tm="100000">
                                          <p:val>
                                            <p:strVal val="#ppt_x"/>
                                          </p:val>
                                        </p:tav>
                                      </p:tavLst>
                                    </p:anim>
                                    <p:anim calcmode="lin" valueType="num">
                                      <p:cBhvr additive="base">
                                        <p:cTn id="19" dur="150" fill="hold"/>
                                        <p:tgtEl>
                                          <p:spTgt spid="34"/>
                                        </p:tgtEl>
                                        <p:attrNameLst>
                                          <p:attrName>ppt_y</p:attrName>
                                        </p:attrNameLst>
                                      </p:cBhvr>
                                      <p:tavLst>
                                        <p:tav tm="0">
                                          <p:val>
                                            <p:strVal val="#ppt_y"/>
                                          </p:val>
                                        </p:tav>
                                        <p:tav tm="100000">
                                          <p:val>
                                            <p:strVal val="#ppt_y"/>
                                          </p:val>
                                        </p:tav>
                                      </p:tavLst>
                                    </p:anim>
                                  </p:childTnLst>
                                </p:cTn>
                              </p:par>
                            </p:childTnLst>
                          </p:cTn>
                        </p:par>
                        <p:par>
                          <p:cTn id="20" fill="hold">
                            <p:stCondLst>
                              <p:cond delay="950"/>
                            </p:stCondLst>
                            <p:childTnLst>
                              <p:par>
                                <p:cTn id="21" presetID="2" presetClass="entr" presetSubtype="8" fill="hold" grpId="0" nodeType="after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additive="base">
                                        <p:cTn id="23" dur="150" fill="hold"/>
                                        <p:tgtEl>
                                          <p:spTgt spid="37"/>
                                        </p:tgtEl>
                                        <p:attrNameLst>
                                          <p:attrName>ppt_x</p:attrName>
                                        </p:attrNameLst>
                                      </p:cBhvr>
                                      <p:tavLst>
                                        <p:tav tm="0">
                                          <p:val>
                                            <p:strVal val="0-#ppt_w/2"/>
                                          </p:val>
                                        </p:tav>
                                        <p:tav tm="100000">
                                          <p:val>
                                            <p:strVal val="#ppt_x"/>
                                          </p:val>
                                        </p:tav>
                                      </p:tavLst>
                                    </p:anim>
                                    <p:anim calcmode="lin" valueType="num">
                                      <p:cBhvr additive="base">
                                        <p:cTn id="24" dur="150" fill="hold"/>
                                        <p:tgtEl>
                                          <p:spTgt spid="37"/>
                                        </p:tgtEl>
                                        <p:attrNameLst>
                                          <p:attrName>ppt_y</p:attrName>
                                        </p:attrNameLst>
                                      </p:cBhvr>
                                      <p:tavLst>
                                        <p:tav tm="0">
                                          <p:val>
                                            <p:strVal val="#ppt_y"/>
                                          </p:val>
                                        </p:tav>
                                        <p:tav tm="100000">
                                          <p:val>
                                            <p:strVal val="#ppt_y"/>
                                          </p:val>
                                        </p:tav>
                                      </p:tavLst>
                                    </p:anim>
                                  </p:childTnLst>
                                </p:cTn>
                              </p:par>
                            </p:childTnLst>
                          </p:cTn>
                        </p:par>
                        <p:par>
                          <p:cTn id="25" fill="hold">
                            <p:stCondLst>
                              <p:cond delay="1100"/>
                            </p:stCondLst>
                            <p:childTnLst>
                              <p:par>
                                <p:cTn id="26" presetID="2" presetClass="entr" presetSubtype="8" fill="hold" grpId="0" nodeType="afterEffect">
                                  <p:stCondLst>
                                    <p:cond delay="0"/>
                                  </p:stCondLst>
                                  <p:childTnLst>
                                    <p:set>
                                      <p:cBhvr>
                                        <p:cTn id="27" dur="1" fill="hold">
                                          <p:stCondLst>
                                            <p:cond delay="0"/>
                                          </p:stCondLst>
                                        </p:cTn>
                                        <p:tgtEl>
                                          <p:spTgt spid="38"/>
                                        </p:tgtEl>
                                        <p:attrNameLst>
                                          <p:attrName>style.visibility</p:attrName>
                                        </p:attrNameLst>
                                      </p:cBhvr>
                                      <p:to>
                                        <p:strVal val="visible"/>
                                      </p:to>
                                    </p:set>
                                    <p:anim calcmode="lin" valueType="num">
                                      <p:cBhvr additive="base">
                                        <p:cTn id="28" dur="150" fill="hold"/>
                                        <p:tgtEl>
                                          <p:spTgt spid="38"/>
                                        </p:tgtEl>
                                        <p:attrNameLst>
                                          <p:attrName>ppt_x</p:attrName>
                                        </p:attrNameLst>
                                      </p:cBhvr>
                                      <p:tavLst>
                                        <p:tav tm="0">
                                          <p:val>
                                            <p:strVal val="0-#ppt_w/2"/>
                                          </p:val>
                                        </p:tav>
                                        <p:tav tm="100000">
                                          <p:val>
                                            <p:strVal val="#ppt_x"/>
                                          </p:val>
                                        </p:tav>
                                      </p:tavLst>
                                    </p:anim>
                                    <p:anim calcmode="lin" valueType="num">
                                      <p:cBhvr additive="base">
                                        <p:cTn id="29" dur="150" fill="hold"/>
                                        <p:tgtEl>
                                          <p:spTgt spid="38"/>
                                        </p:tgtEl>
                                        <p:attrNameLst>
                                          <p:attrName>ppt_y</p:attrName>
                                        </p:attrNameLst>
                                      </p:cBhvr>
                                      <p:tavLst>
                                        <p:tav tm="0">
                                          <p:val>
                                            <p:strVal val="#ppt_y"/>
                                          </p:val>
                                        </p:tav>
                                        <p:tav tm="100000">
                                          <p:val>
                                            <p:strVal val="#ppt_y"/>
                                          </p:val>
                                        </p:tav>
                                      </p:tavLst>
                                    </p:anim>
                                  </p:childTnLst>
                                </p:cTn>
                              </p:par>
                            </p:childTnLst>
                          </p:cTn>
                        </p:par>
                        <p:par>
                          <p:cTn id="30" fill="hold">
                            <p:stCondLst>
                              <p:cond delay="1250"/>
                            </p:stCondLst>
                            <p:childTnLst>
                              <p:par>
                                <p:cTn id="31" presetID="2" presetClass="entr" presetSubtype="8" fill="hold" grpId="0" nodeType="afterEffect">
                                  <p:stCondLst>
                                    <p:cond delay="0"/>
                                  </p:stCondLst>
                                  <p:childTnLst>
                                    <p:set>
                                      <p:cBhvr>
                                        <p:cTn id="32" dur="1" fill="hold">
                                          <p:stCondLst>
                                            <p:cond delay="0"/>
                                          </p:stCondLst>
                                        </p:cTn>
                                        <p:tgtEl>
                                          <p:spTgt spid="39"/>
                                        </p:tgtEl>
                                        <p:attrNameLst>
                                          <p:attrName>style.visibility</p:attrName>
                                        </p:attrNameLst>
                                      </p:cBhvr>
                                      <p:to>
                                        <p:strVal val="visible"/>
                                      </p:to>
                                    </p:set>
                                    <p:anim calcmode="lin" valueType="num">
                                      <p:cBhvr additive="base">
                                        <p:cTn id="33" dur="150" fill="hold"/>
                                        <p:tgtEl>
                                          <p:spTgt spid="39"/>
                                        </p:tgtEl>
                                        <p:attrNameLst>
                                          <p:attrName>ppt_x</p:attrName>
                                        </p:attrNameLst>
                                      </p:cBhvr>
                                      <p:tavLst>
                                        <p:tav tm="0">
                                          <p:val>
                                            <p:strVal val="0-#ppt_w/2"/>
                                          </p:val>
                                        </p:tav>
                                        <p:tav tm="100000">
                                          <p:val>
                                            <p:strVal val="#ppt_x"/>
                                          </p:val>
                                        </p:tav>
                                      </p:tavLst>
                                    </p:anim>
                                    <p:anim calcmode="lin" valueType="num">
                                      <p:cBhvr additive="base">
                                        <p:cTn id="34" dur="150" fill="hold"/>
                                        <p:tgtEl>
                                          <p:spTgt spid="39"/>
                                        </p:tgtEl>
                                        <p:attrNameLst>
                                          <p:attrName>ppt_y</p:attrName>
                                        </p:attrNameLst>
                                      </p:cBhvr>
                                      <p:tavLst>
                                        <p:tav tm="0">
                                          <p:val>
                                            <p:strVal val="#ppt_y"/>
                                          </p:val>
                                        </p:tav>
                                        <p:tav tm="100000">
                                          <p:val>
                                            <p:strVal val="#ppt_y"/>
                                          </p:val>
                                        </p:tav>
                                      </p:tavLst>
                                    </p:anim>
                                  </p:childTnLst>
                                </p:cTn>
                              </p:par>
                            </p:childTnLst>
                          </p:cTn>
                        </p:par>
                        <p:par>
                          <p:cTn id="35" fill="hold">
                            <p:stCondLst>
                              <p:cond delay="1400"/>
                            </p:stCondLst>
                            <p:childTnLst>
                              <p:par>
                                <p:cTn id="36" presetID="2" presetClass="entr" presetSubtype="8" fill="hold" grpId="0" nodeType="afterEffect">
                                  <p:stCondLst>
                                    <p:cond delay="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150" fill="hold"/>
                                        <p:tgtEl>
                                          <p:spTgt spid="40"/>
                                        </p:tgtEl>
                                        <p:attrNameLst>
                                          <p:attrName>ppt_x</p:attrName>
                                        </p:attrNameLst>
                                      </p:cBhvr>
                                      <p:tavLst>
                                        <p:tav tm="0">
                                          <p:val>
                                            <p:strVal val="0-#ppt_w/2"/>
                                          </p:val>
                                        </p:tav>
                                        <p:tav tm="100000">
                                          <p:val>
                                            <p:strVal val="#ppt_x"/>
                                          </p:val>
                                        </p:tav>
                                      </p:tavLst>
                                    </p:anim>
                                    <p:anim calcmode="lin" valueType="num">
                                      <p:cBhvr additive="base">
                                        <p:cTn id="39" dur="150" fill="hold"/>
                                        <p:tgtEl>
                                          <p:spTgt spid="40"/>
                                        </p:tgtEl>
                                        <p:attrNameLst>
                                          <p:attrName>ppt_y</p:attrName>
                                        </p:attrNameLst>
                                      </p:cBhvr>
                                      <p:tavLst>
                                        <p:tav tm="0">
                                          <p:val>
                                            <p:strVal val="#ppt_y"/>
                                          </p:val>
                                        </p:tav>
                                        <p:tav tm="100000">
                                          <p:val>
                                            <p:strVal val="#ppt_y"/>
                                          </p:val>
                                        </p:tav>
                                      </p:tavLst>
                                    </p:anim>
                                  </p:childTnLst>
                                </p:cTn>
                              </p:par>
                            </p:childTnLst>
                          </p:cTn>
                        </p:par>
                        <p:par>
                          <p:cTn id="40" fill="hold">
                            <p:stCondLst>
                              <p:cond delay="1550"/>
                            </p:stCondLst>
                            <p:childTnLst>
                              <p:par>
                                <p:cTn id="41" presetID="2" presetClass="entr" presetSubtype="8" fill="hold" grpId="0" nodeType="afterEffect">
                                  <p:stCondLst>
                                    <p:cond delay="0"/>
                                  </p:stCondLst>
                                  <p:childTnLst>
                                    <p:set>
                                      <p:cBhvr>
                                        <p:cTn id="42" dur="1" fill="hold">
                                          <p:stCondLst>
                                            <p:cond delay="0"/>
                                          </p:stCondLst>
                                        </p:cTn>
                                        <p:tgtEl>
                                          <p:spTgt spid="42"/>
                                        </p:tgtEl>
                                        <p:attrNameLst>
                                          <p:attrName>style.visibility</p:attrName>
                                        </p:attrNameLst>
                                      </p:cBhvr>
                                      <p:to>
                                        <p:strVal val="visible"/>
                                      </p:to>
                                    </p:set>
                                    <p:anim calcmode="lin" valueType="num">
                                      <p:cBhvr additive="base">
                                        <p:cTn id="43" dur="150" fill="hold"/>
                                        <p:tgtEl>
                                          <p:spTgt spid="42"/>
                                        </p:tgtEl>
                                        <p:attrNameLst>
                                          <p:attrName>ppt_x</p:attrName>
                                        </p:attrNameLst>
                                      </p:cBhvr>
                                      <p:tavLst>
                                        <p:tav tm="0">
                                          <p:val>
                                            <p:strVal val="0-#ppt_w/2"/>
                                          </p:val>
                                        </p:tav>
                                        <p:tav tm="100000">
                                          <p:val>
                                            <p:strVal val="#ppt_x"/>
                                          </p:val>
                                        </p:tav>
                                      </p:tavLst>
                                    </p:anim>
                                    <p:anim calcmode="lin" valueType="num">
                                      <p:cBhvr additive="base">
                                        <p:cTn id="44" dur="150" fill="hold"/>
                                        <p:tgtEl>
                                          <p:spTgt spid="42"/>
                                        </p:tgtEl>
                                        <p:attrNameLst>
                                          <p:attrName>ppt_y</p:attrName>
                                        </p:attrNameLst>
                                      </p:cBhvr>
                                      <p:tavLst>
                                        <p:tav tm="0">
                                          <p:val>
                                            <p:strVal val="#ppt_y"/>
                                          </p:val>
                                        </p:tav>
                                        <p:tav tm="100000">
                                          <p:val>
                                            <p:strVal val="#ppt_y"/>
                                          </p:val>
                                        </p:tav>
                                      </p:tavLst>
                                    </p:anim>
                                  </p:childTnLst>
                                </p:cTn>
                              </p:par>
                            </p:childTnLst>
                          </p:cTn>
                        </p:par>
                        <p:par>
                          <p:cTn id="45" fill="hold">
                            <p:stCondLst>
                              <p:cond delay="1700"/>
                            </p:stCondLst>
                            <p:childTnLst>
                              <p:par>
                                <p:cTn id="46" presetID="2" presetClass="entr" presetSubtype="2" fill="hold" grpId="0" nodeType="afterEffect">
                                  <p:stCondLst>
                                    <p:cond delay="0"/>
                                  </p:stCondLst>
                                  <p:childTnLst>
                                    <p:set>
                                      <p:cBhvr>
                                        <p:cTn id="47" dur="1" fill="hold">
                                          <p:stCondLst>
                                            <p:cond delay="0"/>
                                          </p:stCondLst>
                                        </p:cTn>
                                        <p:tgtEl>
                                          <p:spTgt spid="70"/>
                                        </p:tgtEl>
                                        <p:attrNameLst>
                                          <p:attrName>style.visibility</p:attrName>
                                        </p:attrNameLst>
                                      </p:cBhvr>
                                      <p:to>
                                        <p:strVal val="visible"/>
                                      </p:to>
                                    </p:set>
                                    <p:anim calcmode="lin" valueType="num">
                                      <p:cBhvr additive="base">
                                        <p:cTn id="48" dur="150" fill="hold"/>
                                        <p:tgtEl>
                                          <p:spTgt spid="70"/>
                                        </p:tgtEl>
                                        <p:attrNameLst>
                                          <p:attrName>ppt_x</p:attrName>
                                        </p:attrNameLst>
                                      </p:cBhvr>
                                      <p:tavLst>
                                        <p:tav tm="0">
                                          <p:val>
                                            <p:strVal val="1+#ppt_w/2"/>
                                          </p:val>
                                        </p:tav>
                                        <p:tav tm="100000">
                                          <p:val>
                                            <p:strVal val="#ppt_x"/>
                                          </p:val>
                                        </p:tav>
                                      </p:tavLst>
                                    </p:anim>
                                    <p:anim calcmode="lin" valueType="num">
                                      <p:cBhvr additive="base">
                                        <p:cTn id="49" dur="150" fill="hold"/>
                                        <p:tgtEl>
                                          <p:spTgt spid="70"/>
                                        </p:tgtEl>
                                        <p:attrNameLst>
                                          <p:attrName>ppt_y</p:attrName>
                                        </p:attrNameLst>
                                      </p:cBhvr>
                                      <p:tavLst>
                                        <p:tav tm="0">
                                          <p:val>
                                            <p:strVal val="#ppt_y"/>
                                          </p:val>
                                        </p:tav>
                                        <p:tav tm="100000">
                                          <p:val>
                                            <p:strVal val="#ppt_y"/>
                                          </p:val>
                                        </p:tav>
                                      </p:tavLst>
                                    </p:anim>
                                  </p:childTnLst>
                                </p:cTn>
                              </p:par>
                            </p:childTnLst>
                          </p:cTn>
                        </p:par>
                        <p:par>
                          <p:cTn id="50" fill="hold">
                            <p:stCondLst>
                              <p:cond delay="1850"/>
                            </p:stCondLst>
                            <p:childTnLst>
                              <p:par>
                                <p:cTn id="51" presetID="2" presetClass="entr" presetSubtype="2" fill="hold" grpId="0" nodeType="afterEffect">
                                  <p:stCondLst>
                                    <p:cond delay="0"/>
                                  </p:stCondLst>
                                  <p:childTnLst>
                                    <p:set>
                                      <p:cBhvr>
                                        <p:cTn id="52" dur="1" fill="hold">
                                          <p:stCondLst>
                                            <p:cond delay="0"/>
                                          </p:stCondLst>
                                        </p:cTn>
                                        <p:tgtEl>
                                          <p:spTgt spid="71"/>
                                        </p:tgtEl>
                                        <p:attrNameLst>
                                          <p:attrName>style.visibility</p:attrName>
                                        </p:attrNameLst>
                                      </p:cBhvr>
                                      <p:to>
                                        <p:strVal val="visible"/>
                                      </p:to>
                                    </p:set>
                                    <p:anim calcmode="lin" valueType="num">
                                      <p:cBhvr additive="base">
                                        <p:cTn id="53" dur="150" fill="hold"/>
                                        <p:tgtEl>
                                          <p:spTgt spid="71"/>
                                        </p:tgtEl>
                                        <p:attrNameLst>
                                          <p:attrName>ppt_x</p:attrName>
                                        </p:attrNameLst>
                                      </p:cBhvr>
                                      <p:tavLst>
                                        <p:tav tm="0">
                                          <p:val>
                                            <p:strVal val="1+#ppt_w/2"/>
                                          </p:val>
                                        </p:tav>
                                        <p:tav tm="100000">
                                          <p:val>
                                            <p:strVal val="#ppt_x"/>
                                          </p:val>
                                        </p:tav>
                                      </p:tavLst>
                                    </p:anim>
                                    <p:anim calcmode="lin" valueType="num">
                                      <p:cBhvr additive="base">
                                        <p:cTn id="54" dur="150" fill="hold"/>
                                        <p:tgtEl>
                                          <p:spTgt spid="71"/>
                                        </p:tgtEl>
                                        <p:attrNameLst>
                                          <p:attrName>ppt_y</p:attrName>
                                        </p:attrNameLst>
                                      </p:cBhvr>
                                      <p:tavLst>
                                        <p:tav tm="0">
                                          <p:val>
                                            <p:strVal val="#ppt_y"/>
                                          </p:val>
                                        </p:tav>
                                        <p:tav tm="100000">
                                          <p:val>
                                            <p:strVal val="#ppt_y"/>
                                          </p:val>
                                        </p:tav>
                                      </p:tavLst>
                                    </p:anim>
                                  </p:childTnLst>
                                </p:cTn>
                              </p:par>
                            </p:childTnLst>
                          </p:cTn>
                        </p:par>
                        <p:par>
                          <p:cTn id="55" fill="hold">
                            <p:stCondLst>
                              <p:cond delay="2000"/>
                            </p:stCondLst>
                            <p:childTnLst>
                              <p:par>
                                <p:cTn id="56" presetID="2" presetClass="entr" presetSubtype="2" fill="hold" grpId="0" nodeType="afterEffect">
                                  <p:stCondLst>
                                    <p:cond delay="0"/>
                                  </p:stCondLst>
                                  <p:childTnLst>
                                    <p:set>
                                      <p:cBhvr>
                                        <p:cTn id="57" dur="1" fill="hold">
                                          <p:stCondLst>
                                            <p:cond delay="0"/>
                                          </p:stCondLst>
                                        </p:cTn>
                                        <p:tgtEl>
                                          <p:spTgt spid="72"/>
                                        </p:tgtEl>
                                        <p:attrNameLst>
                                          <p:attrName>style.visibility</p:attrName>
                                        </p:attrNameLst>
                                      </p:cBhvr>
                                      <p:to>
                                        <p:strVal val="visible"/>
                                      </p:to>
                                    </p:set>
                                    <p:anim calcmode="lin" valueType="num">
                                      <p:cBhvr additive="base">
                                        <p:cTn id="58" dur="150" fill="hold"/>
                                        <p:tgtEl>
                                          <p:spTgt spid="72"/>
                                        </p:tgtEl>
                                        <p:attrNameLst>
                                          <p:attrName>ppt_x</p:attrName>
                                        </p:attrNameLst>
                                      </p:cBhvr>
                                      <p:tavLst>
                                        <p:tav tm="0">
                                          <p:val>
                                            <p:strVal val="1+#ppt_w/2"/>
                                          </p:val>
                                        </p:tav>
                                        <p:tav tm="100000">
                                          <p:val>
                                            <p:strVal val="#ppt_x"/>
                                          </p:val>
                                        </p:tav>
                                      </p:tavLst>
                                    </p:anim>
                                    <p:anim calcmode="lin" valueType="num">
                                      <p:cBhvr additive="base">
                                        <p:cTn id="59" dur="150" fill="hold"/>
                                        <p:tgtEl>
                                          <p:spTgt spid="72"/>
                                        </p:tgtEl>
                                        <p:attrNameLst>
                                          <p:attrName>ppt_y</p:attrName>
                                        </p:attrNameLst>
                                      </p:cBhvr>
                                      <p:tavLst>
                                        <p:tav tm="0">
                                          <p:val>
                                            <p:strVal val="#ppt_y"/>
                                          </p:val>
                                        </p:tav>
                                        <p:tav tm="100000">
                                          <p:val>
                                            <p:strVal val="#ppt_y"/>
                                          </p:val>
                                        </p:tav>
                                      </p:tavLst>
                                    </p:anim>
                                  </p:childTnLst>
                                </p:cTn>
                              </p:par>
                            </p:childTnLst>
                          </p:cTn>
                        </p:par>
                        <p:par>
                          <p:cTn id="60" fill="hold">
                            <p:stCondLst>
                              <p:cond delay="2150"/>
                            </p:stCondLst>
                            <p:childTnLst>
                              <p:par>
                                <p:cTn id="61" presetID="2" presetClass="entr" presetSubtype="2" fill="hold" grpId="0" nodeType="afterEffect">
                                  <p:stCondLst>
                                    <p:cond delay="0"/>
                                  </p:stCondLst>
                                  <p:childTnLst>
                                    <p:set>
                                      <p:cBhvr>
                                        <p:cTn id="62" dur="1" fill="hold">
                                          <p:stCondLst>
                                            <p:cond delay="0"/>
                                          </p:stCondLst>
                                        </p:cTn>
                                        <p:tgtEl>
                                          <p:spTgt spid="73"/>
                                        </p:tgtEl>
                                        <p:attrNameLst>
                                          <p:attrName>style.visibility</p:attrName>
                                        </p:attrNameLst>
                                      </p:cBhvr>
                                      <p:to>
                                        <p:strVal val="visible"/>
                                      </p:to>
                                    </p:set>
                                    <p:anim calcmode="lin" valueType="num">
                                      <p:cBhvr additive="base">
                                        <p:cTn id="63" dur="150" fill="hold"/>
                                        <p:tgtEl>
                                          <p:spTgt spid="73"/>
                                        </p:tgtEl>
                                        <p:attrNameLst>
                                          <p:attrName>ppt_x</p:attrName>
                                        </p:attrNameLst>
                                      </p:cBhvr>
                                      <p:tavLst>
                                        <p:tav tm="0">
                                          <p:val>
                                            <p:strVal val="1+#ppt_w/2"/>
                                          </p:val>
                                        </p:tav>
                                        <p:tav tm="100000">
                                          <p:val>
                                            <p:strVal val="#ppt_x"/>
                                          </p:val>
                                        </p:tav>
                                      </p:tavLst>
                                    </p:anim>
                                    <p:anim calcmode="lin" valueType="num">
                                      <p:cBhvr additive="base">
                                        <p:cTn id="64" dur="150" fill="hold"/>
                                        <p:tgtEl>
                                          <p:spTgt spid="73"/>
                                        </p:tgtEl>
                                        <p:attrNameLst>
                                          <p:attrName>ppt_y</p:attrName>
                                        </p:attrNameLst>
                                      </p:cBhvr>
                                      <p:tavLst>
                                        <p:tav tm="0">
                                          <p:val>
                                            <p:strVal val="#ppt_y"/>
                                          </p:val>
                                        </p:tav>
                                        <p:tav tm="100000">
                                          <p:val>
                                            <p:strVal val="#ppt_y"/>
                                          </p:val>
                                        </p:tav>
                                      </p:tavLst>
                                    </p:anim>
                                  </p:childTnLst>
                                </p:cTn>
                              </p:par>
                            </p:childTnLst>
                          </p:cTn>
                        </p:par>
                        <p:par>
                          <p:cTn id="65" fill="hold">
                            <p:stCondLst>
                              <p:cond delay="2300"/>
                            </p:stCondLst>
                            <p:childTnLst>
                              <p:par>
                                <p:cTn id="66" presetID="2" presetClass="entr" presetSubtype="2" fill="hold" grpId="0" nodeType="afterEffect">
                                  <p:stCondLst>
                                    <p:cond delay="0"/>
                                  </p:stCondLst>
                                  <p:childTnLst>
                                    <p:set>
                                      <p:cBhvr>
                                        <p:cTn id="67" dur="1" fill="hold">
                                          <p:stCondLst>
                                            <p:cond delay="0"/>
                                          </p:stCondLst>
                                        </p:cTn>
                                        <p:tgtEl>
                                          <p:spTgt spid="74"/>
                                        </p:tgtEl>
                                        <p:attrNameLst>
                                          <p:attrName>style.visibility</p:attrName>
                                        </p:attrNameLst>
                                      </p:cBhvr>
                                      <p:to>
                                        <p:strVal val="visible"/>
                                      </p:to>
                                    </p:set>
                                    <p:anim calcmode="lin" valueType="num">
                                      <p:cBhvr additive="base">
                                        <p:cTn id="68" dur="150" fill="hold"/>
                                        <p:tgtEl>
                                          <p:spTgt spid="74"/>
                                        </p:tgtEl>
                                        <p:attrNameLst>
                                          <p:attrName>ppt_x</p:attrName>
                                        </p:attrNameLst>
                                      </p:cBhvr>
                                      <p:tavLst>
                                        <p:tav tm="0">
                                          <p:val>
                                            <p:strVal val="1+#ppt_w/2"/>
                                          </p:val>
                                        </p:tav>
                                        <p:tav tm="100000">
                                          <p:val>
                                            <p:strVal val="#ppt_x"/>
                                          </p:val>
                                        </p:tav>
                                      </p:tavLst>
                                    </p:anim>
                                    <p:anim calcmode="lin" valueType="num">
                                      <p:cBhvr additive="base">
                                        <p:cTn id="69" dur="150" fill="hold"/>
                                        <p:tgtEl>
                                          <p:spTgt spid="74"/>
                                        </p:tgtEl>
                                        <p:attrNameLst>
                                          <p:attrName>ppt_y</p:attrName>
                                        </p:attrNameLst>
                                      </p:cBhvr>
                                      <p:tavLst>
                                        <p:tav tm="0">
                                          <p:val>
                                            <p:strVal val="#ppt_y"/>
                                          </p:val>
                                        </p:tav>
                                        <p:tav tm="100000">
                                          <p:val>
                                            <p:strVal val="#ppt_y"/>
                                          </p:val>
                                        </p:tav>
                                      </p:tavLst>
                                    </p:anim>
                                  </p:childTnLst>
                                </p:cTn>
                              </p:par>
                            </p:childTnLst>
                          </p:cTn>
                        </p:par>
                        <p:par>
                          <p:cTn id="70" fill="hold">
                            <p:stCondLst>
                              <p:cond delay="2450"/>
                            </p:stCondLst>
                            <p:childTnLst>
                              <p:par>
                                <p:cTn id="71" presetID="2" presetClass="entr" presetSubtype="2" fill="hold" grpId="0" nodeType="afterEffect">
                                  <p:stCondLst>
                                    <p:cond delay="0"/>
                                  </p:stCondLst>
                                  <p:childTnLst>
                                    <p:set>
                                      <p:cBhvr>
                                        <p:cTn id="72" dur="1" fill="hold">
                                          <p:stCondLst>
                                            <p:cond delay="0"/>
                                          </p:stCondLst>
                                        </p:cTn>
                                        <p:tgtEl>
                                          <p:spTgt spid="75"/>
                                        </p:tgtEl>
                                        <p:attrNameLst>
                                          <p:attrName>style.visibility</p:attrName>
                                        </p:attrNameLst>
                                      </p:cBhvr>
                                      <p:to>
                                        <p:strVal val="visible"/>
                                      </p:to>
                                    </p:set>
                                    <p:anim calcmode="lin" valueType="num">
                                      <p:cBhvr additive="base">
                                        <p:cTn id="73" dur="150" fill="hold"/>
                                        <p:tgtEl>
                                          <p:spTgt spid="75"/>
                                        </p:tgtEl>
                                        <p:attrNameLst>
                                          <p:attrName>ppt_x</p:attrName>
                                        </p:attrNameLst>
                                      </p:cBhvr>
                                      <p:tavLst>
                                        <p:tav tm="0">
                                          <p:val>
                                            <p:strVal val="1+#ppt_w/2"/>
                                          </p:val>
                                        </p:tav>
                                        <p:tav tm="100000">
                                          <p:val>
                                            <p:strVal val="#ppt_x"/>
                                          </p:val>
                                        </p:tav>
                                      </p:tavLst>
                                    </p:anim>
                                    <p:anim calcmode="lin" valueType="num">
                                      <p:cBhvr additive="base">
                                        <p:cTn id="74" dur="150" fill="hold"/>
                                        <p:tgtEl>
                                          <p:spTgt spid="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7" grpId="0" animBg="1"/>
      <p:bldP spid="38" grpId="0" animBg="1"/>
      <p:bldP spid="39" grpId="0" animBg="1"/>
      <p:bldP spid="40" grpId="0" animBg="1"/>
      <p:bldP spid="42" grpId="0" animBg="1"/>
      <p:bldP spid="5" grpId="0" animBg="1"/>
      <p:bldP spid="70" grpId="0" animBg="1"/>
      <p:bldP spid="71" grpId="0" animBg="1"/>
      <p:bldP spid="72" grpId="0" animBg="1"/>
      <p:bldP spid="73" grpId="0" animBg="1"/>
      <p:bldP spid="74" grpId="0" animBg="1"/>
      <p:bldP spid="7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5" name="Rectangle 22"/>
          <p:cNvSpPr>
            <a:spLocks noChangeArrowheads="1"/>
          </p:cNvSpPr>
          <p:nvPr/>
        </p:nvSpPr>
        <p:spPr bwMode="auto">
          <a:xfrm>
            <a:off x="838200" y="1276350"/>
            <a:ext cx="23971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en-US" sz="2400" dirty="0" smtClean="0">
                <a:solidFill>
                  <a:schemeClr val="bg1"/>
                </a:solidFill>
                <a:latin typeface="Lato Light" pitchFamily="34" charset="0"/>
                <a:cs typeface="Arial" pitchFamily="34" charset="0"/>
              </a:rPr>
              <a:t>Marker-based AR</a:t>
            </a:r>
            <a:endParaRPr lang="en-US" sz="2400" dirty="0">
              <a:solidFill>
                <a:schemeClr val="bg1"/>
              </a:solidFill>
              <a:latin typeface="Lato Light" pitchFamily="34" charset="0"/>
              <a:cs typeface="Arial" pitchFamily="34" charset="0"/>
            </a:endParaRPr>
          </a:p>
        </p:txBody>
      </p:sp>
      <p:sp>
        <p:nvSpPr>
          <p:cNvPr id="9" name="Rectangle 8"/>
          <p:cNvSpPr/>
          <p:nvPr/>
        </p:nvSpPr>
        <p:spPr>
          <a:xfrm>
            <a:off x="457200" y="2114550"/>
            <a:ext cx="4572000" cy="830997"/>
          </a:xfrm>
          <a:prstGeom prst="rect">
            <a:avLst/>
          </a:prstGeom>
        </p:spPr>
        <p:txBody>
          <a:bodyPr>
            <a:spAutoFit/>
          </a:bodyPr>
          <a:lstStyle/>
          <a:p>
            <a:pPr marL="285750" indent="-285750">
              <a:buFont typeface="Arial" panose="020B0604020202020204" pitchFamily="34" charset="0"/>
              <a:buChar char="•"/>
            </a:pPr>
            <a:r>
              <a:rPr lang="en-US" sz="1600" dirty="0">
                <a:solidFill>
                  <a:schemeClr val="bg1"/>
                </a:solidFill>
                <a:latin typeface="Lato Light"/>
              </a:rPr>
              <a:t>I</a:t>
            </a:r>
            <a:r>
              <a:rPr lang="en-US" sz="1600" dirty="0" smtClean="0">
                <a:solidFill>
                  <a:schemeClr val="bg1"/>
                </a:solidFill>
                <a:latin typeface="Lato Light"/>
              </a:rPr>
              <a:t>mage are </a:t>
            </a:r>
            <a:r>
              <a:rPr lang="en-US" sz="1600" dirty="0">
                <a:solidFill>
                  <a:schemeClr val="bg1"/>
                </a:solidFill>
                <a:latin typeface="Lato Light"/>
              </a:rPr>
              <a:t>provided </a:t>
            </a:r>
            <a:r>
              <a:rPr lang="en-US" sz="1600" dirty="0" smtClean="0">
                <a:solidFill>
                  <a:schemeClr val="bg1"/>
                </a:solidFill>
                <a:latin typeface="Lato Light"/>
              </a:rPr>
              <a:t>beforehand.</a:t>
            </a:r>
          </a:p>
          <a:p>
            <a:pPr marL="285750" indent="-285750">
              <a:buFont typeface="Arial" panose="020B0604020202020204" pitchFamily="34" charset="0"/>
              <a:buChar char="•"/>
            </a:pPr>
            <a:r>
              <a:rPr lang="en-US" sz="1600" dirty="0">
                <a:solidFill>
                  <a:schemeClr val="bg1"/>
                </a:solidFill>
                <a:latin typeface="Lato Light"/>
              </a:rPr>
              <a:t>E</a:t>
            </a:r>
            <a:r>
              <a:rPr lang="en-US" sz="1600" dirty="0" smtClean="0">
                <a:solidFill>
                  <a:schemeClr val="bg1"/>
                </a:solidFill>
                <a:latin typeface="Lato Light"/>
              </a:rPr>
              <a:t>xactly </a:t>
            </a:r>
            <a:r>
              <a:rPr lang="en-US" sz="1600" dirty="0">
                <a:solidFill>
                  <a:schemeClr val="bg1"/>
                </a:solidFill>
                <a:latin typeface="Lato Light"/>
              </a:rPr>
              <a:t>what the application should recognize while acquiring camera data. </a:t>
            </a:r>
          </a:p>
        </p:txBody>
      </p:sp>
      <p:pic>
        <p:nvPicPr>
          <p:cNvPr id="10" name="Picture 2" descr="http://www.30npire.com/sites/default/files/271113suzm-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800" y="1276350"/>
            <a:ext cx="3886200" cy="218598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416912" y="4763691"/>
            <a:ext cx="969290" cy="264168"/>
            <a:chOff x="416912" y="4763691"/>
            <a:chExt cx="969290" cy="264168"/>
          </a:xfrm>
        </p:grpSpPr>
        <p:grpSp>
          <p:nvGrpSpPr>
            <p:cNvPr id="7" name="Group 6"/>
            <p:cNvGrpSpPr/>
            <p:nvPr/>
          </p:nvGrpSpPr>
          <p:grpSpPr>
            <a:xfrm>
              <a:off x="416912" y="4775402"/>
              <a:ext cx="251901" cy="252457"/>
              <a:chOff x="914400" y="3987072"/>
              <a:chExt cx="419914" cy="420841"/>
            </a:xfrm>
          </p:grpSpPr>
          <p:sp>
            <p:nvSpPr>
              <p:cNvPr id="12"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3"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4"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5"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6"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8"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11"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4134940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Rectangle 22"/>
          <p:cNvSpPr>
            <a:spLocks noChangeArrowheads="1"/>
          </p:cNvSpPr>
          <p:nvPr/>
        </p:nvSpPr>
        <p:spPr bwMode="auto">
          <a:xfrm>
            <a:off x="984073" y="1276350"/>
            <a:ext cx="21053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en-US" sz="2400" dirty="0" smtClean="0">
                <a:solidFill>
                  <a:schemeClr val="bg1"/>
                </a:solidFill>
                <a:latin typeface="Lato Light" pitchFamily="34" charset="0"/>
                <a:cs typeface="Arial" pitchFamily="34" charset="0"/>
              </a:rPr>
              <a:t>Marker-less AR</a:t>
            </a:r>
            <a:endParaRPr lang="en-US" sz="2400" dirty="0">
              <a:solidFill>
                <a:schemeClr val="bg1"/>
              </a:solidFill>
              <a:latin typeface="Lato Light" pitchFamily="34" charset="0"/>
              <a:cs typeface="Arial" pitchFamily="34" charset="0"/>
            </a:endParaRPr>
          </a:p>
        </p:txBody>
      </p:sp>
      <p:sp>
        <p:nvSpPr>
          <p:cNvPr id="5" name="Rectangle 4"/>
          <p:cNvSpPr/>
          <p:nvPr/>
        </p:nvSpPr>
        <p:spPr>
          <a:xfrm>
            <a:off x="457200" y="2114550"/>
            <a:ext cx="4572000" cy="830997"/>
          </a:xfrm>
          <a:prstGeom prst="rect">
            <a:avLst/>
          </a:prstGeom>
        </p:spPr>
        <p:txBody>
          <a:bodyPr>
            <a:spAutoFit/>
          </a:bodyPr>
          <a:lstStyle/>
          <a:p>
            <a:pPr marL="285750" indent="-285750">
              <a:buFont typeface="Arial" panose="020B0604020202020204" pitchFamily="34" charset="0"/>
              <a:buChar char="•"/>
            </a:pPr>
            <a:r>
              <a:rPr lang="en-US" sz="1600" dirty="0">
                <a:solidFill>
                  <a:schemeClr val="bg1"/>
                </a:solidFill>
                <a:latin typeface="Lato Light"/>
              </a:rPr>
              <a:t>I</a:t>
            </a:r>
            <a:r>
              <a:rPr lang="en-US" sz="1600" dirty="0" smtClean="0">
                <a:solidFill>
                  <a:schemeClr val="bg1"/>
                </a:solidFill>
                <a:latin typeface="Lato Light"/>
              </a:rPr>
              <a:t>mage are not provided beforehand.</a:t>
            </a:r>
          </a:p>
          <a:p>
            <a:pPr marL="285750" indent="-285750">
              <a:buFont typeface="Arial" panose="020B0604020202020204" pitchFamily="34" charset="0"/>
              <a:buChar char="•"/>
            </a:pPr>
            <a:r>
              <a:rPr lang="en-US" sz="1600" dirty="0" smtClean="0">
                <a:solidFill>
                  <a:schemeClr val="bg1"/>
                </a:solidFill>
                <a:latin typeface="Lato Light"/>
              </a:rPr>
              <a:t>Recognition </a:t>
            </a:r>
            <a:r>
              <a:rPr lang="en-US" sz="1600" dirty="0">
                <a:solidFill>
                  <a:schemeClr val="bg1"/>
                </a:solidFill>
                <a:latin typeface="Lato Light"/>
              </a:rPr>
              <a:t>algorithm running in your AR application should identify patterns, </a:t>
            </a:r>
            <a:r>
              <a:rPr lang="en-US" sz="1600" dirty="0" smtClean="0">
                <a:solidFill>
                  <a:schemeClr val="bg1"/>
                </a:solidFill>
                <a:latin typeface="Lato Light"/>
              </a:rPr>
              <a:t>colors.</a:t>
            </a:r>
            <a:endParaRPr lang="en-US" sz="1600" dirty="0">
              <a:solidFill>
                <a:schemeClr val="bg1"/>
              </a:solidFill>
              <a:latin typeface="Lato Light"/>
            </a:endParaRPr>
          </a:p>
        </p:txBody>
      </p:sp>
      <p:pic>
        <p:nvPicPr>
          <p:cNvPr id="6" name="Picture 2" descr="https://ilab.cs.ucsb.edu/projects/taehee/HandyAR/images/bunn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1276350"/>
            <a:ext cx="5682211" cy="2095668"/>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416912" y="4763691"/>
            <a:ext cx="969290" cy="264168"/>
            <a:chOff x="416912" y="4763691"/>
            <a:chExt cx="969290" cy="264168"/>
          </a:xfrm>
        </p:grpSpPr>
        <p:grpSp>
          <p:nvGrpSpPr>
            <p:cNvPr id="8" name="Group 7"/>
            <p:cNvGrpSpPr/>
            <p:nvPr/>
          </p:nvGrpSpPr>
          <p:grpSpPr>
            <a:xfrm>
              <a:off x="416912" y="4775402"/>
              <a:ext cx="251901" cy="252457"/>
              <a:chOff x="914400" y="3987072"/>
              <a:chExt cx="419914" cy="420841"/>
            </a:xfrm>
          </p:grpSpPr>
          <p:sp>
            <p:nvSpPr>
              <p:cNvPr id="11"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2"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3"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4"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5"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9"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10"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4276436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072" name="Rectangle 2071"/>
          <p:cNvSpPr/>
          <p:nvPr/>
        </p:nvSpPr>
        <p:spPr>
          <a:xfrm>
            <a:off x="0" y="1378051"/>
            <a:ext cx="9144000" cy="3162757"/>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p:nvGrpSpPr>
        <p:grpSpPr>
          <a:xfrm>
            <a:off x="1772300" y="429604"/>
            <a:ext cx="5667768" cy="568113"/>
            <a:chOff x="1772300" y="429604"/>
            <a:chExt cx="5667768" cy="568113"/>
          </a:xfrm>
        </p:grpSpPr>
        <p:sp>
          <p:nvSpPr>
            <p:cNvPr id="24" name="Rectangle 22"/>
            <p:cNvSpPr>
              <a:spLocks noChangeArrowheads="1"/>
            </p:cNvSpPr>
            <p:nvPr/>
          </p:nvSpPr>
          <p:spPr bwMode="auto">
            <a:xfrm>
              <a:off x="3416760" y="429604"/>
              <a:ext cx="23788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Lato" pitchFamily="34" charset="0"/>
                  <a:cs typeface="Arial" pitchFamily="34" charset="0"/>
                </a:rPr>
                <a:t>Existing Products</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sp>
          <p:nvSpPr>
            <p:cNvPr id="13" name="TextBox 12"/>
            <p:cNvSpPr txBox="1"/>
            <p:nvPr/>
          </p:nvSpPr>
          <p:spPr>
            <a:xfrm>
              <a:off x="1772300" y="751496"/>
              <a:ext cx="5667768" cy="246221"/>
            </a:xfrm>
            <a:prstGeom prst="rect">
              <a:avLst/>
            </a:prstGeom>
            <a:noFill/>
          </p:spPr>
          <p:txBody>
            <a:bodyPr wrap="square" rtlCol="0">
              <a:spAutoFit/>
            </a:bodyPr>
            <a:lstStyle/>
            <a:p>
              <a:pPr algn="ctr"/>
              <a:r>
                <a:rPr lang="en-US" sz="1000" dirty="0" smtClean="0">
                  <a:solidFill>
                    <a:schemeClr val="bg1"/>
                  </a:solidFill>
                  <a:latin typeface="Lato" pitchFamily="34" charset="0"/>
                </a:rPr>
                <a:t>Similar products currently exist in the market</a:t>
              </a:r>
              <a:endParaRPr lang="en-US" sz="1000" dirty="0">
                <a:solidFill>
                  <a:schemeClr val="bg1"/>
                </a:solidFill>
                <a:latin typeface="Lato" pitchFamily="34" charset="0"/>
              </a:endParaRPr>
            </a:p>
          </p:txBody>
        </p:sp>
      </p:grpSp>
      <p:sp>
        <p:nvSpPr>
          <p:cNvPr id="3" name="Rectangle 2"/>
          <p:cNvSpPr/>
          <p:nvPr/>
        </p:nvSpPr>
        <p:spPr>
          <a:xfrm>
            <a:off x="4085727" y="1019142"/>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3276600" y="2537500"/>
            <a:ext cx="2516802" cy="400110"/>
          </a:xfrm>
          <a:prstGeom prst="rect">
            <a:avLst/>
          </a:prstGeom>
          <a:noFill/>
        </p:spPr>
        <p:txBody>
          <a:bodyPr wrap="square" rtlCol="0">
            <a:spAutoFit/>
          </a:bodyPr>
          <a:lstStyle/>
          <a:p>
            <a:pPr marL="342900" indent="-342900">
              <a:buFont typeface="Arial" panose="020B0604020202020204" pitchFamily="34" charset="0"/>
              <a:buChar char="•"/>
            </a:pPr>
            <a:r>
              <a:rPr lang="en-US" sz="2000" dirty="0" err="1">
                <a:solidFill>
                  <a:schemeClr val="bg1"/>
                </a:solidFill>
                <a:latin typeface="Lato" pitchFamily="34" charset="0"/>
              </a:rPr>
              <a:t>Sayduck</a:t>
            </a:r>
            <a:endParaRPr lang="en-US" sz="2000" dirty="0">
              <a:solidFill>
                <a:schemeClr val="bg1"/>
              </a:solidFill>
              <a:latin typeface="Lato" pitchFamily="34" charset="0"/>
            </a:endParaRPr>
          </a:p>
        </p:txBody>
      </p:sp>
      <p:sp>
        <p:nvSpPr>
          <p:cNvPr id="35" name="TextBox 34"/>
          <p:cNvSpPr txBox="1"/>
          <p:nvPr/>
        </p:nvSpPr>
        <p:spPr>
          <a:xfrm>
            <a:off x="3276600" y="2950838"/>
            <a:ext cx="3202190" cy="400110"/>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latin typeface="Lato" pitchFamily="34" charset="0"/>
              </a:rPr>
              <a:t>Augmented furniture</a:t>
            </a:r>
          </a:p>
        </p:txBody>
      </p:sp>
      <p:sp>
        <p:nvSpPr>
          <p:cNvPr id="31" name="TextBox 30"/>
          <p:cNvSpPr txBox="1"/>
          <p:nvPr/>
        </p:nvSpPr>
        <p:spPr>
          <a:xfrm>
            <a:off x="3276600" y="1821428"/>
            <a:ext cx="2516802" cy="400110"/>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latin typeface="Lato" pitchFamily="34" charset="0"/>
              </a:rPr>
              <a:t>Augment</a:t>
            </a:r>
          </a:p>
        </p:txBody>
      </p:sp>
      <p:sp>
        <p:nvSpPr>
          <p:cNvPr id="34" name="TextBox 33"/>
          <p:cNvSpPr txBox="1"/>
          <p:nvPr/>
        </p:nvSpPr>
        <p:spPr>
          <a:xfrm>
            <a:off x="3276600" y="2176553"/>
            <a:ext cx="2516802" cy="400110"/>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latin typeface="Lato" pitchFamily="34" charset="0"/>
              </a:rPr>
              <a:t>VIUTEK-</a:t>
            </a:r>
            <a:r>
              <a:rPr lang="en-US" sz="2000" dirty="0" err="1">
                <a:solidFill>
                  <a:schemeClr val="bg1"/>
                </a:solidFill>
                <a:latin typeface="Lato" pitchFamily="34" charset="0"/>
              </a:rPr>
              <a:t>uDecore</a:t>
            </a:r>
            <a:endParaRPr lang="en-US" sz="2000" dirty="0">
              <a:solidFill>
                <a:schemeClr val="bg1"/>
              </a:solidFill>
              <a:latin typeface="Lato" pitchFamily="34" charset="0"/>
            </a:endParaRPr>
          </a:p>
        </p:txBody>
      </p:sp>
      <p:grpSp>
        <p:nvGrpSpPr>
          <p:cNvPr id="19" name="Group 18"/>
          <p:cNvGrpSpPr/>
          <p:nvPr/>
        </p:nvGrpSpPr>
        <p:grpSpPr>
          <a:xfrm>
            <a:off x="416912" y="4763691"/>
            <a:ext cx="969290" cy="264168"/>
            <a:chOff x="416912" y="4763691"/>
            <a:chExt cx="969290" cy="264168"/>
          </a:xfrm>
        </p:grpSpPr>
        <p:grpSp>
          <p:nvGrpSpPr>
            <p:cNvPr id="20" name="Group 19"/>
            <p:cNvGrpSpPr/>
            <p:nvPr/>
          </p:nvGrpSpPr>
          <p:grpSpPr>
            <a:xfrm>
              <a:off x="416912" y="4775402"/>
              <a:ext cx="251901" cy="252457"/>
              <a:chOff x="914400" y="3987072"/>
              <a:chExt cx="419914" cy="420841"/>
            </a:xfrm>
          </p:grpSpPr>
          <p:sp>
            <p:nvSpPr>
              <p:cNvPr id="23"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0"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3"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6"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37"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21"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22"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36103905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anim calcmode="lin" valueType="num">
                                      <p:cBhvr>
                                        <p:cTn id="8" dur="300" fill="hold"/>
                                        <p:tgtEl>
                                          <p:spTgt spid="4"/>
                                        </p:tgtEl>
                                        <p:attrNameLst>
                                          <p:attrName>ppt_x</p:attrName>
                                        </p:attrNameLst>
                                      </p:cBhvr>
                                      <p:tavLst>
                                        <p:tav tm="0">
                                          <p:val>
                                            <p:strVal val="#ppt_x"/>
                                          </p:val>
                                        </p:tav>
                                        <p:tav tm="100000">
                                          <p:val>
                                            <p:strVal val="#ppt_x"/>
                                          </p:val>
                                        </p:tav>
                                      </p:tavLst>
                                    </p:anim>
                                    <p:anim calcmode="lin" valueType="num">
                                      <p:cBhvr>
                                        <p:cTn id="9" dur="3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300"/>
                            </p:stCondLst>
                            <p:childTnLst>
                              <p:par>
                                <p:cTn id="11" presetID="55"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 fill="hold"/>
                                        <p:tgtEl>
                                          <p:spTgt spid="3"/>
                                        </p:tgtEl>
                                        <p:attrNameLst>
                                          <p:attrName>ppt_w</p:attrName>
                                        </p:attrNameLst>
                                      </p:cBhvr>
                                      <p:tavLst>
                                        <p:tav tm="0">
                                          <p:val>
                                            <p:strVal val="#ppt_w*0.70"/>
                                          </p:val>
                                        </p:tav>
                                        <p:tav tm="100000">
                                          <p:val>
                                            <p:strVal val="#ppt_w"/>
                                          </p:val>
                                        </p:tav>
                                      </p:tavLst>
                                    </p:anim>
                                    <p:anim calcmode="lin" valueType="num">
                                      <p:cBhvr>
                                        <p:cTn id="14" dur="300" fill="hold"/>
                                        <p:tgtEl>
                                          <p:spTgt spid="3"/>
                                        </p:tgtEl>
                                        <p:attrNameLst>
                                          <p:attrName>ppt_h</p:attrName>
                                        </p:attrNameLst>
                                      </p:cBhvr>
                                      <p:tavLst>
                                        <p:tav tm="0">
                                          <p:val>
                                            <p:strVal val="#ppt_h"/>
                                          </p:val>
                                        </p:tav>
                                        <p:tav tm="100000">
                                          <p:val>
                                            <p:strVal val="#ppt_h"/>
                                          </p:val>
                                        </p:tav>
                                      </p:tavLst>
                                    </p:anim>
                                    <p:animEffect transition="in" filter="fade">
                                      <p:cBhvr>
                                        <p:cTn id="15" dur="300"/>
                                        <p:tgtEl>
                                          <p:spTgt spid="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72"/>
                                        </p:tgtEl>
                                        <p:attrNameLst>
                                          <p:attrName>style.visibility</p:attrName>
                                        </p:attrNameLst>
                                      </p:cBhvr>
                                      <p:to>
                                        <p:strVal val="visible"/>
                                      </p:to>
                                    </p:set>
                                    <p:animEffect transition="in" filter="fade">
                                      <p:cBhvr>
                                        <p:cTn id="18" dur="500"/>
                                        <p:tgtEl>
                                          <p:spTgt spid="207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250"/>
                                        <p:tgtEl>
                                          <p:spTgt spid="3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250"/>
                                        <p:tgtEl>
                                          <p:spTgt spid="3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250"/>
                                        <p:tgtEl>
                                          <p:spTgt spid="3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25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2" grpId="0" animBg="1"/>
      <p:bldP spid="3" grpId="0" animBg="1"/>
      <p:bldP spid="32" grpId="0"/>
      <p:bldP spid="35" grpId="0"/>
      <p:bldP spid="31" grpId="0"/>
      <p:bldP spid="3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Rectangle 3"/>
          <p:cNvSpPr/>
          <p:nvPr/>
        </p:nvSpPr>
        <p:spPr>
          <a:xfrm>
            <a:off x="34184" y="1387904"/>
            <a:ext cx="9109816" cy="3162757"/>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p>
        </p:txBody>
      </p:sp>
      <p:grpSp>
        <p:nvGrpSpPr>
          <p:cNvPr id="5" name="Group 4"/>
          <p:cNvGrpSpPr/>
          <p:nvPr/>
        </p:nvGrpSpPr>
        <p:grpSpPr>
          <a:xfrm>
            <a:off x="1772300" y="429604"/>
            <a:ext cx="5667768" cy="691224"/>
            <a:chOff x="1772300" y="429604"/>
            <a:chExt cx="5667768" cy="691224"/>
          </a:xfrm>
        </p:grpSpPr>
        <p:sp>
          <p:nvSpPr>
            <p:cNvPr id="6" name="Rectangle 22"/>
            <p:cNvSpPr>
              <a:spLocks noChangeArrowheads="1"/>
            </p:cNvSpPr>
            <p:nvPr/>
          </p:nvSpPr>
          <p:spPr bwMode="auto">
            <a:xfrm>
              <a:off x="3416760" y="429604"/>
              <a:ext cx="23788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Lato" pitchFamily="34" charset="0"/>
                  <a:cs typeface="Arial" pitchFamily="34" charset="0"/>
                </a:rPr>
                <a:t>Existing Products</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sp>
          <p:nvSpPr>
            <p:cNvPr id="7" name="TextBox 6"/>
            <p:cNvSpPr txBox="1"/>
            <p:nvPr/>
          </p:nvSpPr>
          <p:spPr>
            <a:xfrm>
              <a:off x="1772300" y="751496"/>
              <a:ext cx="5667768" cy="369332"/>
            </a:xfrm>
            <a:prstGeom prst="rect">
              <a:avLst/>
            </a:prstGeom>
            <a:noFill/>
          </p:spPr>
          <p:txBody>
            <a:bodyPr wrap="square" rtlCol="0">
              <a:spAutoFit/>
            </a:bodyPr>
            <a:lstStyle/>
            <a:p>
              <a:pPr algn="ctr"/>
              <a:r>
                <a:rPr lang="en-US" dirty="0">
                  <a:solidFill>
                    <a:schemeClr val="bg1"/>
                  </a:solidFill>
                  <a:latin typeface="Lato" pitchFamily="34" charset="0"/>
                </a:rPr>
                <a:t>Augment</a:t>
              </a:r>
            </a:p>
          </p:txBody>
        </p:sp>
      </p:gr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7239000" y="720232"/>
            <a:ext cx="1905000" cy="402349"/>
          </a:xfrm>
          <a:prstGeom prst="rect">
            <a:avLst/>
          </a:prstGeom>
        </p:spPr>
      </p:pic>
      <p:pic>
        <p:nvPicPr>
          <p:cNvPr id="9" name="Picture 8" descr="Capture2"/>
          <p:cNvPicPr/>
          <p:nvPr/>
        </p:nvPicPr>
        <p:blipFill>
          <a:blip r:embed="rId4">
            <a:extLst>
              <a:ext uri="{28A0092B-C50C-407E-A947-70E740481C1C}">
                <a14:useLocalDpi xmlns:a14="http://schemas.microsoft.com/office/drawing/2010/main" val="0"/>
              </a:ext>
            </a:extLst>
          </a:blip>
          <a:srcRect/>
          <a:stretch>
            <a:fillRect/>
          </a:stretch>
        </p:blipFill>
        <p:spPr bwMode="auto">
          <a:xfrm>
            <a:off x="7239000" y="1444124"/>
            <a:ext cx="1905000" cy="3106537"/>
          </a:xfrm>
          <a:prstGeom prst="rect">
            <a:avLst/>
          </a:prstGeom>
          <a:noFill/>
        </p:spPr>
      </p:pic>
      <p:sp>
        <p:nvSpPr>
          <p:cNvPr id="10" name="Rectangle 22"/>
          <p:cNvSpPr>
            <a:spLocks noChangeArrowheads="1"/>
          </p:cNvSpPr>
          <p:nvPr/>
        </p:nvSpPr>
        <p:spPr bwMode="auto">
          <a:xfrm>
            <a:off x="284678" y="1738175"/>
            <a:ext cx="5714999"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342900" indent="-342900">
              <a:buFont typeface="Arial" panose="020B0604020202020204" pitchFamily="34" charset="0"/>
              <a:buChar char="•"/>
            </a:pPr>
            <a:r>
              <a:rPr lang="en-US" sz="2000" dirty="0">
                <a:solidFill>
                  <a:schemeClr val="bg1"/>
                </a:solidFill>
                <a:latin typeface="Lato Light"/>
              </a:rPr>
              <a:t>This is an application for sellers to showcase their product catalog in augmented format to customers. </a:t>
            </a:r>
          </a:p>
          <a:p>
            <a:pPr marL="342900" indent="-342900">
              <a:buFont typeface="Arial" panose="020B0604020202020204" pitchFamily="34" charset="0"/>
              <a:buChar char="•"/>
            </a:pPr>
            <a:endParaRPr lang="en-US" sz="2000" dirty="0">
              <a:solidFill>
                <a:schemeClr val="bg1"/>
              </a:solidFill>
              <a:latin typeface="Lato Light"/>
            </a:endParaRPr>
          </a:p>
          <a:p>
            <a:pPr marL="342900" indent="-342900">
              <a:buFont typeface="Arial" panose="020B0604020202020204" pitchFamily="34" charset="0"/>
              <a:buChar char="•"/>
            </a:pPr>
            <a:r>
              <a:rPr lang="en-US" sz="2000" dirty="0">
                <a:solidFill>
                  <a:schemeClr val="bg1"/>
                </a:solidFill>
                <a:latin typeface="Lato Light"/>
              </a:rPr>
              <a:t>Customers can scan a specific brochure (Marker) to try out all the products offered by the seller in scale in augmented reality before buying. </a:t>
            </a:r>
          </a:p>
        </p:txBody>
      </p:sp>
      <p:grpSp>
        <p:nvGrpSpPr>
          <p:cNvPr id="11" name="Group 10"/>
          <p:cNvGrpSpPr/>
          <p:nvPr/>
        </p:nvGrpSpPr>
        <p:grpSpPr>
          <a:xfrm>
            <a:off x="416912" y="4763691"/>
            <a:ext cx="969290" cy="264168"/>
            <a:chOff x="416912" y="4763691"/>
            <a:chExt cx="969290" cy="264168"/>
          </a:xfrm>
        </p:grpSpPr>
        <p:grpSp>
          <p:nvGrpSpPr>
            <p:cNvPr id="12" name="Group 11"/>
            <p:cNvGrpSpPr/>
            <p:nvPr/>
          </p:nvGrpSpPr>
          <p:grpSpPr>
            <a:xfrm>
              <a:off x="416912" y="4775402"/>
              <a:ext cx="251901" cy="252457"/>
              <a:chOff x="914400" y="3987072"/>
              <a:chExt cx="419914" cy="420841"/>
            </a:xfrm>
          </p:grpSpPr>
          <p:sp>
            <p:nvSpPr>
              <p:cNvPr id="15"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6"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7"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8"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9"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13"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14"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143423529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7"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
                                        <p:tgtEl>
                                          <p:spTgt spid="5"/>
                                        </p:tgtEl>
                                      </p:cBhvr>
                                    </p:animEffect>
                                    <p:anim calcmode="lin" valueType="num">
                                      <p:cBhvr>
                                        <p:cTn id="11" dur="300" fill="hold"/>
                                        <p:tgtEl>
                                          <p:spTgt spid="5"/>
                                        </p:tgtEl>
                                        <p:attrNameLst>
                                          <p:attrName>ppt_x</p:attrName>
                                        </p:attrNameLst>
                                      </p:cBhvr>
                                      <p:tavLst>
                                        <p:tav tm="0">
                                          <p:val>
                                            <p:strVal val="#ppt_x"/>
                                          </p:val>
                                        </p:tav>
                                        <p:tav tm="100000">
                                          <p:val>
                                            <p:strVal val="#ppt_x"/>
                                          </p:val>
                                        </p:tav>
                                      </p:tavLst>
                                    </p:anim>
                                    <p:anim calcmode="lin" valueType="num">
                                      <p:cBhvr>
                                        <p:cTn id="12" dur="3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Rectangle 3"/>
          <p:cNvSpPr/>
          <p:nvPr/>
        </p:nvSpPr>
        <p:spPr>
          <a:xfrm>
            <a:off x="34184" y="1387904"/>
            <a:ext cx="9109816" cy="3162757"/>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p>
        </p:txBody>
      </p:sp>
      <p:grpSp>
        <p:nvGrpSpPr>
          <p:cNvPr id="5" name="Group 4"/>
          <p:cNvGrpSpPr/>
          <p:nvPr/>
        </p:nvGrpSpPr>
        <p:grpSpPr>
          <a:xfrm>
            <a:off x="1772300" y="429604"/>
            <a:ext cx="5667768" cy="968223"/>
            <a:chOff x="1772300" y="429604"/>
            <a:chExt cx="5667768" cy="968223"/>
          </a:xfrm>
        </p:grpSpPr>
        <p:sp>
          <p:nvSpPr>
            <p:cNvPr id="6" name="Rectangle 22"/>
            <p:cNvSpPr>
              <a:spLocks noChangeArrowheads="1"/>
            </p:cNvSpPr>
            <p:nvPr/>
          </p:nvSpPr>
          <p:spPr bwMode="auto">
            <a:xfrm>
              <a:off x="3416760" y="429604"/>
              <a:ext cx="23788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Lato" pitchFamily="34" charset="0"/>
                  <a:cs typeface="Arial" pitchFamily="34" charset="0"/>
                </a:rPr>
                <a:t>Existing Products</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sp>
          <p:nvSpPr>
            <p:cNvPr id="7" name="TextBox 6"/>
            <p:cNvSpPr txBox="1"/>
            <p:nvPr/>
          </p:nvSpPr>
          <p:spPr>
            <a:xfrm>
              <a:off x="1772300" y="751496"/>
              <a:ext cx="5667768" cy="646331"/>
            </a:xfrm>
            <a:prstGeom prst="rect">
              <a:avLst/>
            </a:prstGeom>
            <a:noFill/>
          </p:spPr>
          <p:txBody>
            <a:bodyPr wrap="square" rtlCol="0">
              <a:spAutoFit/>
            </a:bodyPr>
            <a:lstStyle/>
            <a:p>
              <a:pPr algn="ctr"/>
              <a:r>
                <a:rPr lang="en-US" dirty="0">
                  <a:solidFill>
                    <a:schemeClr val="bg1"/>
                  </a:solidFill>
                  <a:latin typeface="Lato" pitchFamily="34" charset="0"/>
                </a:rPr>
                <a:t>VIUTEK-</a:t>
              </a:r>
              <a:r>
                <a:rPr lang="en-US" dirty="0" err="1">
                  <a:solidFill>
                    <a:schemeClr val="bg1"/>
                  </a:solidFill>
                  <a:latin typeface="Lato" pitchFamily="34" charset="0"/>
                </a:rPr>
                <a:t>uDecore</a:t>
              </a:r>
              <a:endParaRPr lang="en-US" dirty="0">
                <a:solidFill>
                  <a:schemeClr val="bg1"/>
                </a:solidFill>
                <a:latin typeface="Lato" pitchFamily="34" charset="0"/>
              </a:endParaRPr>
            </a:p>
            <a:p>
              <a:pPr algn="ctr"/>
              <a:endParaRPr lang="en-US" dirty="0">
                <a:solidFill>
                  <a:schemeClr val="bg1"/>
                </a:solidFill>
                <a:latin typeface="Lato" pitchFamily="34" charset="0"/>
              </a:endParaRPr>
            </a:p>
          </p:txBody>
        </p:sp>
      </p:grpSp>
      <p:sp>
        <p:nvSpPr>
          <p:cNvPr id="10" name="Rectangle 22"/>
          <p:cNvSpPr>
            <a:spLocks noChangeArrowheads="1"/>
          </p:cNvSpPr>
          <p:nvPr/>
        </p:nvSpPr>
        <p:spPr bwMode="auto">
          <a:xfrm>
            <a:off x="284678" y="1738175"/>
            <a:ext cx="5714999" cy="215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342900" indent="-342900">
              <a:buFont typeface="Arial" panose="020B0604020202020204" pitchFamily="34" charset="0"/>
              <a:buChar char="•"/>
            </a:pPr>
            <a:r>
              <a:rPr lang="en-US" sz="2000" dirty="0" err="1">
                <a:solidFill>
                  <a:schemeClr val="bg1"/>
                </a:solidFill>
                <a:latin typeface="Lato Light"/>
              </a:rPr>
              <a:t>uDecore</a:t>
            </a:r>
            <a:r>
              <a:rPr lang="en-US" sz="2000" dirty="0">
                <a:solidFill>
                  <a:schemeClr val="bg1"/>
                </a:solidFill>
                <a:latin typeface="Lato Light"/>
              </a:rPr>
              <a:t> is our </a:t>
            </a:r>
            <a:r>
              <a:rPr lang="en-US" sz="2000" dirty="0" smtClean="0">
                <a:solidFill>
                  <a:schemeClr val="bg1"/>
                </a:solidFill>
                <a:latin typeface="Lato Light"/>
              </a:rPr>
              <a:t>customizable </a:t>
            </a:r>
            <a:r>
              <a:rPr lang="en-US" sz="2000" dirty="0">
                <a:solidFill>
                  <a:schemeClr val="bg1"/>
                </a:solidFill>
                <a:latin typeface="Lato Light"/>
              </a:rPr>
              <a:t>3D Room Planner.</a:t>
            </a:r>
          </a:p>
          <a:p>
            <a:pPr marL="342900" indent="-342900">
              <a:buFont typeface="Arial" panose="020B0604020202020204" pitchFamily="34" charset="0"/>
              <a:buChar char="•"/>
            </a:pPr>
            <a:endParaRPr lang="en-US" sz="2000" dirty="0">
              <a:solidFill>
                <a:schemeClr val="bg1"/>
              </a:solidFill>
              <a:latin typeface="Lato Light"/>
            </a:endParaRPr>
          </a:p>
          <a:p>
            <a:pPr marL="342900" indent="-342900">
              <a:buFont typeface="Arial" panose="020B0604020202020204" pitchFamily="34" charset="0"/>
              <a:buChar char="•"/>
            </a:pPr>
            <a:r>
              <a:rPr lang="en-US" sz="2000" dirty="0">
                <a:solidFill>
                  <a:schemeClr val="bg1"/>
                </a:solidFill>
                <a:latin typeface="Lato Light"/>
              </a:rPr>
              <a:t>Can visualize multiple 3D items.</a:t>
            </a:r>
          </a:p>
          <a:p>
            <a:pPr marL="342900" indent="-342900">
              <a:buFont typeface="Arial" panose="020B0604020202020204" pitchFamily="34" charset="0"/>
              <a:buChar char="•"/>
            </a:pPr>
            <a:endParaRPr lang="en-US" sz="2000" dirty="0">
              <a:solidFill>
                <a:schemeClr val="bg1"/>
              </a:solidFill>
              <a:latin typeface="Lato Light"/>
            </a:endParaRPr>
          </a:p>
          <a:p>
            <a:pPr marL="342900" indent="-342900">
              <a:buFont typeface="Arial" panose="020B0604020202020204" pitchFamily="34" charset="0"/>
              <a:buChar char="•"/>
            </a:pPr>
            <a:r>
              <a:rPr lang="en-US" sz="2000" dirty="0">
                <a:solidFill>
                  <a:schemeClr val="bg1"/>
                </a:solidFill>
                <a:latin typeface="Lato Light"/>
              </a:rPr>
              <a:t>Support hundreds of furniture models that can be </a:t>
            </a:r>
            <a:r>
              <a:rPr lang="en-US" sz="2000" dirty="0" err="1">
                <a:solidFill>
                  <a:schemeClr val="bg1"/>
                </a:solidFill>
                <a:latin typeface="Lato Light"/>
              </a:rPr>
              <a:t>customised</a:t>
            </a:r>
            <a:r>
              <a:rPr lang="en-US" sz="2000" dirty="0">
                <a:solidFill>
                  <a:schemeClr val="bg1"/>
                </a:solidFill>
                <a:latin typeface="Lato Light"/>
              </a:rPr>
              <a:t> and placed in a virtual 3D room planner. </a:t>
            </a:r>
          </a:p>
        </p:txBody>
      </p:sp>
      <p:pic>
        <p:nvPicPr>
          <p:cNvPr id="11" name="Picture 10" descr="C:\Users\Dhanooj\AppData\Local\Microsoft\Windows\INetCache\Content.Word\Capture2.jpg"/>
          <p:cNvPicPr/>
          <p:nvPr/>
        </p:nvPicPr>
        <p:blipFill>
          <a:blip r:embed="rId3">
            <a:extLst>
              <a:ext uri="{28A0092B-C50C-407E-A947-70E740481C1C}">
                <a14:useLocalDpi xmlns:a14="http://schemas.microsoft.com/office/drawing/2010/main" val="0"/>
              </a:ext>
            </a:extLst>
          </a:blip>
          <a:srcRect/>
          <a:stretch>
            <a:fillRect/>
          </a:stretch>
        </p:blipFill>
        <p:spPr bwMode="auto">
          <a:xfrm>
            <a:off x="7339540" y="1397827"/>
            <a:ext cx="1801832" cy="3103308"/>
          </a:xfrm>
          <a:prstGeom prst="rect">
            <a:avLst/>
          </a:prstGeom>
          <a:noFill/>
          <a:ln>
            <a:noFill/>
          </a:ln>
        </p:spPr>
      </p:pic>
      <p:grpSp>
        <p:nvGrpSpPr>
          <p:cNvPr id="8" name="Group 7"/>
          <p:cNvGrpSpPr/>
          <p:nvPr/>
        </p:nvGrpSpPr>
        <p:grpSpPr>
          <a:xfrm>
            <a:off x="416912" y="4763691"/>
            <a:ext cx="969290" cy="264168"/>
            <a:chOff x="416912" y="4763691"/>
            <a:chExt cx="969290" cy="264168"/>
          </a:xfrm>
        </p:grpSpPr>
        <p:grpSp>
          <p:nvGrpSpPr>
            <p:cNvPr id="9" name="Group 8"/>
            <p:cNvGrpSpPr/>
            <p:nvPr/>
          </p:nvGrpSpPr>
          <p:grpSpPr>
            <a:xfrm>
              <a:off x="416912" y="4775402"/>
              <a:ext cx="251901" cy="252457"/>
              <a:chOff x="914400" y="3987072"/>
              <a:chExt cx="419914" cy="420841"/>
            </a:xfrm>
          </p:grpSpPr>
          <p:sp>
            <p:nvSpPr>
              <p:cNvPr id="14"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5"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6"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7"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8"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12"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13"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42618890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7"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
                                        <p:tgtEl>
                                          <p:spTgt spid="5"/>
                                        </p:tgtEl>
                                      </p:cBhvr>
                                    </p:animEffect>
                                    <p:anim calcmode="lin" valueType="num">
                                      <p:cBhvr>
                                        <p:cTn id="11" dur="300" fill="hold"/>
                                        <p:tgtEl>
                                          <p:spTgt spid="5"/>
                                        </p:tgtEl>
                                        <p:attrNameLst>
                                          <p:attrName>ppt_x</p:attrName>
                                        </p:attrNameLst>
                                      </p:cBhvr>
                                      <p:tavLst>
                                        <p:tav tm="0">
                                          <p:val>
                                            <p:strVal val="#ppt_x"/>
                                          </p:val>
                                        </p:tav>
                                        <p:tav tm="100000">
                                          <p:val>
                                            <p:strVal val="#ppt_x"/>
                                          </p:val>
                                        </p:tav>
                                      </p:tavLst>
                                    </p:anim>
                                    <p:anim calcmode="lin" valueType="num">
                                      <p:cBhvr>
                                        <p:cTn id="12" dur="3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Rectangle 3"/>
          <p:cNvSpPr/>
          <p:nvPr/>
        </p:nvSpPr>
        <p:spPr>
          <a:xfrm>
            <a:off x="34184" y="1387904"/>
            <a:ext cx="9109816" cy="3162757"/>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p>
        </p:txBody>
      </p:sp>
      <p:grpSp>
        <p:nvGrpSpPr>
          <p:cNvPr id="5" name="Group 4"/>
          <p:cNvGrpSpPr/>
          <p:nvPr/>
        </p:nvGrpSpPr>
        <p:grpSpPr>
          <a:xfrm>
            <a:off x="1772300" y="429604"/>
            <a:ext cx="5667768" cy="968223"/>
            <a:chOff x="1772300" y="429604"/>
            <a:chExt cx="5667768" cy="968223"/>
          </a:xfrm>
        </p:grpSpPr>
        <p:sp>
          <p:nvSpPr>
            <p:cNvPr id="6" name="Rectangle 22"/>
            <p:cNvSpPr>
              <a:spLocks noChangeArrowheads="1"/>
            </p:cNvSpPr>
            <p:nvPr/>
          </p:nvSpPr>
          <p:spPr bwMode="auto">
            <a:xfrm>
              <a:off x="3416760" y="429604"/>
              <a:ext cx="23788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Lato" pitchFamily="34" charset="0"/>
                  <a:cs typeface="Arial" pitchFamily="34" charset="0"/>
                </a:rPr>
                <a:t>Existing Products</a:t>
              </a:r>
              <a:endParaRPr kumimoji="0" lang="en-US" sz="1050" b="0" i="0" u="none" strike="noStrike" cap="none" normalizeH="0" baseline="0" dirty="0" smtClean="0">
                <a:ln>
                  <a:noFill/>
                </a:ln>
                <a:solidFill>
                  <a:schemeClr val="bg1"/>
                </a:solidFill>
                <a:effectLst/>
                <a:latin typeface="Lato" pitchFamily="34" charset="0"/>
                <a:cs typeface="Arial" pitchFamily="34" charset="0"/>
              </a:endParaRPr>
            </a:p>
          </p:txBody>
        </p:sp>
        <p:sp>
          <p:nvSpPr>
            <p:cNvPr id="7" name="TextBox 6"/>
            <p:cNvSpPr txBox="1"/>
            <p:nvPr/>
          </p:nvSpPr>
          <p:spPr>
            <a:xfrm>
              <a:off x="1772300" y="751496"/>
              <a:ext cx="5667768" cy="646331"/>
            </a:xfrm>
            <a:prstGeom prst="rect">
              <a:avLst/>
            </a:prstGeom>
            <a:noFill/>
          </p:spPr>
          <p:txBody>
            <a:bodyPr wrap="square" rtlCol="0">
              <a:spAutoFit/>
            </a:bodyPr>
            <a:lstStyle/>
            <a:p>
              <a:pPr algn="ctr"/>
              <a:r>
                <a:rPr lang="en-US" dirty="0" err="1">
                  <a:solidFill>
                    <a:schemeClr val="bg1"/>
                  </a:solidFill>
                  <a:latin typeface="Lato" pitchFamily="34" charset="0"/>
                </a:rPr>
                <a:t>Sayduck</a:t>
              </a:r>
              <a:endParaRPr lang="en-US" dirty="0">
                <a:solidFill>
                  <a:schemeClr val="bg1"/>
                </a:solidFill>
                <a:latin typeface="Lato" pitchFamily="34" charset="0"/>
              </a:endParaRPr>
            </a:p>
            <a:p>
              <a:pPr algn="ctr"/>
              <a:endParaRPr lang="en-US" dirty="0">
                <a:solidFill>
                  <a:schemeClr val="bg1"/>
                </a:solidFill>
                <a:latin typeface="Lato" pitchFamily="34" charset="0"/>
              </a:endParaRPr>
            </a:p>
          </p:txBody>
        </p:sp>
      </p:grpSp>
      <p:sp>
        <p:nvSpPr>
          <p:cNvPr id="10" name="Rectangle 22"/>
          <p:cNvSpPr>
            <a:spLocks noChangeArrowheads="1"/>
          </p:cNvSpPr>
          <p:nvPr/>
        </p:nvSpPr>
        <p:spPr bwMode="auto">
          <a:xfrm>
            <a:off x="284678" y="1738175"/>
            <a:ext cx="5714999" cy="215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342900" indent="-342900">
              <a:buFont typeface="Arial" panose="020B0604020202020204" pitchFamily="34" charset="0"/>
              <a:buChar char="•"/>
            </a:pPr>
            <a:r>
              <a:rPr lang="en-US" sz="2000" dirty="0">
                <a:solidFill>
                  <a:schemeClr val="bg1"/>
                </a:solidFill>
                <a:latin typeface="Lato Light"/>
              </a:rPr>
              <a:t>Using </a:t>
            </a:r>
            <a:r>
              <a:rPr lang="en-US" sz="2000" dirty="0" err="1">
                <a:solidFill>
                  <a:schemeClr val="bg1"/>
                </a:solidFill>
                <a:latin typeface="Lato Light"/>
              </a:rPr>
              <a:t>Vuforia</a:t>
            </a:r>
            <a:r>
              <a:rPr lang="en-US" sz="2000" dirty="0">
                <a:solidFill>
                  <a:schemeClr val="bg1"/>
                </a:solidFill>
                <a:latin typeface="Lato Light"/>
              </a:rPr>
              <a:t>, </a:t>
            </a:r>
            <a:r>
              <a:rPr lang="en-US" sz="2000" dirty="0" err="1">
                <a:solidFill>
                  <a:schemeClr val="bg1"/>
                </a:solidFill>
                <a:latin typeface="Lato Light"/>
              </a:rPr>
              <a:t>Sayduck</a:t>
            </a:r>
            <a:r>
              <a:rPr lang="en-US" sz="2000" dirty="0">
                <a:solidFill>
                  <a:schemeClr val="bg1"/>
                </a:solidFill>
                <a:latin typeface="Lato Light"/>
              </a:rPr>
              <a:t> developed a series of product visualization apps enabling consumers to see all kinds of products.</a:t>
            </a:r>
          </a:p>
          <a:p>
            <a:pPr marL="342900" indent="-342900">
              <a:buFont typeface="Arial" panose="020B0604020202020204" pitchFamily="34" charset="0"/>
              <a:buChar char="•"/>
            </a:pPr>
            <a:endParaRPr lang="en-US" sz="2000" dirty="0">
              <a:solidFill>
                <a:schemeClr val="bg1"/>
              </a:solidFill>
              <a:latin typeface="Lato Light"/>
            </a:endParaRPr>
          </a:p>
          <a:p>
            <a:pPr marL="342900" indent="-342900">
              <a:buFont typeface="Arial" panose="020B0604020202020204" pitchFamily="34" charset="0"/>
              <a:buChar char="•"/>
            </a:pPr>
            <a:r>
              <a:rPr lang="en-US" sz="2000" dirty="0">
                <a:solidFill>
                  <a:schemeClr val="bg1"/>
                </a:solidFill>
                <a:latin typeface="Lato Light"/>
              </a:rPr>
              <a:t>High-end furniture manufacturers and retailers immediately grasped the value of having such virtual showroom apps. </a:t>
            </a:r>
          </a:p>
        </p:txBody>
      </p:sp>
      <p:pic>
        <p:nvPicPr>
          <p:cNvPr id="11" name="Picture 10" descr="Capture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69065" y="1726945"/>
            <a:ext cx="2763169" cy="2072221"/>
          </a:xfrm>
          <a:prstGeom prst="rect">
            <a:avLst/>
          </a:prstGeom>
          <a:noFill/>
        </p:spPr>
      </p:pic>
      <p:grpSp>
        <p:nvGrpSpPr>
          <p:cNvPr id="8" name="Group 7"/>
          <p:cNvGrpSpPr/>
          <p:nvPr/>
        </p:nvGrpSpPr>
        <p:grpSpPr>
          <a:xfrm>
            <a:off x="416912" y="4763691"/>
            <a:ext cx="969290" cy="264168"/>
            <a:chOff x="416912" y="4763691"/>
            <a:chExt cx="969290" cy="264168"/>
          </a:xfrm>
        </p:grpSpPr>
        <p:grpSp>
          <p:nvGrpSpPr>
            <p:cNvPr id="9" name="Group 8"/>
            <p:cNvGrpSpPr/>
            <p:nvPr/>
          </p:nvGrpSpPr>
          <p:grpSpPr>
            <a:xfrm>
              <a:off x="416912" y="4775402"/>
              <a:ext cx="251901" cy="252457"/>
              <a:chOff x="914400" y="3987072"/>
              <a:chExt cx="419914" cy="420841"/>
            </a:xfrm>
          </p:grpSpPr>
          <p:sp>
            <p:nvSpPr>
              <p:cNvPr id="14"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5"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6"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7"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8"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12"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13"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Tree>
    <p:extLst>
      <p:ext uri="{BB962C8B-B14F-4D97-AF65-F5344CB8AC3E}">
        <p14:creationId xmlns:p14="http://schemas.microsoft.com/office/powerpoint/2010/main" val="379389019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7"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
                                        <p:tgtEl>
                                          <p:spTgt spid="5"/>
                                        </p:tgtEl>
                                      </p:cBhvr>
                                    </p:animEffect>
                                    <p:anim calcmode="lin" valueType="num">
                                      <p:cBhvr>
                                        <p:cTn id="11" dur="300" fill="hold"/>
                                        <p:tgtEl>
                                          <p:spTgt spid="5"/>
                                        </p:tgtEl>
                                        <p:attrNameLst>
                                          <p:attrName>ppt_x</p:attrName>
                                        </p:attrNameLst>
                                      </p:cBhvr>
                                      <p:tavLst>
                                        <p:tav tm="0">
                                          <p:val>
                                            <p:strVal val="#ppt_x"/>
                                          </p:val>
                                        </p:tav>
                                        <p:tav tm="100000">
                                          <p:val>
                                            <p:strVal val="#ppt_x"/>
                                          </p:val>
                                        </p:tav>
                                      </p:tavLst>
                                    </p:anim>
                                    <p:anim calcmode="lin" valueType="num">
                                      <p:cBhvr>
                                        <p:cTn id="12" dur="3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10.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11.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12.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13.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14.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15.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16.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17.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18.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19.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2.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20.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21.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22.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23.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24.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25.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26.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27.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28.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29.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3.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30.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31.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32.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33.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4.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5.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6.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7.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8.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9.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
  <TotalTime>12028</TotalTime>
  <Words>1916</Words>
  <Application>Microsoft Office PowerPoint</Application>
  <PresentationFormat>On-screen Show (16:9)</PresentationFormat>
  <Paragraphs>348</Paragraphs>
  <Slides>37</Slides>
  <Notes>4</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37</vt:i4>
      </vt:variant>
    </vt:vector>
  </HeadingPairs>
  <TitlesOfParts>
    <vt:vector size="51" baseType="lpstr">
      <vt:lpstr>Arial</vt:lpstr>
      <vt:lpstr>Calibri</vt:lpstr>
      <vt:lpstr>Courier New</vt:lpstr>
      <vt:lpstr>Lato</vt:lpstr>
      <vt:lpstr>Lato Black</vt:lpstr>
      <vt:lpstr>Lato Bold</vt:lpstr>
      <vt:lpstr>Lato Light</vt:lpstr>
      <vt:lpstr>Open Sans Condensed Light</vt:lpstr>
      <vt:lpstr>Times New Roman</vt:lpstr>
      <vt:lpstr>Wingdings</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DesignXpress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Rezaul Karim</dc:creator>
  <cp:lastModifiedBy>Nisal De Silva</cp:lastModifiedBy>
  <cp:revision>2036</cp:revision>
  <dcterms:created xsi:type="dcterms:W3CDTF">2014-07-12T12:45:17Z</dcterms:created>
  <dcterms:modified xsi:type="dcterms:W3CDTF">2016-09-21T08:42:48Z</dcterms:modified>
</cp:coreProperties>
</file>