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14" r:id="rId2"/>
    <p:sldId id="485" r:id="rId3"/>
    <p:sldId id="257" r:id="rId4"/>
    <p:sldId id="478" r:id="rId5"/>
    <p:sldId id="511" r:id="rId6"/>
    <p:sldId id="509" r:id="rId7"/>
    <p:sldId id="486" r:id="rId8"/>
    <p:sldId id="518" r:id="rId9"/>
    <p:sldId id="507" r:id="rId10"/>
    <p:sldId id="390" r:id="rId11"/>
    <p:sldId id="364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50"/>
    <a:srgbClr val="F8F8F8"/>
    <a:srgbClr val="BA9F72"/>
    <a:srgbClr val="D8C9B0"/>
    <a:srgbClr val="CEBA9A"/>
    <a:srgbClr val="AF8F5C"/>
    <a:srgbClr val="C1AD8D"/>
    <a:srgbClr val="B1986F"/>
    <a:srgbClr val="8D744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3" autoAdjust="0"/>
    <p:restoredTop sz="99280" autoAdjust="0"/>
  </p:normalViewPr>
  <p:slideViewPr>
    <p:cSldViewPr>
      <p:cViewPr varScale="1">
        <p:scale>
          <a:sx n="154" d="100"/>
          <a:sy n="154" d="100"/>
        </p:scale>
        <p:origin x="31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0301D-F66F-458A-9D46-0932C5DF7AAC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8866A-684B-4641-8583-D1C928AE3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36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7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6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3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7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7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40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5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6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BF71-793A-440A-922C-1CBEC40F977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roup 1028"/>
          <p:cNvGrpSpPr/>
          <p:nvPr/>
        </p:nvGrpSpPr>
        <p:grpSpPr>
          <a:xfrm>
            <a:off x="3196392" y="2083949"/>
            <a:ext cx="3839966" cy="1000331"/>
            <a:chOff x="2255838" y="1672835"/>
            <a:chExt cx="6802735" cy="1772146"/>
          </a:xfrm>
        </p:grpSpPr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3894137" y="2152285"/>
              <a:ext cx="3589531" cy="981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smtClean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5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983817" y="1672835"/>
              <a:ext cx="2183822" cy="654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 err="1" smtClean="0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105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Freeform 29"/>
            <p:cNvSpPr>
              <a:spLocks noEditPoints="1"/>
            </p:cNvSpPr>
            <p:nvPr/>
          </p:nvSpPr>
          <p:spPr bwMode="auto">
            <a:xfrm>
              <a:off x="2255838" y="1895475"/>
              <a:ext cx="1438275" cy="1441450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chemeClr val="accent5"/>
                </a:gs>
                <a:gs pos="100000">
                  <a:schemeClr val="bg1">
                    <a:lumMod val="75000"/>
                    <a:alpha val="2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024" name="Freeform 30"/>
            <p:cNvSpPr>
              <a:spLocks noEditPoints="1"/>
            </p:cNvSpPr>
            <p:nvPr/>
          </p:nvSpPr>
          <p:spPr bwMode="auto">
            <a:xfrm>
              <a:off x="2455863" y="2098675"/>
              <a:ext cx="520700" cy="51752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025" name="Freeform 31"/>
            <p:cNvSpPr>
              <a:spLocks noEditPoints="1"/>
            </p:cNvSpPr>
            <p:nvPr/>
          </p:nvSpPr>
          <p:spPr bwMode="auto">
            <a:xfrm>
              <a:off x="2455863" y="2616200"/>
              <a:ext cx="520700" cy="51752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027" name="Freeform 32"/>
            <p:cNvSpPr>
              <a:spLocks noEditPoints="1"/>
            </p:cNvSpPr>
            <p:nvPr/>
          </p:nvSpPr>
          <p:spPr bwMode="auto">
            <a:xfrm>
              <a:off x="2976563" y="2616200"/>
              <a:ext cx="517525" cy="51752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028" name="Freeform 33"/>
            <p:cNvSpPr>
              <a:spLocks noEditPoints="1"/>
            </p:cNvSpPr>
            <p:nvPr/>
          </p:nvSpPr>
          <p:spPr bwMode="auto">
            <a:xfrm>
              <a:off x="2976563" y="2098675"/>
              <a:ext cx="517525" cy="51752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39" name="Rectangle 22"/>
            <p:cNvSpPr>
              <a:spLocks noChangeArrowheads="1"/>
            </p:cNvSpPr>
            <p:nvPr/>
          </p:nvSpPr>
          <p:spPr bwMode="auto">
            <a:xfrm>
              <a:off x="3983817" y="3145097"/>
              <a:ext cx="5074756" cy="299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 smtClean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Marker-less AR furniture Interactive </a:t>
              </a:r>
              <a:r>
                <a:rPr lang="en-US" sz="1100" dirty="0" err="1" smtClean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Layouting</a:t>
              </a:r>
              <a:endParaRPr lang="en-US" sz="800" dirty="0" smtClean="0">
                <a:solidFill>
                  <a:prstClr val="white"/>
                </a:solidFill>
                <a:latin typeface="Lato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27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72300" y="429604"/>
            <a:ext cx="5667768" cy="568113"/>
            <a:chOff x="1772300" y="429604"/>
            <a:chExt cx="5667768" cy="568113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26572" y="429604"/>
              <a:ext cx="155927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" pitchFamily="34" charset="0"/>
                  <a:cs typeface="Arial" pitchFamily="34" charset="0"/>
                </a:rPr>
                <a:t>Technology</a:t>
              </a:r>
              <a:endPara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75149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Technology to be used for development</a:t>
              </a:r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085727" y="1019142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46" name="Rectangle 22"/>
          <p:cNvSpPr>
            <a:spLocks noChangeArrowheads="1"/>
          </p:cNvSpPr>
          <p:nvPr/>
        </p:nvSpPr>
        <p:spPr bwMode="auto">
          <a:xfrm>
            <a:off x="559338" y="1138592"/>
            <a:ext cx="442787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Kudan</a:t>
            </a: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 AR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Unity </a:t>
            </a: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3D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Android device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Azure cloud service</a:t>
            </a:r>
            <a:endParaRPr lang="en-US" sz="1050" dirty="0">
              <a:solidFill>
                <a:schemeClr val="bg1"/>
              </a:solidFill>
              <a:latin typeface="Lato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Android </a:t>
            </a: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SDK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Open CV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Microsoft </a:t>
            </a: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SQL </a:t>
            </a: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server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Microsoft </a:t>
            </a: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Visual Studio 2015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Amazon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 Web Services S3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ato" pitchFamily="34" charset="0"/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16912" y="4763691"/>
            <a:ext cx="969290" cy="264168"/>
            <a:chOff x="416912" y="4763691"/>
            <a:chExt cx="969290" cy="264168"/>
          </a:xfrm>
        </p:grpSpPr>
        <p:grpSp>
          <p:nvGrpSpPr>
            <p:cNvPr id="23" name="Group 22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27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45728" y="-393355"/>
            <a:ext cx="5974070" cy="5974070"/>
            <a:chOff x="5245728" y="-393355"/>
            <a:chExt cx="5974070" cy="5974070"/>
          </a:xfrm>
        </p:grpSpPr>
        <p:grpSp>
          <p:nvGrpSpPr>
            <p:cNvPr id="5" name="Group 4"/>
            <p:cNvGrpSpPr/>
            <p:nvPr/>
          </p:nvGrpSpPr>
          <p:grpSpPr>
            <a:xfrm>
              <a:off x="5245728" y="-393355"/>
              <a:ext cx="5974070" cy="5974070"/>
              <a:chOff x="5245728" y="-393355"/>
              <a:chExt cx="5974070" cy="5974070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5245728" y="-393355"/>
                <a:ext cx="5974070" cy="5974070"/>
                <a:chOff x="5245728" y="-393355"/>
                <a:chExt cx="5974070" cy="5974070"/>
              </a:xfrm>
            </p:grpSpPr>
            <p:sp>
              <p:nvSpPr>
                <p:cNvPr id="18" name="Chord 17"/>
                <p:cNvSpPr/>
                <p:nvPr/>
              </p:nvSpPr>
              <p:spPr>
                <a:xfrm rot="1321811">
                  <a:off x="5245728" y="-393355"/>
                  <a:ext cx="5974070" cy="5974070"/>
                </a:xfrm>
                <a:prstGeom prst="chord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57826" y="1106705"/>
                  <a:ext cx="1785937" cy="1233487"/>
                </a:xfrm>
                <a:prstGeom prst="rect">
                  <a:avLst/>
                </a:prstGeom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4720" y="2202988"/>
                  <a:ext cx="1563112" cy="893207"/>
                </a:xfrm>
                <a:prstGeom prst="rect">
                  <a:avLst/>
                </a:prstGeom>
              </p:spPr>
            </p:pic>
            <p:pic>
              <p:nvPicPr>
                <p:cNvPr id="16" name="Picture 15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9054" y="1140271"/>
                  <a:ext cx="1383952" cy="517022"/>
                </a:xfrm>
                <a:prstGeom prst="rect">
                  <a:avLst/>
                </a:prstGeom>
              </p:spPr>
            </p:pic>
            <p:pic>
              <p:nvPicPr>
                <p:cNvPr id="17" name="Picture 16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5904" y="3337563"/>
                  <a:ext cx="2180270" cy="1090136"/>
                </a:xfrm>
                <a:prstGeom prst="rect">
                  <a:avLst/>
                </a:prstGeom>
              </p:spPr>
            </p:pic>
            <p:pic>
              <p:nvPicPr>
                <p:cNvPr id="19" name="Picture 18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70202" y="3419229"/>
                  <a:ext cx="1914518" cy="661592"/>
                </a:xfrm>
                <a:prstGeom prst="rect">
                  <a:avLst/>
                </a:prstGeom>
              </p:spPr>
            </p:pic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3491" y="243322"/>
                  <a:ext cx="2010270" cy="566158"/>
                </a:xfrm>
                <a:prstGeom prst="rect">
                  <a:avLst/>
                </a:prstGeom>
              </p:spPr>
            </p:pic>
          </p:grp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00946" y="2395854"/>
                <a:ext cx="790667" cy="973838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8171" y="4525876"/>
              <a:ext cx="1860909" cy="4663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6112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516639" y="2752976"/>
            <a:ext cx="215442" cy="966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Rectangle 36"/>
          <p:cNvSpPr/>
          <p:nvPr/>
        </p:nvSpPr>
        <p:spPr>
          <a:xfrm>
            <a:off x="2732081" y="2752976"/>
            <a:ext cx="215442" cy="966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8" name="Rectangle 37"/>
          <p:cNvSpPr/>
          <p:nvPr/>
        </p:nvSpPr>
        <p:spPr>
          <a:xfrm>
            <a:off x="2947522" y="2752976"/>
            <a:ext cx="215442" cy="966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9" name="Rectangle 38"/>
          <p:cNvSpPr/>
          <p:nvPr/>
        </p:nvSpPr>
        <p:spPr>
          <a:xfrm>
            <a:off x="3162964" y="2752976"/>
            <a:ext cx="215442" cy="96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0" name="Rectangle 39"/>
          <p:cNvSpPr/>
          <p:nvPr/>
        </p:nvSpPr>
        <p:spPr>
          <a:xfrm>
            <a:off x="3378405" y="2752976"/>
            <a:ext cx="215442" cy="96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2" name="Rectangle 41"/>
          <p:cNvSpPr/>
          <p:nvPr/>
        </p:nvSpPr>
        <p:spPr>
          <a:xfrm>
            <a:off x="3583214" y="2752976"/>
            <a:ext cx="215442" cy="966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FF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96427" y="2638203"/>
            <a:ext cx="1090362" cy="436301"/>
            <a:chOff x="4029806" y="2799877"/>
            <a:chExt cx="1090362" cy="436301"/>
          </a:xfrm>
        </p:grpSpPr>
        <p:sp>
          <p:nvSpPr>
            <p:cNvPr id="63" name="Rectangle 22"/>
            <p:cNvSpPr>
              <a:spLocks noChangeArrowheads="1"/>
            </p:cNvSpPr>
            <p:nvPr/>
          </p:nvSpPr>
          <p:spPr bwMode="auto">
            <a:xfrm>
              <a:off x="4029806" y="2799877"/>
              <a:ext cx="109036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schemeClr val="bg1"/>
                  </a:solidFill>
                  <a:latin typeface="Lato Black" pitchFamily="34" charset="0"/>
                  <a:cs typeface="Arial" pitchFamily="34" charset="0"/>
                </a:rPr>
                <a:t>Thank </a:t>
              </a:r>
              <a:r>
                <a:rPr lang="en-US" dirty="0" smtClean="0">
                  <a:solidFill>
                    <a:schemeClr val="bg1"/>
                  </a:solidFill>
                  <a:latin typeface="Lato Black" pitchFamily="34" charset="0"/>
                  <a:cs typeface="Arial" pitchFamily="34" charset="0"/>
                </a:rPr>
                <a:t>You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 Black" pitchFamily="34" charset="0"/>
                <a:cs typeface="Arial" pitchFamily="34" charset="0"/>
              </a:endParaRPr>
            </a:p>
          </p:txBody>
        </p: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4574961" y="3082290"/>
              <a:ext cx="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endParaRPr>
            </a:p>
          </p:txBody>
        </p:sp>
      </p:grp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4343400" y="2190750"/>
            <a:ext cx="396419" cy="429994"/>
          </a:xfrm>
          <a:custGeom>
            <a:avLst/>
            <a:gdLst>
              <a:gd name="T0" fmla="*/ 276 w 285"/>
              <a:gd name="T1" fmla="*/ 173 h 309"/>
              <a:gd name="T2" fmla="*/ 278 w 285"/>
              <a:gd name="T3" fmla="*/ 186 h 309"/>
              <a:gd name="T4" fmla="*/ 271 w 285"/>
              <a:gd name="T5" fmla="*/ 212 h 309"/>
              <a:gd name="T6" fmla="*/ 272 w 285"/>
              <a:gd name="T7" fmla="*/ 220 h 309"/>
              <a:gd name="T8" fmla="*/ 260 w 285"/>
              <a:gd name="T9" fmla="*/ 253 h 309"/>
              <a:gd name="T10" fmla="*/ 203 w 285"/>
              <a:gd name="T11" fmla="*/ 309 h 309"/>
              <a:gd name="T12" fmla="*/ 196 w 285"/>
              <a:gd name="T13" fmla="*/ 309 h 309"/>
              <a:gd name="T14" fmla="*/ 179 w 285"/>
              <a:gd name="T15" fmla="*/ 309 h 309"/>
              <a:gd name="T16" fmla="*/ 103 w 285"/>
              <a:gd name="T17" fmla="*/ 293 h 309"/>
              <a:gd name="T18" fmla="*/ 78 w 285"/>
              <a:gd name="T19" fmla="*/ 285 h 309"/>
              <a:gd name="T20" fmla="*/ 24 w 285"/>
              <a:gd name="T21" fmla="*/ 285 h 309"/>
              <a:gd name="T22" fmla="*/ 0 w 285"/>
              <a:gd name="T23" fmla="*/ 261 h 309"/>
              <a:gd name="T24" fmla="*/ 0 w 285"/>
              <a:gd name="T25" fmla="*/ 143 h 309"/>
              <a:gd name="T26" fmla="*/ 24 w 285"/>
              <a:gd name="T27" fmla="*/ 119 h 309"/>
              <a:gd name="T28" fmla="*/ 75 w 285"/>
              <a:gd name="T29" fmla="*/ 119 h 309"/>
              <a:gd name="T30" fmla="*/ 100 w 285"/>
              <a:gd name="T31" fmla="*/ 90 h 309"/>
              <a:gd name="T32" fmla="*/ 120 w 285"/>
              <a:gd name="T33" fmla="*/ 66 h 309"/>
              <a:gd name="T34" fmla="*/ 144 w 285"/>
              <a:gd name="T35" fmla="*/ 7 h 309"/>
              <a:gd name="T36" fmla="*/ 161 w 285"/>
              <a:gd name="T37" fmla="*/ 0 h 309"/>
              <a:gd name="T38" fmla="*/ 208 w 285"/>
              <a:gd name="T39" fmla="*/ 25 h 309"/>
              <a:gd name="T40" fmla="*/ 214 w 285"/>
              <a:gd name="T41" fmla="*/ 60 h 309"/>
              <a:gd name="T42" fmla="*/ 205 w 285"/>
              <a:gd name="T43" fmla="*/ 95 h 309"/>
              <a:gd name="T44" fmla="*/ 238 w 285"/>
              <a:gd name="T45" fmla="*/ 95 h 309"/>
              <a:gd name="T46" fmla="*/ 285 w 285"/>
              <a:gd name="T47" fmla="*/ 143 h 309"/>
              <a:gd name="T48" fmla="*/ 276 w 285"/>
              <a:gd name="T49" fmla="*/ 173 h 309"/>
              <a:gd name="T50" fmla="*/ 36 w 285"/>
              <a:gd name="T51" fmla="*/ 238 h 309"/>
              <a:gd name="T52" fmla="*/ 24 w 285"/>
              <a:gd name="T53" fmla="*/ 250 h 309"/>
              <a:gd name="T54" fmla="*/ 36 w 285"/>
              <a:gd name="T55" fmla="*/ 261 h 309"/>
              <a:gd name="T56" fmla="*/ 48 w 285"/>
              <a:gd name="T57" fmla="*/ 250 h 309"/>
              <a:gd name="T58" fmla="*/ 36 w 285"/>
              <a:gd name="T59" fmla="*/ 238 h 309"/>
              <a:gd name="T60" fmla="*/ 238 w 285"/>
              <a:gd name="T61" fmla="*/ 119 h 309"/>
              <a:gd name="T62" fmla="*/ 173 w 285"/>
              <a:gd name="T63" fmla="*/ 119 h 309"/>
              <a:gd name="T64" fmla="*/ 190 w 285"/>
              <a:gd name="T65" fmla="*/ 60 h 309"/>
              <a:gd name="T66" fmla="*/ 161 w 285"/>
              <a:gd name="T67" fmla="*/ 24 h 309"/>
              <a:gd name="T68" fmla="*/ 137 w 285"/>
              <a:gd name="T69" fmla="*/ 83 h 309"/>
              <a:gd name="T70" fmla="*/ 123 w 285"/>
              <a:gd name="T71" fmla="*/ 100 h 309"/>
              <a:gd name="T72" fmla="*/ 78 w 285"/>
              <a:gd name="T73" fmla="*/ 143 h 309"/>
              <a:gd name="T74" fmla="*/ 72 w 285"/>
              <a:gd name="T75" fmla="*/ 143 h 309"/>
              <a:gd name="T76" fmla="*/ 72 w 285"/>
              <a:gd name="T77" fmla="*/ 261 h 309"/>
              <a:gd name="T78" fmla="*/ 78 w 285"/>
              <a:gd name="T79" fmla="*/ 261 h 309"/>
              <a:gd name="T80" fmla="*/ 115 w 285"/>
              <a:gd name="T81" fmla="*/ 272 h 309"/>
              <a:gd name="T82" fmla="*/ 179 w 285"/>
              <a:gd name="T83" fmla="*/ 285 h 309"/>
              <a:gd name="T84" fmla="*/ 201 w 285"/>
              <a:gd name="T85" fmla="*/ 285 h 309"/>
              <a:gd name="T86" fmla="*/ 237 w 285"/>
              <a:gd name="T87" fmla="*/ 254 h 309"/>
              <a:gd name="T88" fmla="*/ 236 w 285"/>
              <a:gd name="T89" fmla="*/ 244 h 309"/>
              <a:gd name="T90" fmla="*/ 248 w 285"/>
              <a:gd name="T91" fmla="*/ 220 h 309"/>
              <a:gd name="T92" fmla="*/ 244 w 285"/>
              <a:gd name="T93" fmla="*/ 208 h 309"/>
              <a:gd name="T94" fmla="*/ 254 w 285"/>
              <a:gd name="T95" fmla="*/ 186 h 309"/>
              <a:gd name="T96" fmla="*/ 248 w 285"/>
              <a:gd name="T97" fmla="*/ 166 h 309"/>
              <a:gd name="T98" fmla="*/ 262 w 285"/>
              <a:gd name="T99" fmla="*/ 143 h 309"/>
              <a:gd name="T100" fmla="*/ 238 w 285"/>
              <a:gd name="T101" fmla="*/ 119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5" h="309">
                <a:moveTo>
                  <a:pt x="276" y="173"/>
                </a:moveTo>
                <a:cubicBezTo>
                  <a:pt x="277" y="177"/>
                  <a:pt x="278" y="181"/>
                  <a:pt x="278" y="186"/>
                </a:cubicBezTo>
                <a:cubicBezTo>
                  <a:pt x="278" y="195"/>
                  <a:pt x="276" y="204"/>
                  <a:pt x="271" y="212"/>
                </a:cubicBezTo>
                <a:cubicBezTo>
                  <a:pt x="271" y="215"/>
                  <a:pt x="272" y="218"/>
                  <a:pt x="272" y="220"/>
                </a:cubicBezTo>
                <a:cubicBezTo>
                  <a:pt x="272" y="232"/>
                  <a:pt x="268" y="244"/>
                  <a:pt x="260" y="253"/>
                </a:cubicBezTo>
                <a:cubicBezTo>
                  <a:pt x="261" y="288"/>
                  <a:pt x="237" y="309"/>
                  <a:pt x="203" y="309"/>
                </a:cubicBezTo>
                <a:cubicBezTo>
                  <a:pt x="196" y="309"/>
                  <a:pt x="196" y="309"/>
                  <a:pt x="196" y="309"/>
                </a:cubicBezTo>
                <a:cubicBezTo>
                  <a:pt x="179" y="309"/>
                  <a:pt x="179" y="309"/>
                  <a:pt x="179" y="309"/>
                </a:cubicBezTo>
                <a:cubicBezTo>
                  <a:pt x="152" y="309"/>
                  <a:pt x="128" y="301"/>
                  <a:pt x="103" y="293"/>
                </a:cubicBezTo>
                <a:cubicBezTo>
                  <a:pt x="98" y="291"/>
                  <a:pt x="83" y="285"/>
                  <a:pt x="78" y="285"/>
                </a:cubicBezTo>
                <a:cubicBezTo>
                  <a:pt x="24" y="285"/>
                  <a:pt x="24" y="285"/>
                  <a:pt x="24" y="285"/>
                </a:cubicBezTo>
                <a:cubicBezTo>
                  <a:pt x="11" y="285"/>
                  <a:pt x="0" y="275"/>
                  <a:pt x="0" y="261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30"/>
                  <a:pt x="11" y="119"/>
                  <a:pt x="24" y="119"/>
                </a:cubicBezTo>
                <a:cubicBezTo>
                  <a:pt x="75" y="119"/>
                  <a:pt x="75" y="119"/>
                  <a:pt x="75" y="119"/>
                </a:cubicBezTo>
                <a:cubicBezTo>
                  <a:pt x="82" y="114"/>
                  <a:pt x="95" y="97"/>
                  <a:pt x="100" y="90"/>
                </a:cubicBezTo>
                <a:cubicBezTo>
                  <a:pt x="107" y="82"/>
                  <a:pt x="113" y="74"/>
                  <a:pt x="120" y="66"/>
                </a:cubicBezTo>
                <a:cubicBezTo>
                  <a:pt x="131" y="55"/>
                  <a:pt x="126" y="25"/>
                  <a:pt x="144" y="7"/>
                </a:cubicBezTo>
                <a:cubicBezTo>
                  <a:pt x="149" y="3"/>
                  <a:pt x="154" y="0"/>
                  <a:pt x="161" y="0"/>
                </a:cubicBezTo>
                <a:cubicBezTo>
                  <a:pt x="180" y="0"/>
                  <a:pt x="199" y="7"/>
                  <a:pt x="208" y="25"/>
                </a:cubicBezTo>
                <a:cubicBezTo>
                  <a:pt x="213" y="36"/>
                  <a:pt x="214" y="47"/>
                  <a:pt x="214" y="60"/>
                </a:cubicBezTo>
                <a:cubicBezTo>
                  <a:pt x="214" y="73"/>
                  <a:pt x="211" y="84"/>
                  <a:pt x="205" y="95"/>
                </a:cubicBezTo>
                <a:cubicBezTo>
                  <a:pt x="238" y="95"/>
                  <a:pt x="238" y="95"/>
                  <a:pt x="238" y="95"/>
                </a:cubicBezTo>
                <a:cubicBezTo>
                  <a:pt x="264" y="95"/>
                  <a:pt x="285" y="117"/>
                  <a:pt x="285" y="143"/>
                </a:cubicBezTo>
                <a:cubicBezTo>
                  <a:pt x="285" y="153"/>
                  <a:pt x="282" y="164"/>
                  <a:pt x="276" y="173"/>
                </a:cubicBezTo>
                <a:close/>
                <a:moveTo>
                  <a:pt x="36" y="238"/>
                </a:moveTo>
                <a:cubicBezTo>
                  <a:pt x="30" y="238"/>
                  <a:pt x="24" y="243"/>
                  <a:pt x="24" y="250"/>
                </a:cubicBezTo>
                <a:cubicBezTo>
                  <a:pt x="24" y="256"/>
                  <a:pt x="30" y="261"/>
                  <a:pt x="36" y="261"/>
                </a:cubicBezTo>
                <a:cubicBezTo>
                  <a:pt x="43" y="261"/>
                  <a:pt x="48" y="256"/>
                  <a:pt x="48" y="250"/>
                </a:cubicBezTo>
                <a:cubicBezTo>
                  <a:pt x="48" y="243"/>
                  <a:pt x="43" y="238"/>
                  <a:pt x="36" y="238"/>
                </a:cubicBezTo>
                <a:close/>
                <a:moveTo>
                  <a:pt x="238" y="119"/>
                </a:moveTo>
                <a:cubicBezTo>
                  <a:pt x="173" y="119"/>
                  <a:pt x="173" y="119"/>
                  <a:pt x="173" y="119"/>
                </a:cubicBezTo>
                <a:cubicBezTo>
                  <a:pt x="173" y="97"/>
                  <a:pt x="190" y="81"/>
                  <a:pt x="190" y="60"/>
                </a:cubicBezTo>
                <a:cubicBezTo>
                  <a:pt x="190" y="38"/>
                  <a:pt x="186" y="24"/>
                  <a:pt x="161" y="24"/>
                </a:cubicBezTo>
                <a:cubicBezTo>
                  <a:pt x="149" y="36"/>
                  <a:pt x="155" y="64"/>
                  <a:pt x="137" y="83"/>
                </a:cubicBezTo>
                <a:cubicBezTo>
                  <a:pt x="132" y="89"/>
                  <a:pt x="127" y="94"/>
                  <a:pt x="123" y="100"/>
                </a:cubicBezTo>
                <a:cubicBezTo>
                  <a:pt x="114" y="111"/>
                  <a:pt x="92" y="143"/>
                  <a:pt x="78" y="143"/>
                </a:cubicBezTo>
                <a:cubicBezTo>
                  <a:pt x="72" y="143"/>
                  <a:pt x="72" y="143"/>
                  <a:pt x="72" y="143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8" y="261"/>
                  <a:pt x="78" y="261"/>
                  <a:pt x="78" y="261"/>
                </a:cubicBezTo>
                <a:cubicBezTo>
                  <a:pt x="88" y="261"/>
                  <a:pt x="105" y="268"/>
                  <a:pt x="115" y="272"/>
                </a:cubicBezTo>
                <a:cubicBezTo>
                  <a:pt x="136" y="279"/>
                  <a:pt x="157" y="285"/>
                  <a:pt x="179" y="285"/>
                </a:cubicBezTo>
                <a:cubicBezTo>
                  <a:pt x="201" y="285"/>
                  <a:pt x="201" y="285"/>
                  <a:pt x="201" y="285"/>
                </a:cubicBezTo>
                <a:cubicBezTo>
                  <a:pt x="222" y="285"/>
                  <a:pt x="237" y="277"/>
                  <a:pt x="237" y="254"/>
                </a:cubicBezTo>
                <a:cubicBezTo>
                  <a:pt x="237" y="251"/>
                  <a:pt x="236" y="247"/>
                  <a:pt x="236" y="244"/>
                </a:cubicBezTo>
                <a:cubicBezTo>
                  <a:pt x="244" y="240"/>
                  <a:pt x="248" y="229"/>
                  <a:pt x="248" y="220"/>
                </a:cubicBezTo>
                <a:cubicBezTo>
                  <a:pt x="248" y="216"/>
                  <a:pt x="247" y="212"/>
                  <a:pt x="244" y="208"/>
                </a:cubicBezTo>
                <a:cubicBezTo>
                  <a:pt x="251" y="202"/>
                  <a:pt x="254" y="194"/>
                  <a:pt x="254" y="186"/>
                </a:cubicBezTo>
                <a:cubicBezTo>
                  <a:pt x="254" y="180"/>
                  <a:pt x="252" y="171"/>
                  <a:pt x="248" y="166"/>
                </a:cubicBezTo>
                <a:cubicBezTo>
                  <a:pt x="257" y="166"/>
                  <a:pt x="262" y="150"/>
                  <a:pt x="262" y="143"/>
                </a:cubicBezTo>
                <a:cubicBezTo>
                  <a:pt x="262" y="130"/>
                  <a:pt x="250" y="119"/>
                  <a:pt x="238" y="1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284561" y="2752976"/>
            <a:ext cx="215442" cy="966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1" name="Rectangle 70"/>
          <p:cNvSpPr/>
          <p:nvPr/>
        </p:nvSpPr>
        <p:spPr>
          <a:xfrm>
            <a:off x="5500003" y="2752976"/>
            <a:ext cx="215442" cy="966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2" name="Rectangle 71"/>
          <p:cNvSpPr/>
          <p:nvPr/>
        </p:nvSpPr>
        <p:spPr>
          <a:xfrm>
            <a:off x="5715444" y="2752976"/>
            <a:ext cx="215442" cy="966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3" name="Rectangle 72"/>
          <p:cNvSpPr/>
          <p:nvPr/>
        </p:nvSpPr>
        <p:spPr>
          <a:xfrm>
            <a:off x="5930886" y="2752976"/>
            <a:ext cx="215442" cy="96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4" name="Rectangle 73"/>
          <p:cNvSpPr/>
          <p:nvPr/>
        </p:nvSpPr>
        <p:spPr>
          <a:xfrm>
            <a:off x="6146327" y="2752976"/>
            <a:ext cx="215442" cy="96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5" name="Rectangle 74"/>
          <p:cNvSpPr/>
          <p:nvPr/>
        </p:nvSpPr>
        <p:spPr>
          <a:xfrm>
            <a:off x="6361769" y="2752976"/>
            <a:ext cx="215442" cy="966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78824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5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5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3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5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5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3230397" y="429604"/>
            <a:ext cx="275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Real World Problem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ato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290" y="839998"/>
            <a:ext cx="3733800" cy="2100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81323"/>
            <a:ext cx="3733800" cy="21002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981323"/>
            <a:ext cx="373380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99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9926" y="2577207"/>
            <a:ext cx="5152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000" dirty="0">
                <a:solidFill>
                  <a:schemeClr val="bg1"/>
                </a:solidFill>
                <a:latin typeface="Lato" pitchFamily="34" charset="0"/>
              </a:rPr>
              <a:t>Augmented </a:t>
            </a:r>
            <a:r>
              <a:rPr lang="en-US" sz="1000" dirty="0" smtClean="0">
                <a:solidFill>
                  <a:schemeClr val="bg1"/>
                </a:solidFill>
                <a:latin typeface="Lato" pitchFamily="34" charset="0"/>
              </a:rPr>
              <a:t>Reality is an image processing technique </a:t>
            </a:r>
            <a:r>
              <a:rPr lang="en-US" sz="1000" dirty="0">
                <a:solidFill>
                  <a:schemeClr val="bg1"/>
                </a:solidFill>
                <a:latin typeface="Lato" pitchFamily="34" charset="0"/>
              </a:rPr>
              <a:t>which uses a mobile device’s camera to superimpose a computer-generated image or 3D model on to a user’s view of the real world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72300" y="1657350"/>
            <a:ext cx="5667768" cy="551021"/>
            <a:chOff x="1772300" y="1657350"/>
            <a:chExt cx="5667768" cy="551021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2478585" y="1657350"/>
              <a:ext cx="42552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Welcome to </a:t>
              </a:r>
              <a:r>
                <a:rPr lang="en-US" sz="2400" dirty="0" err="1" smtClean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r>
                <a:rPr lang="en-US" sz="2400" dirty="0" smtClean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 Furniture</a:t>
              </a:r>
              <a:endParaRPr lang="en-US" sz="2400" dirty="0">
                <a:solidFill>
                  <a:schemeClr val="bg1"/>
                </a:solidFill>
                <a:latin typeface="Lato Light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1962150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Marker-Less AR furniture interactive </a:t>
              </a:r>
              <a:r>
                <a:rPr lang="en-US" sz="1000" dirty="0" err="1" smtClean="0">
                  <a:solidFill>
                    <a:schemeClr val="bg1"/>
                  </a:solidFill>
                  <a:latin typeface="Lato" pitchFamily="34" charset="0"/>
                </a:rPr>
                <a:t>Layouting</a:t>
              </a:r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085727" y="2246888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4187057" y="940327"/>
            <a:ext cx="804070" cy="601663"/>
          </a:xfrm>
          <a:custGeom>
            <a:avLst/>
            <a:gdLst>
              <a:gd name="T0" fmla="*/ 251 w 429"/>
              <a:gd name="T1" fmla="*/ 58 h 321"/>
              <a:gd name="T2" fmla="*/ 248 w 429"/>
              <a:gd name="T3" fmla="*/ 84 h 321"/>
              <a:gd name="T4" fmla="*/ 218 w 429"/>
              <a:gd name="T5" fmla="*/ 65 h 321"/>
              <a:gd name="T6" fmla="*/ 174 w 429"/>
              <a:gd name="T7" fmla="*/ 62 h 321"/>
              <a:gd name="T8" fmla="*/ 120 w 429"/>
              <a:gd name="T9" fmla="*/ 5 h 321"/>
              <a:gd name="T10" fmla="*/ 5 w 429"/>
              <a:gd name="T11" fmla="*/ 112 h 321"/>
              <a:gd name="T12" fmla="*/ 49 w 429"/>
              <a:gd name="T13" fmla="*/ 178 h 321"/>
              <a:gd name="T14" fmla="*/ 68 w 429"/>
              <a:gd name="T15" fmla="*/ 178 h 321"/>
              <a:gd name="T16" fmla="*/ 90 w 429"/>
              <a:gd name="T17" fmla="*/ 183 h 321"/>
              <a:gd name="T18" fmla="*/ 95 w 429"/>
              <a:gd name="T19" fmla="*/ 151 h 321"/>
              <a:gd name="T20" fmla="*/ 161 w 429"/>
              <a:gd name="T21" fmla="*/ 87 h 321"/>
              <a:gd name="T22" fmla="*/ 179 w 429"/>
              <a:gd name="T23" fmla="*/ 89 h 321"/>
              <a:gd name="T24" fmla="*/ 199 w 429"/>
              <a:gd name="T25" fmla="*/ 83 h 321"/>
              <a:gd name="T26" fmla="*/ 197 w 429"/>
              <a:gd name="T27" fmla="*/ 101 h 321"/>
              <a:gd name="T28" fmla="*/ 203 w 429"/>
              <a:gd name="T29" fmla="*/ 189 h 321"/>
              <a:gd name="T30" fmla="*/ 222 w 429"/>
              <a:gd name="T31" fmla="*/ 136 h 321"/>
              <a:gd name="T32" fmla="*/ 265 w 429"/>
              <a:gd name="T33" fmla="*/ 148 h 321"/>
              <a:gd name="T34" fmla="*/ 320 w 429"/>
              <a:gd name="T35" fmla="*/ 204 h 321"/>
              <a:gd name="T36" fmla="*/ 325 w 429"/>
              <a:gd name="T37" fmla="*/ 216 h 321"/>
              <a:gd name="T38" fmla="*/ 314 w 429"/>
              <a:gd name="T39" fmla="*/ 210 h 321"/>
              <a:gd name="T40" fmla="*/ 283 w 429"/>
              <a:gd name="T41" fmla="*/ 199 h 321"/>
              <a:gd name="T42" fmla="*/ 294 w 429"/>
              <a:gd name="T43" fmla="*/ 229 h 321"/>
              <a:gd name="T44" fmla="*/ 298 w 429"/>
              <a:gd name="T45" fmla="*/ 242 h 321"/>
              <a:gd name="T46" fmla="*/ 260 w 429"/>
              <a:gd name="T47" fmla="*/ 224 h 321"/>
              <a:gd name="T48" fmla="*/ 260 w 429"/>
              <a:gd name="T49" fmla="*/ 249 h 321"/>
              <a:gd name="T50" fmla="*/ 271 w 429"/>
              <a:gd name="T51" fmla="*/ 268 h 321"/>
              <a:gd name="T52" fmla="*/ 254 w 429"/>
              <a:gd name="T53" fmla="*/ 259 h 321"/>
              <a:gd name="T54" fmla="*/ 237 w 429"/>
              <a:gd name="T55" fmla="*/ 261 h 321"/>
              <a:gd name="T56" fmla="*/ 239 w 429"/>
              <a:gd name="T57" fmla="*/ 282 h 321"/>
              <a:gd name="T58" fmla="*/ 243 w 429"/>
              <a:gd name="T59" fmla="*/ 293 h 321"/>
              <a:gd name="T60" fmla="*/ 226 w 429"/>
              <a:gd name="T61" fmla="*/ 284 h 321"/>
              <a:gd name="T62" fmla="*/ 205 w 429"/>
              <a:gd name="T63" fmla="*/ 299 h 321"/>
              <a:gd name="T64" fmla="*/ 242 w 429"/>
              <a:gd name="T65" fmla="*/ 321 h 321"/>
              <a:gd name="T66" fmla="*/ 248 w 429"/>
              <a:gd name="T67" fmla="*/ 320 h 321"/>
              <a:gd name="T68" fmla="*/ 272 w 429"/>
              <a:gd name="T69" fmla="*/ 296 h 321"/>
              <a:gd name="T70" fmla="*/ 291 w 429"/>
              <a:gd name="T71" fmla="*/ 284 h 321"/>
              <a:gd name="T72" fmla="*/ 298 w 429"/>
              <a:gd name="T73" fmla="*/ 268 h 321"/>
              <a:gd name="T74" fmla="*/ 329 w 429"/>
              <a:gd name="T75" fmla="*/ 243 h 321"/>
              <a:gd name="T76" fmla="*/ 353 w 429"/>
              <a:gd name="T77" fmla="*/ 218 h 321"/>
              <a:gd name="T78" fmla="*/ 340 w 429"/>
              <a:gd name="T79" fmla="*/ 187 h 321"/>
              <a:gd name="T80" fmla="*/ 344 w 429"/>
              <a:gd name="T81" fmla="*/ 158 h 321"/>
              <a:gd name="T82" fmla="*/ 379 w 429"/>
              <a:gd name="T83" fmla="*/ 178 h 321"/>
              <a:gd name="T84" fmla="*/ 309 w 429"/>
              <a:gd name="T85" fmla="*/ 0 h 321"/>
              <a:gd name="T86" fmla="*/ 32 w 429"/>
              <a:gd name="T87" fmla="*/ 122 h 321"/>
              <a:gd name="T88" fmla="*/ 142 w 429"/>
              <a:gd name="T89" fmla="*/ 65 h 321"/>
              <a:gd name="T90" fmla="*/ 142 w 429"/>
              <a:gd name="T91" fmla="*/ 169 h 321"/>
              <a:gd name="T92" fmla="*/ 95 w 429"/>
              <a:gd name="T93" fmla="*/ 195 h 321"/>
              <a:gd name="T94" fmla="*/ 114 w 429"/>
              <a:gd name="T95" fmla="*/ 216 h 321"/>
              <a:gd name="T96" fmla="*/ 142 w 429"/>
              <a:gd name="T97" fmla="*/ 169 h 321"/>
              <a:gd name="T98" fmla="*/ 149 w 429"/>
              <a:gd name="T99" fmla="*/ 194 h 321"/>
              <a:gd name="T100" fmla="*/ 122 w 429"/>
              <a:gd name="T101" fmla="*/ 240 h 321"/>
              <a:gd name="T102" fmla="*/ 169 w 429"/>
              <a:gd name="T103" fmla="*/ 215 h 321"/>
              <a:gd name="T104" fmla="*/ 194 w 429"/>
              <a:gd name="T105" fmla="*/ 223 h 321"/>
              <a:gd name="T106" fmla="*/ 146 w 429"/>
              <a:gd name="T107" fmla="*/ 249 h 321"/>
              <a:gd name="T108" fmla="*/ 166 w 429"/>
              <a:gd name="T109" fmla="*/ 269 h 321"/>
              <a:gd name="T110" fmla="*/ 194 w 429"/>
              <a:gd name="T111" fmla="*/ 223 h 321"/>
              <a:gd name="T112" fmla="*/ 201 w 429"/>
              <a:gd name="T113" fmla="*/ 248 h 321"/>
              <a:gd name="T114" fmla="*/ 173 w 429"/>
              <a:gd name="T115" fmla="*/ 294 h 321"/>
              <a:gd name="T116" fmla="*/ 221 w 429"/>
              <a:gd name="T117" fmla="*/ 268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9" h="321">
                <a:moveTo>
                  <a:pt x="309" y="0"/>
                </a:moveTo>
                <a:cubicBezTo>
                  <a:pt x="251" y="58"/>
                  <a:pt x="251" y="58"/>
                  <a:pt x="251" y="58"/>
                </a:cubicBezTo>
                <a:cubicBezTo>
                  <a:pt x="271" y="80"/>
                  <a:pt x="271" y="80"/>
                  <a:pt x="271" y="80"/>
                </a:cubicBezTo>
                <a:cubicBezTo>
                  <a:pt x="264" y="82"/>
                  <a:pt x="255" y="83"/>
                  <a:pt x="248" y="84"/>
                </a:cubicBezTo>
                <a:cubicBezTo>
                  <a:pt x="245" y="84"/>
                  <a:pt x="242" y="84"/>
                  <a:pt x="238" y="85"/>
                </a:cubicBezTo>
                <a:cubicBezTo>
                  <a:pt x="228" y="75"/>
                  <a:pt x="220" y="68"/>
                  <a:pt x="218" y="65"/>
                </a:cubicBezTo>
                <a:cubicBezTo>
                  <a:pt x="212" y="59"/>
                  <a:pt x="204" y="57"/>
                  <a:pt x="197" y="57"/>
                </a:cubicBezTo>
                <a:cubicBezTo>
                  <a:pt x="188" y="57"/>
                  <a:pt x="180" y="60"/>
                  <a:pt x="174" y="62"/>
                </a:cubicBezTo>
                <a:cubicBezTo>
                  <a:pt x="130" y="9"/>
                  <a:pt x="130" y="9"/>
                  <a:pt x="130" y="9"/>
                </a:cubicBezTo>
                <a:cubicBezTo>
                  <a:pt x="127" y="7"/>
                  <a:pt x="124" y="5"/>
                  <a:pt x="120" y="5"/>
                </a:cubicBezTo>
                <a:cubicBezTo>
                  <a:pt x="117" y="4"/>
                  <a:pt x="113" y="6"/>
                  <a:pt x="111" y="8"/>
                </a:cubicBezTo>
                <a:cubicBezTo>
                  <a:pt x="5" y="112"/>
                  <a:pt x="5" y="112"/>
                  <a:pt x="5" y="112"/>
                </a:cubicBezTo>
                <a:cubicBezTo>
                  <a:pt x="0" y="117"/>
                  <a:pt x="0" y="125"/>
                  <a:pt x="5" y="130"/>
                </a:cubicBezTo>
                <a:cubicBezTo>
                  <a:pt x="49" y="178"/>
                  <a:pt x="49" y="178"/>
                  <a:pt x="49" y="178"/>
                </a:cubicBezTo>
                <a:cubicBezTo>
                  <a:pt x="51" y="180"/>
                  <a:pt x="55" y="182"/>
                  <a:pt x="58" y="182"/>
                </a:cubicBezTo>
                <a:cubicBezTo>
                  <a:pt x="62" y="182"/>
                  <a:pt x="65" y="181"/>
                  <a:pt x="68" y="178"/>
                </a:cubicBezTo>
                <a:cubicBezTo>
                  <a:pt x="77" y="169"/>
                  <a:pt x="77" y="169"/>
                  <a:pt x="77" y="169"/>
                </a:cubicBezTo>
                <a:cubicBezTo>
                  <a:pt x="80" y="173"/>
                  <a:pt x="85" y="178"/>
                  <a:pt x="90" y="183"/>
                </a:cubicBezTo>
                <a:cubicBezTo>
                  <a:pt x="109" y="166"/>
                  <a:pt x="109" y="166"/>
                  <a:pt x="109" y="166"/>
                </a:cubicBezTo>
                <a:cubicBezTo>
                  <a:pt x="103" y="160"/>
                  <a:pt x="98" y="154"/>
                  <a:pt x="95" y="151"/>
                </a:cubicBezTo>
                <a:cubicBezTo>
                  <a:pt x="159" y="85"/>
                  <a:pt x="159" y="85"/>
                  <a:pt x="159" y="85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65" y="92"/>
                  <a:pt x="172" y="93"/>
                  <a:pt x="177" y="90"/>
                </a:cubicBezTo>
                <a:cubicBezTo>
                  <a:pt x="177" y="90"/>
                  <a:pt x="178" y="89"/>
                  <a:pt x="179" y="89"/>
                </a:cubicBezTo>
                <a:cubicBezTo>
                  <a:pt x="183" y="86"/>
                  <a:pt x="193" y="82"/>
                  <a:pt x="197" y="83"/>
                </a:cubicBezTo>
                <a:cubicBezTo>
                  <a:pt x="198" y="83"/>
                  <a:pt x="199" y="83"/>
                  <a:pt x="199" y="83"/>
                </a:cubicBezTo>
                <a:cubicBezTo>
                  <a:pt x="201" y="85"/>
                  <a:pt x="205" y="89"/>
                  <a:pt x="210" y="94"/>
                </a:cubicBezTo>
                <a:cubicBezTo>
                  <a:pt x="205" y="96"/>
                  <a:pt x="201" y="98"/>
                  <a:pt x="197" y="101"/>
                </a:cubicBezTo>
                <a:cubicBezTo>
                  <a:pt x="181" y="111"/>
                  <a:pt x="176" y="144"/>
                  <a:pt x="186" y="159"/>
                </a:cubicBezTo>
                <a:cubicBezTo>
                  <a:pt x="197" y="173"/>
                  <a:pt x="198" y="177"/>
                  <a:pt x="203" y="189"/>
                </a:cubicBezTo>
                <a:cubicBezTo>
                  <a:pt x="209" y="202"/>
                  <a:pt x="218" y="199"/>
                  <a:pt x="220" y="184"/>
                </a:cubicBezTo>
                <a:cubicBezTo>
                  <a:pt x="223" y="169"/>
                  <a:pt x="224" y="153"/>
                  <a:pt x="222" y="136"/>
                </a:cubicBezTo>
                <a:cubicBezTo>
                  <a:pt x="221" y="126"/>
                  <a:pt x="230" y="122"/>
                  <a:pt x="237" y="121"/>
                </a:cubicBezTo>
                <a:cubicBezTo>
                  <a:pt x="246" y="129"/>
                  <a:pt x="256" y="138"/>
                  <a:pt x="265" y="148"/>
                </a:cubicBezTo>
                <a:cubicBezTo>
                  <a:pt x="280" y="162"/>
                  <a:pt x="295" y="177"/>
                  <a:pt x="306" y="189"/>
                </a:cubicBezTo>
                <a:cubicBezTo>
                  <a:pt x="312" y="195"/>
                  <a:pt x="317" y="200"/>
                  <a:pt x="320" y="204"/>
                </a:cubicBezTo>
                <a:cubicBezTo>
                  <a:pt x="322" y="206"/>
                  <a:pt x="324" y="208"/>
                  <a:pt x="325" y="210"/>
                </a:cubicBezTo>
                <a:cubicBezTo>
                  <a:pt x="325" y="212"/>
                  <a:pt x="326" y="215"/>
                  <a:pt x="325" y="216"/>
                </a:cubicBezTo>
                <a:cubicBezTo>
                  <a:pt x="323" y="218"/>
                  <a:pt x="321" y="217"/>
                  <a:pt x="320" y="216"/>
                </a:cubicBezTo>
                <a:cubicBezTo>
                  <a:pt x="317" y="214"/>
                  <a:pt x="316" y="212"/>
                  <a:pt x="314" y="210"/>
                </a:cubicBezTo>
                <a:cubicBezTo>
                  <a:pt x="307" y="203"/>
                  <a:pt x="301" y="198"/>
                  <a:pt x="300" y="198"/>
                </a:cubicBezTo>
                <a:cubicBezTo>
                  <a:pt x="295" y="194"/>
                  <a:pt x="288" y="195"/>
                  <a:pt x="283" y="199"/>
                </a:cubicBezTo>
                <a:cubicBezTo>
                  <a:pt x="279" y="204"/>
                  <a:pt x="279" y="211"/>
                  <a:pt x="283" y="216"/>
                </a:cubicBezTo>
                <a:cubicBezTo>
                  <a:pt x="283" y="217"/>
                  <a:pt x="287" y="222"/>
                  <a:pt x="294" y="229"/>
                </a:cubicBezTo>
                <a:cubicBezTo>
                  <a:pt x="297" y="231"/>
                  <a:pt x="300" y="233"/>
                  <a:pt x="302" y="236"/>
                </a:cubicBezTo>
                <a:cubicBezTo>
                  <a:pt x="303" y="238"/>
                  <a:pt x="302" y="242"/>
                  <a:pt x="298" y="242"/>
                </a:cubicBezTo>
                <a:cubicBezTo>
                  <a:pt x="288" y="243"/>
                  <a:pt x="282" y="232"/>
                  <a:pt x="276" y="226"/>
                </a:cubicBezTo>
                <a:cubicBezTo>
                  <a:pt x="271" y="222"/>
                  <a:pt x="265" y="221"/>
                  <a:pt x="260" y="224"/>
                </a:cubicBezTo>
                <a:cubicBezTo>
                  <a:pt x="255" y="227"/>
                  <a:pt x="253" y="234"/>
                  <a:pt x="255" y="239"/>
                </a:cubicBezTo>
                <a:cubicBezTo>
                  <a:pt x="256" y="243"/>
                  <a:pt x="258" y="246"/>
                  <a:pt x="260" y="249"/>
                </a:cubicBezTo>
                <a:cubicBezTo>
                  <a:pt x="264" y="253"/>
                  <a:pt x="272" y="259"/>
                  <a:pt x="271" y="266"/>
                </a:cubicBezTo>
                <a:cubicBezTo>
                  <a:pt x="271" y="267"/>
                  <a:pt x="271" y="267"/>
                  <a:pt x="271" y="268"/>
                </a:cubicBezTo>
                <a:cubicBezTo>
                  <a:pt x="269" y="268"/>
                  <a:pt x="267" y="269"/>
                  <a:pt x="262" y="265"/>
                </a:cubicBezTo>
                <a:cubicBezTo>
                  <a:pt x="259" y="263"/>
                  <a:pt x="257" y="261"/>
                  <a:pt x="254" y="259"/>
                </a:cubicBezTo>
                <a:cubicBezTo>
                  <a:pt x="252" y="258"/>
                  <a:pt x="250" y="257"/>
                  <a:pt x="248" y="257"/>
                </a:cubicBezTo>
                <a:cubicBezTo>
                  <a:pt x="245" y="256"/>
                  <a:pt x="240" y="258"/>
                  <a:pt x="237" y="261"/>
                </a:cubicBezTo>
                <a:cubicBezTo>
                  <a:pt x="234" y="264"/>
                  <a:pt x="233" y="270"/>
                  <a:pt x="234" y="275"/>
                </a:cubicBezTo>
                <a:cubicBezTo>
                  <a:pt x="235" y="277"/>
                  <a:pt x="237" y="280"/>
                  <a:pt x="239" y="282"/>
                </a:cubicBezTo>
                <a:cubicBezTo>
                  <a:pt x="240" y="284"/>
                  <a:pt x="241" y="286"/>
                  <a:pt x="242" y="287"/>
                </a:cubicBezTo>
                <a:cubicBezTo>
                  <a:pt x="243" y="288"/>
                  <a:pt x="244" y="292"/>
                  <a:pt x="243" y="293"/>
                </a:cubicBezTo>
                <a:cubicBezTo>
                  <a:pt x="242" y="294"/>
                  <a:pt x="241" y="294"/>
                  <a:pt x="239" y="293"/>
                </a:cubicBezTo>
                <a:cubicBezTo>
                  <a:pt x="234" y="292"/>
                  <a:pt x="230" y="287"/>
                  <a:pt x="226" y="284"/>
                </a:cubicBezTo>
                <a:cubicBezTo>
                  <a:pt x="226" y="283"/>
                  <a:pt x="225" y="282"/>
                  <a:pt x="224" y="281"/>
                </a:cubicBezTo>
                <a:cubicBezTo>
                  <a:pt x="205" y="299"/>
                  <a:pt x="205" y="299"/>
                  <a:pt x="205" y="299"/>
                </a:cubicBezTo>
                <a:cubicBezTo>
                  <a:pt x="206" y="301"/>
                  <a:pt x="208" y="302"/>
                  <a:pt x="209" y="303"/>
                </a:cubicBezTo>
                <a:cubicBezTo>
                  <a:pt x="224" y="316"/>
                  <a:pt x="233" y="321"/>
                  <a:pt x="242" y="321"/>
                </a:cubicBezTo>
                <a:cubicBezTo>
                  <a:pt x="242" y="321"/>
                  <a:pt x="242" y="321"/>
                  <a:pt x="242" y="321"/>
                </a:cubicBezTo>
                <a:cubicBezTo>
                  <a:pt x="244" y="321"/>
                  <a:pt x="246" y="320"/>
                  <a:pt x="248" y="320"/>
                </a:cubicBezTo>
                <a:cubicBezTo>
                  <a:pt x="254" y="319"/>
                  <a:pt x="260" y="317"/>
                  <a:pt x="264" y="313"/>
                </a:cubicBezTo>
                <a:cubicBezTo>
                  <a:pt x="270" y="309"/>
                  <a:pt x="272" y="302"/>
                  <a:pt x="272" y="296"/>
                </a:cubicBezTo>
                <a:cubicBezTo>
                  <a:pt x="272" y="295"/>
                  <a:pt x="272" y="294"/>
                  <a:pt x="272" y="293"/>
                </a:cubicBezTo>
                <a:cubicBezTo>
                  <a:pt x="279" y="293"/>
                  <a:pt x="286" y="290"/>
                  <a:pt x="291" y="284"/>
                </a:cubicBezTo>
                <a:cubicBezTo>
                  <a:pt x="295" y="279"/>
                  <a:pt x="297" y="274"/>
                  <a:pt x="297" y="268"/>
                </a:cubicBezTo>
                <a:cubicBezTo>
                  <a:pt x="298" y="268"/>
                  <a:pt x="298" y="268"/>
                  <a:pt x="298" y="268"/>
                </a:cubicBezTo>
                <a:cubicBezTo>
                  <a:pt x="306" y="268"/>
                  <a:pt x="315" y="266"/>
                  <a:pt x="321" y="259"/>
                </a:cubicBezTo>
                <a:cubicBezTo>
                  <a:pt x="326" y="255"/>
                  <a:pt x="329" y="249"/>
                  <a:pt x="329" y="243"/>
                </a:cubicBezTo>
                <a:cubicBezTo>
                  <a:pt x="335" y="243"/>
                  <a:pt x="341" y="241"/>
                  <a:pt x="345" y="237"/>
                </a:cubicBezTo>
                <a:cubicBezTo>
                  <a:pt x="351" y="232"/>
                  <a:pt x="353" y="225"/>
                  <a:pt x="353" y="218"/>
                </a:cubicBezTo>
                <a:cubicBezTo>
                  <a:pt x="353" y="212"/>
                  <a:pt x="352" y="206"/>
                  <a:pt x="349" y="200"/>
                </a:cubicBezTo>
                <a:cubicBezTo>
                  <a:pt x="347" y="195"/>
                  <a:pt x="344" y="192"/>
                  <a:pt x="340" y="187"/>
                </a:cubicBezTo>
                <a:cubicBezTo>
                  <a:pt x="337" y="184"/>
                  <a:pt x="334" y="180"/>
                  <a:pt x="330" y="176"/>
                </a:cubicBezTo>
                <a:cubicBezTo>
                  <a:pt x="344" y="158"/>
                  <a:pt x="344" y="158"/>
                  <a:pt x="344" y="158"/>
                </a:cubicBezTo>
                <a:cubicBezTo>
                  <a:pt x="370" y="186"/>
                  <a:pt x="370" y="186"/>
                  <a:pt x="370" y="186"/>
                </a:cubicBezTo>
                <a:cubicBezTo>
                  <a:pt x="379" y="178"/>
                  <a:pt x="379" y="178"/>
                  <a:pt x="379" y="178"/>
                </a:cubicBezTo>
                <a:cubicBezTo>
                  <a:pt x="429" y="127"/>
                  <a:pt x="429" y="127"/>
                  <a:pt x="429" y="127"/>
                </a:cubicBezTo>
                <a:lnTo>
                  <a:pt x="309" y="0"/>
                </a:lnTo>
                <a:close/>
                <a:moveTo>
                  <a:pt x="59" y="150"/>
                </a:moveTo>
                <a:cubicBezTo>
                  <a:pt x="32" y="122"/>
                  <a:pt x="32" y="122"/>
                  <a:pt x="32" y="122"/>
                </a:cubicBezTo>
                <a:cubicBezTo>
                  <a:pt x="119" y="37"/>
                  <a:pt x="119" y="37"/>
                  <a:pt x="119" y="37"/>
                </a:cubicBezTo>
                <a:cubicBezTo>
                  <a:pt x="142" y="65"/>
                  <a:pt x="142" y="65"/>
                  <a:pt x="142" y="65"/>
                </a:cubicBezTo>
                <a:lnTo>
                  <a:pt x="59" y="150"/>
                </a:lnTo>
                <a:close/>
                <a:moveTo>
                  <a:pt x="142" y="169"/>
                </a:moveTo>
                <a:cubicBezTo>
                  <a:pt x="136" y="164"/>
                  <a:pt x="128" y="163"/>
                  <a:pt x="123" y="167"/>
                </a:cubicBezTo>
                <a:cubicBezTo>
                  <a:pt x="95" y="195"/>
                  <a:pt x="95" y="195"/>
                  <a:pt x="95" y="195"/>
                </a:cubicBezTo>
                <a:cubicBezTo>
                  <a:pt x="90" y="200"/>
                  <a:pt x="90" y="208"/>
                  <a:pt x="96" y="214"/>
                </a:cubicBezTo>
                <a:cubicBezTo>
                  <a:pt x="101" y="219"/>
                  <a:pt x="109" y="220"/>
                  <a:pt x="114" y="216"/>
                </a:cubicBezTo>
                <a:cubicBezTo>
                  <a:pt x="143" y="188"/>
                  <a:pt x="143" y="188"/>
                  <a:pt x="143" y="188"/>
                </a:cubicBezTo>
                <a:cubicBezTo>
                  <a:pt x="148" y="183"/>
                  <a:pt x="147" y="175"/>
                  <a:pt x="142" y="169"/>
                </a:cubicBezTo>
                <a:close/>
                <a:moveTo>
                  <a:pt x="168" y="196"/>
                </a:moveTo>
                <a:cubicBezTo>
                  <a:pt x="162" y="190"/>
                  <a:pt x="154" y="190"/>
                  <a:pt x="149" y="194"/>
                </a:cubicBezTo>
                <a:cubicBezTo>
                  <a:pt x="120" y="222"/>
                  <a:pt x="120" y="222"/>
                  <a:pt x="120" y="222"/>
                </a:cubicBezTo>
                <a:cubicBezTo>
                  <a:pt x="116" y="226"/>
                  <a:pt x="116" y="235"/>
                  <a:pt x="122" y="240"/>
                </a:cubicBezTo>
                <a:cubicBezTo>
                  <a:pt x="127" y="246"/>
                  <a:pt x="135" y="247"/>
                  <a:pt x="140" y="242"/>
                </a:cubicBezTo>
                <a:cubicBezTo>
                  <a:pt x="169" y="215"/>
                  <a:pt x="169" y="215"/>
                  <a:pt x="169" y="215"/>
                </a:cubicBezTo>
                <a:cubicBezTo>
                  <a:pt x="174" y="210"/>
                  <a:pt x="173" y="202"/>
                  <a:pt x="168" y="196"/>
                </a:cubicBezTo>
                <a:close/>
                <a:moveTo>
                  <a:pt x="194" y="223"/>
                </a:moveTo>
                <a:cubicBezTo>
                  <a:pt x="188" y="217"/>
                  <a:pt x="180" y="216"/>
                  <a:pt x="175" y="221"/>
                </a:cubicBezTo>
                <a:cubicBezTo>
                  <a:pt x="146" y="249"/>
                  <a:pt x="146" y="249"/>
                  <a:pt x="146" y="249"/>
                </a:cubicBezTo>
                <a:cubicBezTo>
                  <a:pt x="142" y="253"/>
                  <a:pt x="142" y="262"/>
                  <a:pt x="147" y="267"/>
                </a:cubicBezTo>
                <a:cubicBezTo>
                  <a:pt x="153" y="273"/>
                  <a:pt x="161" y="274"/>
                  <a:pt x="166" y="269"/>
                </a:cubicBezTo>
                <a:cubicBezTo>
                  <a:pt x="195" y="242"/>
                  <a:pt x="195" y="242"/>
                  <a:pt x="195" y="242"/>
                </a:cubicBezTo>
                <a:cubicBezTo>
                  <a:pt x="200" y="237"/>
                  <a:pt x="199" y="229"/>
                  <a:pt x="194" y="223"/>
                </a:cubicBezTo>
                <a:close/>
                <a:moveTo>
                  <a:pt x="220" y="250"/>
                </a:moveTo>
                <a:cubicBezTo>
                  <a:pt x="214" y="244"/>
                  <a:pt x="206" y="243"/>
                  <a:pt x="201" y="248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67" y="280"/>
                  <a:pt x="168" y="288"/>
                  <a:pt x="173" y="294"/>
                </a:cubicBezTo>
                <a:cubicBezTo>
                  <a:pt x="179" y="300"/>
                  <a:pt x="187" y="301"/>
                  <a:pt x="192" y="296"/>
                </a:cubicBezTo>
                <a:cubicBezTo>
                  <a:pt x="221" y="268"/>
                  <a:pt x="221" y="268"/>
                  <a:pt x="221" y="268"/>
                </a:cubicBezTo>
                <a:cubicBezTo>
                  <a:pt x="226" y="264"/>
                  <a:pt x="225" y="255"/>
                  <a:pt x="220" y="25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16912" y="4763691"/>
            <a:ext cx="969290" cy="264168"/>
            <a:chOff x="416912" y="4763691"/>
            <a:chExt cx="969290" cy="264168"/>
          </a:xfrm>
        </p:grpSpPr>
        <p:grpSp>
          <p:nvGrpSpPr>
            <p:cNvPr id="35" name="Group 34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38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93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84073" y="1276350"/>
            <a:ext cx="21053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Marker-less AR</a:t>
            </a:r>
            <a:endParaRPr lang="en-US" sz="2400" dirty="0">
              <a:solidFill>
                <a:schemeClr val="bg1"/>
              </a:solidFill>
              <a:latin typeface="Lato Light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11455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Lato Light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Lato Light"/>
              </a:rPr>
              <a:t>mage are not provided beforehand.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Lato Light"/>
              </a:rPr>
              <a:t>Recognition </a:t>
            </a:r>
            <a:r>
              <a:rPr lang="en-US" sz="1600" dirty="0">
                <a:solidFill>
                  <a:schemeClr val="bg1"/>
                </a:solidFill>
                <a:latin typeface="Lato Light"/>
              </a:rPr>
              <a:t>algorithm running in your AR application should identify patterns, </a:t>
            </a:r>
            <a:r>
              <a:rPr lang="en-US" sz="1600" dirty="0" smtClean="0">
                <a:solidFill>
                  <a:schemeClr val="bg1"/>
                </a:solidFill>
                <a:latin typeface="Lato Light"/>
              </a:rPr>
              <a:t>colors.</a:t>
            </a:r>
            <a:endParaRPr lang="en-US" sz="1600" dirty="0">
              <a:solidFill>
                <a:schemeClr val="bg1"/>
              </a:solidFill>
              <a:latin typeface="Lato Light"/>
            </a:endParaRPr>
          </a:p>
        </p:txBody>
      </p:sp>
      <p:pic>
        <p:nvPicPr>
          <p:cNvPr id="6" name="Picture 2" descr="https://ilab.cs.ucsb.edu/projects/taehee/HandyAR/images/bunn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276350"/>
            <a:ext cx="5682211" cy="209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16912" y="4763691"/>
            <a:ext cx="969290" cy="264168"/>
            <a:chOff x="416912" y="4763691"/>
            <a:chExt cx="969290" cy="264168"/>
          </a:xfrm>
        </p:grpSpPr>
        <p:grpSp>
          <p:nvGrpSpPr>
            <p:cNvPr id="8" name="Group 7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11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643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-24306" y="1504950"/>
            <a:ext cx="9168305" cy="2078182"/>
          </a:xfrm>
          <a:prstGeom prst="rect">
            <a:avLst/>
          </a:prstGeom>
          <a:solidFill>
            <a:schemeClr val="accent5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772300" y="429604"/>
            <a:ext cx="5667768" cy="568113"/>
            <a:chOff x="1772300" y="429604"/>
            <a:chExt cx="5667768" cy="568113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510550" y="429604"/>
              <a:ext cx="21913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" pitchFamily="34" charset="0"/>
                  <a:cs typeface="Arial" pitchFamily="34" charset="0"/>
                </a:rPr>
                <a:t>Main Objectives</a:t>
              </a:r>
              <a:endPara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75149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Features provided by the proposed system</a:t>
              </a:r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085727" y="1019142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667619" y="3344180"/>
            <a:ext cx="1065945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3263262" y="3344180"/>
            <a:ext cx="106594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858905" y="3344180"/>
            <a:ext cx="106594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6454548" y="3344180"/>
            <a:ext cx="1065945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460256" y="1581150"/>
            <a:ext cx="1493601" cy="1797603"/>
            <a:chOff x="1460256" y="1581150"/>
            <a:chExt cx="1493601" cy="1797603"/>
          </a:xfrm>
        </p:grpSpPr>
        <p:sp>
          <p:nvSpPr>
            <p:cNvPr id="68" name="TextBox 67"/>
            <p:cNvSpPr txBox="1"/>
            <p:nvPr/>
          </p:nvSpPr>
          <p:spPr>
            <a:xfrm>
              <a:off x="1460256" y="2363090"/>
              <a:ext cx="14936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 smtClean="0">
                  <a:solidFill>
                    <a:schemeClr val="bg1"/>
                  </a:solidFill>
                  <a:latin typeface="Lato Bold" pitchFamily="34" charset="0"/>
                </a:rPr>
                <a:t>AR furniture placement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 smtClean="0">
                  <a:solidFill>
                    <a:schemeClr val="bg1"/>
                  </a:solidFill>
                  <a:latin typeface="Lato" pitchFamily="34" charset="0"/>
                </a:rPr>
                <a:t>3D </a:t>
              </a: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models of furniture which can be placed in their home to identify where it suit them before purchasing actual product.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7" y="1581150"/>
              <a:ext cx="822208" cy="822208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038805" y="1664453"/>
            <a:ext cx="1493601" cy="1271101"/>
            <a:chOff x="3038805" y="1664453"/>
            <a:chExt cx="1493601" cy="1271101"/>
          </a:xfrm>
        </p:grpSpPr>
        <p:sp>
          <p:nvSpPr>
            <p:cNvPr id="70" name="TextBox 69"/>
            <p:cNvSpPr txBox="1"/>
            <p:nvPr/>
          </p:nvSpPr>
          <p:spPr>
            <a:xfrm>
              <a:off x="3038805" y="2363090"/>
              <a:ext cx="149360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 smtClean="0">
                  <a:solidFill>
                    <a:schemeClr val="bg1"/>
                  </a:solidFill>
                  <a:latin typeface="Lato Bold" pitchFamily="34" charset="0"/>
                </a:rPr>
                <a:t>Customize furniture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 smtClean="0">
                  <a:solidFill>
                    <a:schemeClr val="bg1"/>
                  </a:solidFill>
                  <a:latin typeface="Lato" pitchFamily="34" charset="0"/>
                </a:rPr>
                <a:t>Customize furniture as customer requires.</a:t>
              </a:r>
              <a:endParaRPr lang="en-US" sz="8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620" y="1664453"/>
              <a:ext cx="755970" cy="603556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4617354" y="1733550"/>
            <a:ext cx="1493601" cy="1202004"/>
            <a:chOff x="4617354" y="1733550"/>
            <a:chExt cx="1493601" cy="1202004"/>
          </a:xfrm>
        </p:grpSpPr>
        <p:sp>
          <p:nvSpPr>
            <p:cNvPr id="72" name="TextBox 71"/>
            <p:cNvSpPr txBox="1"/>
            <p:nvPr/>
          </p:nvSpPr>
          <p:spPr>
            <a:xfrm>
              <a:off x="4617354" y="2363090"/>
              <a:ext cx="149360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 smtClean="0">
                  <a:solidFill>
                    <a:schemeClr val="bg1"/>
                  </a:solidFill>
                  <a:latin typeface="Lato Bold" pitchFamily="34" charset="0"/>
                </a:rPr>
                <a:t>Voice recognize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 smtClean="0">
                  <a:solidFill>
                    <a:schemeClr val="bg1"/>
                  </a:solidFill>
                  <a:latin typeface="Lato" pitchFamily="34" charset="0"/>
                </a:rPr>
                <a:t>Allow </a:t>
              </a: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customer the ease of customizing.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569" y="1733550"/>
              <a:ext cx="512781" cy="512781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95903" y="1688579"/>
            <a:ext cx="1493601" cy="1246975"/>
            <a:chOff x="6195903" y="1688579"/>
            <a:chExt cx="1493601" cy="1246975"/>
          </a:xfrm>
        </p:grpSpPr>
        <p:sp>
          <p:nvSpPr>
            <p:cNvPr id="74" name="TextBox 73"/>
            <p:cNvSpPr txBox="1"/>
            <p:nvPr/>
          </p:nvSpPr>
          <p:spPr>
            <a:xfrm>
              <a:off x="6195903" y="2363090"/>
              <a:ext cx="149360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 smtClean="0">
                  <a:solidFill>
                    <a:schemeClr val="bg1"/>
                  </a:solidFill>
                  <a:latin typeface="Lato Bold" pitchFamily="34" charset="0"/>
                </a:rPr>
                <a:t>Furniture Suggestions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 smtClean="0">
                  <a:solidFill>
                    <a:schemeClr val="bg1"/>
                  </a:solidFill>
                  <a:latin typeface="Lato" pitchFamily="34" charset="0"/>
                </a:rPr>
                <a:t>Allow </a:t>
              </a: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customer the ease of customizing.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889" y="1688579"/>
              <a:ext cx="609111" cy="609111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416912" y="4763691"/>
            <a:ext cx="969290" cy="264168"/>
            <a:chOff x="416912" y="4763691"/>
            <a:chExt cx="969290" cy="264168"/>
          </a:xfrm>
        </p:grpSpPr>
        <p:grpSp>
          <p:nvGrpSpPr>
            <p:cNvPr id="32" name="Group 31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35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3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0453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3" grpId="0" animBg="1"/>
      <p:bldP spid="22" grpId="0" animBg="1"/>
      <p:bldP spid="87" grpId="0" animBg="1"/>
      <p:bldP spid="89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95"/>
          <p:cNvSpPr/>
          <p:nvPr/>
        </p:nvSpPr>
        <p:spPr>
          <a:xfrm>
            <a:off x="1341050" y="1657350"/>
            <a:ext cx="1429692" cy="293041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2951778" y="1598770"/>
            <a:ext cx="1429692" cy="298899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4562507" y="1597963"/>
            <a:ext cx="1429692" cy="298980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173236" y="1597156"/>
            <a:ext cx="1429692" cy="299061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173236" y="1607286"/>
            <a:ext cx="1429692" cy="1549976"/>
          </a:xfrm>
          <a:prstGeom prst="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562507" y="1597156"/>
            <a:ext cx="1429692" cy="1560106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951778" y="1597156"/>
            <a:ext cx="1429692" cy="1560105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341050" y="1597156"/>
            <a:ext cx="1429692" cy="1560106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372975" y="2708949"/>
            <a:ext cx="1361410" cy="408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000" dirty="0">
                <a:solidFill>
                  <a:prstClr val="white"/>
                </a:solidFill>
                <a:latin typeface="Lato Bold" pitchFamily="34" charset="0"/>
              </a:rPr>
              <a:t>N. J. Silva</a:t>
            </a:r>
          </a:p>
          <a:p>
            <a:pPr algn="ctr">
              <a:lnSpc>
                <a:spcPct val="114000"/>
              </a:lnSpc>
            </a:pPr>
            <a:r>
              <a:rPr lang="en-US" sz="800" dirty="0">
                <a:solidFill>
                  <a:prstClr val="white"/>
                </a:solidFill>
                <a:latin typeface="Lato" pitchFamily="34" charset="0"/>
              </a:rPr>
              <a:t>Team Leader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1324574" y="3085680"/>
            <a:ext cx="1521242" cy="15465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3D tracking and mapping of Environment 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Assigning and display of furniture and details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Furniture Customization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2991715" y="2708949"/>
            <a:ext cx="1361410" cy="26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fi-FI" sz="1000" dirty="0">
                <a:solidFill>
                  <a:prstClr val="white"/>
                </a:solidFill>
                <a:latin typeface="Lato Bold" pitchFamily="34" charset="0"/>
              </a:rPr>
              <a:t>A. K. S. Y. Alawatta</a:t>
            </a:r>
            <a:endParaRPr lang="en-US" sz="800" dirty="0">
              <a:solidFill>
                <a:prstClr val="white"/>
              </a:solidFill>
              <a:latin typeface="Lato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990088" y="3101301"/>
            <a:ext cx="1368821" cy="1246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Lato" pitchFamily="34" charset="0"/>
              </a:rPr>
              <a:t>Voice recognition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Lato" pitchFamily="34" charset="0"/>
              </a:rPr>
              <a:t>Identification of focused objects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Lato" pitchFamily="34" charset="0"/>
              </a:rPr>
              <a:t>Narration of furniture details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4604268" y="2708949"/>
            <a:ext cx="136141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pl-PL" sz="1000" dirty="0">
                <a:solidFill>
                  <a:prstClr val="white"/>
                </a:solidFill>
                <a:latin typeface="Lato Bold" pitchFamily="34" charset="0"/>
              </a:rPr>
              <a:t>R. K. A. D. C. Ranaweera</a:t>
            </a:r>
            <a:endParaRPr lang="en-US" sz="800" dirty="0">
              <a:solidFill>
                <a:prstClr val="white"/>
              </a:solidFill>
              <a:latin typeface="Lato" pitchFamily="34" charset="0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4604268" y="3094621"/>
            <a:ext cx="1368821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Lato" pitchFamily="34" charset="0"/>
              </a:rPr>
              <a:t>Identification of real scale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Lato" pitchFamily="34" charset="0"/>
              </a:rPr>
              <a:t>Matching scale of 3D object to real world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Lato" pitchFamily="34" charset="0"/>
              </a:rPr>
              <a:t>In-app purchasing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6214107" y="2708949"/>
            <a:ext cx="136141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000" dirty="0">
                <a:solidFill>
                  <a:prstClr val="white"/>
                </a:solidFill>
                <a:latin typeface="Lato Bold" pitchFamily="34" charset="0"/>
              </a:rPr>
              <a:t>D. G. T. K. </a:t>
            </a:r>
            <a:r>
              <a:rPr lang="en-US" sz="1000" dirty="0" err="1">
                <a:solidFill>
                  <a:prstClr val="white"/>
                </a:solidFill>
                <a:latin typeface="Lato Bold" pitchFamily="34" charset="0"/>
              </a:rPr>
              <a:t>Jayathilaka</a:t>
            </a:r>
            <a:endParaRPr lang="en-US" sz="800" dirty="0">
              <a:solidFill>
                <a:prstClr val="white"/>
              </a:solidFill>
              <a:latin typeface="Lato" pitchFamily="34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6214107" y="3115968"/>
            <a:ext cx="1368821" cy="13388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Obtaining Prominent </a:t>
            </a:r>
            <a:r>
              <a:rPr lang="en-US" sz="900" dirty="0" err="1">
                <a:solidFill>
                  <a:prstClr val="white"/>
                </a:solidFill>
                <a:latin typeface="Lato" pitchFamily="34" charset="0"/>
              </a:rPr>
              <a:t>Colours</a:t>
            </a:r>
            <a:endParaRPr lang="en-US" sz="900" dirty="0">
              <a:solidFill>
                <a:prstClr val="white"/>
              </a:solidFill>
              <a:latin typeface="Lato" pitchFamily="34" charset="0"/>
            </a:endParaRP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Furniture suggestion algorithm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User Feedback</a:t>
            </a:r>
          </a:p>
          <a:p>
            <a:pPr marL="128588" indent="-1285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white"/>
                </a:solidFill>
                <a:latin typeface="Lato" pitchFamily="34" charset="0"/>
              </a:rPr>
              <a:t>Web application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1772300" y="429604"/>
            <a:ext cx="5667768" cy="568113"/>
            <a:chOff x="1772300" y="429604"/>
            <a:chExt cx="5667768" cy="568113"/>
          </a:xfrm>
        </p:grpSpPr>
        <p:sp>
          <p:nvSpPr>
            <p:cNvPr id="76" name="Rectangle 22"/>
            <p:cNvSpPr>
              <a:spLocks noChangeArrowheads="1"/>
            </p:cNvSpPr>
            <p:nvPr/>
          </p:nvSpPr>
          <p:spPr bwMode="auto">
            <a:xfrm>
              <a:off x="2790818" y="429604"/>
              <a:ext cx="36308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 smtClean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Demonstration </a:t>
              </a:r>
              <a:r>
                <a:rPr lang="en-US" sz="2400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Breakdown</a:t>
              </a:r>
              <a:endParaRPr lang="en-US" sz="1050" dirty="0">
                <a:solidFill>
                  <a:prstClr val="white"/>
                </a:solidFill>
                <a:latin typeface="Lato" pitchFamily="34" charset="0"/>
                <a:cs typeface="Arial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772300" y="75149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white"/>
                  </a:solidFill>
                  <a:latin typeface="Lato" pitchFamily="34" charset="0"/>
                </a:rPr>
                <a:t>Team members and their respective work</a:t>
              </a:r>
            </a:p>
          </p:txBody>
        </p:sp>
      </p:grpSp>
      <p:sp>
        <p:nvSpPr>
          <p:cNvPr id="78" name="Rectangle 77"/>
          <p:cNvSpPr/>
          <p:nvPr/>
        </p:nvSpPr>
        <p:spPr>
          <a:xfrm>
            <a:off x="4085727" y="1019143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16912" y="4763691"/>
            <a:ext cx="969290" cy="264168"/>
            <a:chOff x="416912" y="4763691"/>
            <a:chExt cx="969290" cy="264168"/>
          </a:xfrm>
        </p:grpSpPr>
        <p:grpSp>
          <p:nvGrpSpPr>
            <p:cNvPr id="81" name="Group 80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82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7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272471" y="1269732"/>
            <a:ext cx="1575001" cy="529978"/>
            <a:chOff x="1276897" y="1342420"/>
            <a:chExt cx="1575001" cy="408625"/>
          </a:xfrm>
        </p:grpSpPr>
        <p:sp>
          <p:nvSpPr>
            <p:cNvPr id="43" name="Rectangle 42"/>
            <p:cNvSpPr/>
            <p:nvPr/>
          </p:nvSpPr>
          <p:spPr>
            <a:xfrm>
              <a:off x="1341050" y="1342420"/>
              <a:ext cx="1429691" cy="306972"/>
            </a:xfrm>
            <a:prstGeom prst="rect">
              <a:avLst/>
            </a:prstGeom>
            <a:solidFill>
              <a:srgbClr val="298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276897" y="1350935"/>
              <a:ext cx="15750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Furniture </a:t>
              </a:r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placement and customization</a:t>
              </a:r>
              <a:endPara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952694" y="1280644"/>
            <a:ext cx="1427860" cy="387223"/>
            <a:chOff x="1341050" y="1342420"/>
            <a:chExt cx="1429691" cy="306972"/>
          </a:xfrm>
        </p:grpSpPr>
        <p:sp>
          <p:nvSpPr>
            <p:cNvPr id="48" name="Rectangle 47"/>
            <p:cNvSpPr/>
            <p:nvPr/>
          </p:nvSpPr>
          <p:spPr>
            <a:xfrm>
              <a:off x="1341050" y="1342420"/>
              <a:ext cx="1429691" cy="306972"/>
            </a:xfrm>
            <a:prstGeom prst="rect">
              <a:avLst/>
            </a:prstGeom>
            <a:solidFill>
              <a:srgbClr val="98B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372975" y="1352550"/>
              <a:ext cx="136141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Voice Recognition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562507" y="1269572"/>
            <a:ext cx="1429691" cy="449438"/>
            <a:chOff x="1341050" y="1342420"/>
            <a:chExt cx="1429691" cy="306972"/>
          </a:xfrm>
        </p:grpSpPr>
        <p:sp>
          <p:nvSpPr>
            <p:cNvPr id="51" name="Rectangle 50"/>
            <p:cNvSpPr/>
            <p:nvPr/>
          </p:nvSpPr>
          <p:spPr>
            <a:xfrm>
              <a:off x="1341050" y="1342420"/>
              <a:ext cx="1429691" cy="30697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372975" y="1352550"/>
              <a:ext cx="136141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Scale </a:t>
              </a:r>
              <a:r>
                <a:rPr lang="en-US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identification 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098161" y="1269572"/>
            <a:ext cx="1577767" cy="449438"/>
            <a:chOff x="1267011" y="1342420"/>
            <a:chExt cx="1577767" cy="306972"/>
          </a:xfrm>
        </p:grpSpPr>
        <p:sp>
          <p:nvSpPr>
            <p:cNvPr id="54" name="Rectangle 53"/>
            <p:cNvSpPr/>
            <p:nvPr/>
          </p:nvSpPr>
          <p:spPr>
            <a:xfrm>
              <a:off x="1341050" y="1342420"/>
              <a:ext cx="1429691" cy="30697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267011" y="1352550"/>
              <a:ext cx="15777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Furniture </a:t>
              </a:r>
              <a:r>
                <a:rPr lang="en-US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ato"/>
                </a:rPr>
                <a:t>Suggestions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129013" y="1657350"/>
            <a:ext cx="1086814" cy="1143808"/>
            <a:chOff x="4086768" y="1559290"/>
            <a:chExt cx="1086814" cy="1166450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360" y="2580596"/>
              <a:ext cx="998103" cy="145144"/>
            </a:xfrm>
            <a:prstGeom prst="rect">
              <a:avLst/>
            </a:prstGeom>
          </p:spPr>
        </p:pic>
        <p:sp>
          <p:nvSpPr>
            <p:cNvPr id="126" name="Oval 125"/>
            <p:cNvSpPr/>
            <p:nvPr/>
          </p:nvSpPr>
          <p:spPr>
            <a:xfrm>
              <a:off x="4086768" y="1559290"/>
              <a:ext cx="1086814" cy="1086814"/>
            </a:xfrm>
            <a:prstGeom prst="ellipse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41566" y="1657350"/>
            <a:ext cx="1086814" cy="1143808"/>
            <a:chOff x="5699321" y="1559290"/>
            <a:chExt cx="1086814" cy="1166450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2562" y="2580596"/>
              <a:ext cx="998103" cy="145144"/>
            </a:xfrm>
            <a:prstGeom prst="rect">
              <a:avLst/>
            </a:prstGeom>
          </p:spPr>
        </p:pic>
        <p:sp>
          <p:nvSpPr>
            <p:cNvPr id="195" name="Oval 194"/>
            <p:cNvSpPr/>
            <p:nvPr/>
          </p:nvSpPr>
          <p:spPr>
            <a:xfrm>
              <a:off x="5699321" y="1559290"/>
              <a:ext cx="1086814" cy="1086814"/>
            </a:xfrm>
            <a:prstGeom prst="ellipse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351405" y="1674074"/>
            <a:ext cx="1086814" cy="1127084"/>
            <a:chOff x="7309159" y="1559290"/>
            <a:chExt cx="1086814" cy="1166450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8151" y="2580596"/>
              <a:ext cx="998103" cy="145144"/>
            </a:xfrm>
            <a:prstGeom prst="rect">
              <a:avLst/>
            </a:prstGeom>
          </p:spPr>
        </p:pic>
        <p:sp>
          <p:nvSpPr>
            <p:cNvPr id="204" name="Oval 203"/>
            <p:cNvSpPr/>
            <p:nvPr/>
          </p:nvSpPr>
          <p:spPr>
            <a:xfrm>
              <a:off x="7309159" y="1559290"/>
              <a:ext cx="1086814" cy="1086814"/>
            </a:xfrm>
            <a:prstGeom prst="ellipse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510273" y="1658158"/>
            <a:ext cx="1086814" cy="1143000"/>
            <a:chOff x="2468028" y="1559290"/>
            <a:chExt cx="1086814" cy="1166450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716" y="2580596"/>
              <a:ext cx="998103" cy="145144"/>
            </a:xfrm>
            <a:prstGeom prst="rect">
              <a:avLst/>
            </a:prstGeom>
          </p:spPr>
        </p:pic>
        <p:sp>
          <p:nvSpPr>
            <p:cNvPr id="117" name="Oval 116"/>
            <p:cNvSpPr/>
            <p:nvPr/>
          </p:nvSpPr>
          <p:spPr>
            <a:xfrm>
              <a:off x="2468028" y="1559290"/>
              <a:ext cx="1086814" cy="1086814"/>
            </a:xfrm>
            <a:prstGeom prst="ellipse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228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5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5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3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8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300"/>
                            </p:stCondLst>
                            <p:childTnLst>
                              <p:par>
                                <p:cTn id="7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65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15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650"/>
                            </p:stCondLst>
                            <p:childTnLst>
                              <p:par>
                                <p:cTn id="9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3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 animBg="1"/>
      <p:bldP spid="99" grpId="0" animBg="1"/>
      <p:bldP spid="69" grpId="0" animBg="1"/>
      <p:bldP spid="68" grpId="0" animBg="1"/>
      <p:bldP spid="67" grpId="0" animBg="1"/>
      <p:bldP spid="66" grpId="0" animBg="1"/>
      <p:bldP spid="118" grpId="0"/>
      <p:bldP spid="121" grpId="0"/>
      <p:bldP spid="127" grpId="0"/>
      <p:bldP spid="130" grpId="0"/>
      <p:bldP spid="196" grpId="0"/>
      <p:bldP spid="199" grpId="0"/>
      <p:bldP spid="205" grpId="0"/>
      <p:bldP spid="208" grpId="0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oup 332"/>
          <p:cNvGrpSpPr/>
          <p:nvPr/>
        </p:nvGrpSpPr>
        <p:grpSpPr>
          <a:xfrm>
            <a:off x="221798" y="2539707"/>
            <a:ext cx="2416999" cy="2494529"/>
            <a:chOff x="228600" y="1525021"/>
            <a:chExt cx="2416999" cy="2494529"/>
          </a:xfrm>
        </p:grpSpPr>
        <p:grpSp>
          <p:nvGrpSpPr>
            <p:cNvPr id="334" name="Group 333"/>
            <p:cNvGrpSpPr/>
            <p:nvPr/>
          </p:nvGrpSpPr>
          <p:grpSpPr>
            <a:xfrm>
              <a:off x="228601" y="1525021"/>
              <a:ext cx="2416998" cy="2494529"/>
              <a:chOff x="709735" y="1859178"/>
              <a:chExt cx="1935864" cy="2494529"/>
            </a:xfrm>
          </p:grpSpPr>
          <p:sp>
            <p:nvSpPr>
              <p:cNvPr id="344" name="Rectangle 343"/>
              <p:cNvSpPr/>
              <p:nvPr/>
            </p:nvSpPr>
            <p:spPr>
              <a:xfrm>
                <a:off x="709735" y="1920241"/>
                <a:ext cx="1935864" cy="239209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TextBox 344"/>
              <p:cNvSpPr txBox="1"/>
              <p:nvPr/>
            </p:nvSpPr>
            <p:spPr>
              <a:xfrm>
                <a:off x="1337365" y="1859178"/>
                <a:ext cx="1308233" cy="2494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23000"/>
                  </a:lnSpc>
                </a:pPr>
                <a:r>
                  <a:rPr lang="en-US" sz="1000" dirty="0">
                    <a:solidFill>
                      <a:schemeClr val="bg1"/>
                    </a:solidFill>
                    <a:latin typeface="Lato" pitchFamily="34" charset="0"/>
                  </a:rPr>
                  <a:t>Marker-less AR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>
                    <a:solidFill>
                      <a:schemeClr val="bg1"/>
                    </a:solidFill>
                    <a:latin typeface="Lato" pitchFamily="34" charset="0"/>
                  </a:rPr>
                  <a:t>Support </a:t>
                </a:r>
                <a:r>
                  <a:rPr lang="en-US" sz="1000" dirty="0" smtClean="0">
                    <a:solidFill>
                      <a:schemeClr val="bg1"/>
                    </a:solidFill>
                    <a:latin typeface="Lato" pitchFamily="34" charset="0"/>
                  </a:rPr>
                  <a:t>multiple objects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solidFill>
                      <a:schemeClr val="bg1"/>
                    </a:solidFill>
                    <a:latin typeface="Lato" pitchFamily="34" charset="0"/>
                  </a:rPr>
                  <a:t>Support customization      In app user feedback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Augmented object details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Support android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Scale detection</a:t>
                </a:r>
              </a:p>
            </p:txBody>
          </p:sp>
          <p:sp>
            <p:nvSpPr>
              <p:cNvPr id="346" name="Freeform 6"/>
              <p:cNvSpPr>
                <a:spLocks noEditPoints="1"/>
              </p:cNvSpPr>
              <p:nvPr/>
            </p:nvSpPr>
            <p:spPr bwMode="auto">
              <a:xfrm>
                <a:off x="1034178" y="3063895"/>
                <a:ext cx="204669" cy="162686"/>
              </a:xfrm>
              <a:custGeom>
                <a:avLst/>
                <a:gdLst>
                  <a:gd name="T0" fmla="*/ 369 w 402"/>
                  <a:gd name="T1" fmla="*/ 56 h 320"/>
                  <a:gd name="T2" fmla="*/ 345 w 402"/>
                  <a:gd name="T3" fmla="*/ 40 h 320"/>
                  <a:gd name="T4" fmla="*/ 209 w 402"/>
                  <a:gd name="T5" fmla="*/ 40 h 320"/>
                  <a:gd name="T6" fmla="*/ 174 w 402"/>
                  <a:gd name="T7" fmla="*/ 26 h 320"/>
                  <a:gd name="T8" fmla="*/ 162 w 402"/>
                  <a:gd name="T9" fmla="*/ 14 h 320"/>
                  <a:gd name="T10" fmla="*/ 128 w 402"/>
                  <a:gd name="T11" fmla="*/ 0 h 320"/>
                  <a:gd name="T12" fmla="*/ 63 w 402"/>
                  <a:gd name="T13" fmla="*/ 0 h 320"/>
                  <a:gd name="T14" fmla="*/ 40 w 402"/>
                  <a:gd name="T15" fmla="*/ 20 h 320"/>
                  <a:gd name="T16" fmla="*/ 35 w 402"/>
                  <a:gd name="T17" fmla="*/ 72 h 320"/>
                  <a:gd name="T18" fmla="*/ 373 w 402"/>
                  <a:gd name="T19" fmla="*/ 72 h 320"/>
                  <a:gd name="T20" fmla="*/ 369 w 402"/>
                  <a:gd name="T21" fmla="*/ 56 h 320"/>
                  <a:gd name="T22" fmla="*/ 382 w 402"/>
                  <a:gd name="T23" fmla="*/ 100 h 320"/>
                  <a:gd name="T24" fmla="*/ 20 w 402"/>
                  <a:gd name="T25" fmla="*/ 100 h 320"/>
                  <a:gd name="T26" fmla="*/ 1 w 402"/>
                  <a:gd name="T27" fmla="*/ 120 h 320"/>
                  <a:gd name="T28" fmla="*/ 18 w 402"/>
                  <a:gd name="T29" fmla="*/ 300 h 320"/>
                  <a:gd name="T30" fmla="*/ 40 w 402"/>
                  <a:gd name="T31" fmla="*/ 320 h 320"/>
                  <a:gd name="T32" fmla="*/ 362 w 402"/>
                  <a:gd name="T33" fmla="*/ 320 h 320"/>
                  <a:gd name="T34" fmla="*/ 384 w 402"/>
                  <a:gd name="T35" fmla="*/ 300 h 320"/>
                  <a:gd name="T36" fmla="*/ 401 w 402"/>
                  <a:gd name="T37" fmla="*/ 120 h 320"/>
                  <a:gd name="T38" fmla="*/ 382 w 402"/>
                  <a:gd name="T39" fmla="*/ 10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02" h="320">
                    <a:moveTo>
                      <a:pt x="369" y="56"/>
                    </a:moveTo>
                    <a:cubicBezTo>
                      <a:pt x="367" y="47"/>
                      <a:pt x="356" y="40"/>
                      <a:pt x="345" y="40"/>
                    </a:cubicBezTo>
                    <a:cubicBezTo>
                      <a:pt x="209" y="40"/>
                      <a:pt x="209" y="40"/>
                      <a:pt x="209" y="40"/>
                    </a:cubicBezTo>
                    <a:cubicBezTo>
                      <a:pt x="198" y="40"/>
                      <a:pt x="182" y="34"/>
                      <a:pt x="174" y="26"/>
                    </a:cubicBezTo>
                    <a:cubicBezTo>
                      <a:pt x="162" y="14"/>
                      <a:pt x="162" y="14"/>
                      <a:pt x="162" y="14"/>
                    </a:cubicBezTo>
                    <a:cubicBezTo>
                      <a:pt x="154" y="6"/>
                      <a:pt x="139" y="0"/>
                      <a:pt x="128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52" y="0"/>
                      <a:pt x="42" y="9"/>
                      <a:pt x="40" y="20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73" y="72"/>
                      <a:pt x="373" y="72"/>
                      <a:pt x="373" y="72"/>
                    </a:cubicBezTo>
                    <a:cubicBezTo>
                      <a:pt x="369" y="56"/>
                      <a:pt x="369" y="56"/>
                      <a:pt x="369" y="56"/>
                    </a:cubicBezTo>
                    <a:close/>
                    <a:moveTo>
                      <a:pt x="382" y="100"/>
                    </a:moveTo>
                    <a:cubicBezTo>
                      <a:pt x="20" y="100"/>
                      <a:pt x="20" y="100"/>
                      <a:pt x="20" y="100"/>
                    </a:cubicBezTo>
                    <a:cubicBezTo>
                      <a:pt x="1" y="100"/>
                      <a:pt x="0" y="109"/>
                      <a:pt x="1" y="120"/>
                    </a:cubicBezTo>
                    <a:cubicBezTo>
                      <a:pt x="18" y="300"/>
                      <a:pt x="18" y="300"/>
                      <a:pt x="18" y="300"/>
                    </a:cubicBezTo>
                    <a:cubicBezTo>
                      <a:pt x="19" y="311"/>
                      <a:pt x="21" y="320"/>
                      <a:pt x="40" y="320"/>
                    </a:cubicBezTo>
                    <a:cubicBezTo>
                      <a:pt x="362" y="320"/>
                      <a:pt x="362" y="320"/>
                      <a:pt x="362" y="320"/>
                    </a:cubicBezTo>
                    <a:cubicBezTo>
                      <a:pt x="381" y="320"/>
                      <a:pt x="383" y="311"/>
                      <a:pt x="384" y="300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402" y="109"/>
                      <a:pt x="401" y="100"/>
                      <a:pt x="382" y="10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" name="Freeform 7"/>
              <p:cNvSpPr>
                <a:spLocks noEditPoints="1"/>
              </p:cNvSpPr>
              <p:nvPr/>
            </p:nvSpPr>
            <p:spPr bwMode="auto">
              <a:xfrm>
                <a:off x="1036801" y="2389491"/>
                <a:ext cx="199422" cy="141695"/>
              </a:xfrm>
              <a:custGeom>
                <a:avLst/>
                <a:gdLst>
                  <a:gd name="T0" fmla="*/ 152 w 392"/>
                  <a:gd name="T1" fmla="*/ 200 h 280"/>
                  <a:gd name="T2" fmla="*/ 152 w 392"/>
                  <a:gd name="T3" fmla="*/ 80 h 280"/>
                  <a:gd name="T4" fmla="*/ 252 w 392"/>
                  <a:gd name="T5" fmla="*/ 140 h 280"/>
                  <a:gd name="T6" fmla="*/ 152 w 392"/>
                  <a:gd name="T7" fmla="*/ 200 h 280"/>
                  <a:gd name="T8" fmla="*/ 392 w 392"/>
                  <a:gd name="T9" fmla="*/ 40 h 280"/>
                  <a:gd name="T10" fmla="*/ 392 w 392"/>
                  <a:gd name="T11" fmla="*/ 16 h 280"/>
                  <a:gd name="T12" fmla="*/ 376 w 392"/>
                  <a:gd name="T13" fmla="*/ 0 h 280"/>
                  <a:gd name="T14" fmla="*/ 16 w 392"/>
                  <a:gd name="T15" fmla="*/ 0 h 280"/>
                  <a:gd name="T16" fmla="*/ 0 w 392"/>
                  <a:gd name="T17" fmla="*/ 16 h 280"/>
                  <a:gd name="T18" fmla="*/ 0 w 392"/>
                  <a:gd name="T19" fmla="*/ 40 h 280"/>
                  <a:gd name="T20" fmla="*/ 40 w 392"/>
                  <a:gd name="T21" fmla="*/ 40 h 280"/>
                  <a:gd name="T22" fmla="*/ 40 w 392"/>
                  <a:gd name="T23" fmla="*/ 80 h 280"/>
                  <a:gd name="T24" fmla="*/ 0 w 392"/>
                  <a:gd name="T25" fmla="*/ 80 h 280"/>
                  <a:gd name="T26" fmla="*/ 0 w 392"/>
                  <a:gd name="T27" fmla="*/ 120 h 280"/>
                  <a:gd name="T28" fmla="*/ 40 w 392"/>
                  <a:gd name="T29" fmla="*/ 120 h 280"/>
                  <a:gd name="T30" fmla="*/ 40 w 392"/>
                  <a:gd name="T31" fmla="*/ 160 h 280"/>
                  <a:gd name="T32" fmla="*/ 0 w 392"/>
                  <a:gd name="T33" fmla="*/ 160 h 280"/>
                  <a:gd name="T34" fmla="*/ 0 w 392"/>
                  <a:gd name="T35" fmla="*/ 200 h 280"/>
                  <a:gd name="T36" fmla="*/ 40 w 392"/>
                  <a:gd name="T37" fmla="*/ 200 h 280"/>
                  <a:gd name="T38" fmla="*/ 40 w 392"/>
                  <a:gd name="T39" fmla="*/ 240 h 280"/>
                  <a:gd name="T40" fmla="*/ 0 w 392"/>
                  <a:gd name="T41" fmla="*/ 240 h 280"/>
                  <a:gd name="T42" fmla="*/ 0 w 392"/>
                  <a:gd name="T43" fmla="*/ 264 h 280"/>
                  <a:gd name="T44" fmla="*/ 16 w 392"/>
                  <a:gd name="T45" fmla="*/ 280 h 280"/>
                  <a:gd name="T46" fmla="*/ 376 w 392"/>
                  <a:gd name="T47" fmla="*/ 280 h 280"/>
                  <a:gd name="T48" fmla="*/ 392 w 392"/>
                  <a:gd name="T49" fmla="*/ 264 h 280"/>
                  <a:gd name="T50" fmla="*/ 392 w 392"/>
                  <a:gd name="T51" fmla="*/ 240 h 280"/>
                  <a:gd name="T52" fmla="*/ 352 w 392"/>
                  <a:gd name="T53" fmla="*/ 240 h 280"/>
                  <a:gd name="T54" fmla="*/ 352 w 392"/>
                  <a:gd name="T55" fmla="*/ 200 h 280"/>
                  <a:gd name="T56" fmla="*/ 392 w 392"/>
                  <a:gd name="T57" fmla="*/ 200 h 280"/>
                  <a:gd name="T58" fmla="*/ 392 w 392"/>
                  <a:gd name="T59" fmla="*/ 160 h 280"/>
                  <a:gd name="T60" fmla="*/ 352 w 392"/>
                  <a:gd name="T61" fmla="*/ 160 h 280"/>
                  <a:gd name="T62" fmla="*/ 352 w 392"/>
                  <a:gd name="T63" fmla="*/ 120 h 280"/>
                  <a:gd name="T64" fmla="*/ 392 w 392"/>
                  <a:gd name="T65" fmla="*/ 120 h 280"/>
                  <a:gd name="T66" fmla="*/ 392 w 392"/>
                  <a:gd name="T67" fmla="*/ 80 h 280"/>
                  <a:gd name="T68" fmla="*/ 352 w 392"/>
                  <a:gd name="T69" fmla="*/ 80 h 280"/>
                  <a:gd name="T70" fmla="*/ 352 w 392"/>
                  <a:gd name="T71" fmla="*/ 40 h 280"/>
                  <a:gd name="T72" fmla="*/ 392 w 392"/>
                  <a:gd name="T73" fmla="*/ 4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92" h="280">
                    <a:moveTo>
                      <a:pt x="152" y="200"/>
                    </a:moveTo>
                    <a:cubicBezTo>
                      <a:pt x="152" y="80"/>
                      <a:pt x="152" y="80"/>
                      <a:pt x="152" y="80"/>
                    </a:cubicBezTo>
                    <a:cubicBezTo>
                      <a:pt x="252" y="140"/>
                      <a:pt x="252" y="140"/>
                      <a:pt x="252" y="140"/>
                    </a:cubicBezTo>
                    <a:cubicBezTo>
                      <a:pt x="152" y="200"/>
                      <a:pt x="152" y="200"/>
                      <a:pt x="152" y="200"/>
                    </a:cubicBezTo>
                    <a:close/>
                    <a:moveTo>
                      <a:pt x="392" y="40"/>
                    </a:moveTo>
                    <a:cubicBezTo>
                      <a:pt x="392" y="16"/>
                      <a:pt x="392" y="16"/>
                      <a:pt x="392" y="16"/>
                    </a:cubicBezTo>
                    <a:cubicBezTo>
                      <a:pt x="392" y="7"/>
                      <a:pt x="385" y="0"/>
                      <a:pt x="37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40" y="160"/>
                      <a:pt x="40" y="160"/>
                      <a:pt x="40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40" y="200"/>
                      <a:pt x="40" y="200"/>
                      <a:pt x="40" y="200"/>
                    </a:cubicBezTo>
                    <a:cubicBezTo>
                      <a:pt x="40" y="240"/>
                      <a:pt x="40" y="240"/>
                      <a:pt x="40" y="240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0" y="273"/>
                      <a:pt x="7" y="280"/>
                      <a:pt x="16" y="280"/>
                    </a:cubicBezTo>
                    <a:cubicBezTo>
                      <a:pt x="376" y="280"/>
                      <a:pt x="376" y="280"/>
                      <a:pt x="376" y="280"/>
                    </a:cubicBezTo>
                    <a:cubicBezTo>
                      <a:pt x="385" y="280"/>
                      <a:pt x="392" y="273"/>
                      <a:pt x="392" y="264"/>
                    </a:cubicBezTo>
                    <a:cubicBezTo>
                      <a:pt x="392" y="240"/>
                      <a:pt x="392" y="240"/>
                      <a:pt x="392" y="240"/>
                    </a:cubicBezTo>
                    <a:cubicBezTo>
                      <a:pt x="352" y="240"/>
                      <a:pt x="352" y="240"/>
                      <a:pt x="352" y="240"/>
                    </a:cubicBezTo>
                    <a:cubicBezTo>
                      <a:pt x="352" y="200"/>
                      <a:pt x="352" y="200"/>
                      <a:pt x="352" y="200"/>
                    </a:cubicBezTo>
                    <a:cubicBezTo>
                      <a:pt x="392" y="200"/>
                      <a:pt x="392" y="200"/>
                      <a:pt x="392" y="200"/>
                    </a:cubicBezTo>
                    <a:cubicBezTo>
                      <a:pt x="392" y="160"/>
                      <a:pt x="392" y="160"/>
                      <a:pt x="392" y="160"/>
                    </a:cubicBezTo>
                    <a:cubicBezTo>
                      <a:pt x="352" y="160"/>
                      <a:pt x="352" y="160"/>
                      <a:pt x="352" y="160"/>
                    </a:cubicBezTo>
                    <a:cubicBezTo>
                      <a:pt x="352" y="120"/>
                      <a:pt x="352" y="120"/>
                      <a:pt x="352" y="120"/>
                    </a:cubicBezTo>
                    <a:cubicBezTo>
                      <a:pt x="392" y="120"/>
                      <a:pt x="392" y="120"/>
                      <a:pt x="392" y="120"/>
                    </a:cubicBezTo>
                    <a:cubicBezTo>
                      <a:pt x="392" y="80"/>
                      <a:pt x="392" y="80"/>
                      <a:pt x="392" y="80"/>
                    </a:cubicBezTo>
                    <a:cubicBezTo>
                      <a:pt x="352" y="80"/>
                      <a:pt x="352" y="80"/>
                      <a:pt x="352" y="8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92" y="40"/>
                      <a:pt x="392" y="40"/>
                      <a:pt x="392" y="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10"/>
              <p:cNvSpPr>
                <a:spLocks noEditPoints="1"/>
              </p:cNvSpPr>
              <p:nvPr/>
            </p:nvSpPr>
            <p:spPr bwMode="auto">
              <a:xfrm>
                <a:off x="1065665" y="2705702"/>
                <a:ext cx="141695" cy="183677"/>
              </a:xfrm>
              <a:custGeom>
                <a:avLst/>
                <a:gdLst>
                  <a:gd name="T0" fmla="*/ 196 w 280"/>
                  <a:gd name="T1" fmla="*/ 190 h 360"/>
                  <a:gd name="T2" fmla="*/ 190 w 280"/>
                  <a:gd name="T3" fmla="*/ 190 h 360"/>
                  <a:gd name="T4" fmla="*/ 162 w 280"/>
                  <a:gd name="T5" fmla="*/ 141 h 360"/>
                  <a:gd name="T6" fmla="*/ 162 w 280"/>
                  <a:gd name="T7" fmla="*/ 245 h 360"/>
                  <a:gd name="T8" fmla="*/ 127 w 280"/>
                  <a:gd name="T9" fmla="*/ 284 h 360"/>
                  <a:gd name="T10" fmla="*/ 72 w 280"/>
                  <a:gd name="T11" fmla="*/ 267 h 360"/>
                  <a:gd name="T12" fmla="*/ 103 w 280"/>
                  <a:gd name="T13" fmla="*/ 222 h 360"/>
                  <a:gd name="T14" fmla="*/ 138 w 280"/>
                  <a:gd name="T15" fmla="*/ 221 h 360"/>
                  <a:gd name="T16" fmla="*/ 138 w 280"/>
                  <a:gd name="T17" fmla="*/ 74 h 360"/>
                  <a:gd name="T18" fmla="*/ 162 w 280"/>
                  <a:gd name="T19" fmla="*/ 74 h 360"/>
                  <a:gd name="T20" fmla="*/ 196 w 280"/>
                  <a:gd name="T21" fmla="*/ 190 h 360"/>
                  <a:gd name="T22" fmla="*/ 240 w 280"/>
                  <a:gd name="T23" fmla="*/ 0 h 360"/>
                  <a:gd name="T24" fmla="*/ 40 w 280"/>
                  <a:gd name="T25" fmla="*/ 0 h 360"/>
                  <a:gd name="T26" fmla="*/ 0 w 280"/>
                  <a:gd name="T27" fmla="*/ 40 h 360"/>
                  <a:gd name="T28" fmla="*/ 0 w 280"/>
                  <a:gd name="T29" fmla="*/ 320 h 360"/>
                  <a:gd name="T30" fmla="*/ 40 w 280"/>
                  <a:gd name="T31" fmla="*/ 360 h 360"/>
                  <a:gd name="T32" fmla="*/ 240 w 280"/>
                  <a:gd name="T33" fmla="*/ 360 h 360"/>
                  <a:gd name="T34" fmla="*/ 280 w 280"/>
                  <a:gd name="T35" fmla="*/ 320 h 360"/>
                  <a:gd name="T36" fmla="*/ 280 w 280"/>
                  <a:gd name="T37" fmla="*/ 40 h 360"/>
                  <a:gd name="T38" fmla="*/ 240 w 280"/>
                  <a:gd name="T39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0" h="360">
                    <a:moveTo>
                      <a:pt x="196" y="190"/>
                    </a:moveTo>
                    <a:cubicBezTo>
                      <a:pt x="191" y="198"/>
                      <a:pt x="189" y="195"/>
                      <a:pt x="190" y="190"/>
                    </a:cubicBezTo>
                    <a:cubicBezTo>
                      <a:pt x="194" y="179"/>
                      <a:pt x="194" y="145"/>
                      <a:pt x="162" y="141"/>
                    </a:cubicBezTo>
                    <a:cubicBezTo>
                      <a:pt x="162" y="245"/>
                      <a:pt x="162" y="245"/>
                      <a:pt x="162" y="245"/>
                    </a:cubicBezTo>
                    <a:cubicBezTo>
                      <a:pt x="162" y="264"/>
                      <a:pt x="151" y="276"/>
                      <a:pt x="127" y="284"/>
                    </a:cubicBezTo>
                    <a:cubicBezTo>
                      <a:pt x="104" y="291"/>
                      <a:pt x="78" y="284"/>
                      <a:pt x="72" y="267"/>
                    </a:cubicBezTo>
                    <a:cubicBezTo>
                      <a:pt x="66" y="251"/>
                      <a:pt x="80" y="230"/>
                      <a:pt x="103" y="222"/>
                    </a:cubicBezTo>
                    <a:cubicBezTo>
                      <a:pt x="115" y="217"/>
                      <a:pt x="128" y="217"/>
                      <a:pt x="138" y="221"/>
                    </a:cubicBezTo>
                    <a:cubicBezTo>
                      <a:pt x="138" y="74"/>
                      <a:pt x="138" y="74"/>
                      <a:pt x="138" y="74"/>
                    </a:cubicBezTo>
                    <a:cubicBezTo>
                      <a:pt x="162" y="74"/>
                      <a:pt x="162" y="74"/>
                      <a:pt x="162" y="74"/>
                    </a:cubicBezTo>
                    <a:cubicBezTo>
                      <a:pt x="162" y="99"/>
                      <a:pt x="230" y="138"/>
                      <a:pt x="196" y="190"/>
                    </a:cubicBezTo>
                    <a:close/>
                    <a:moveTo>
                      <a:pt x="240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320"/>
                      <a:pt x="0" y="320"/>
                      <a:pt x="0" y="320"/>
                    </a:cubicBezTo>
                    <a:cubicBezTo>
                      <a:pt x="0" y="342"/>
                      <a:pt x="18" y="360"/>
                      <a:pt x="40" y="360"/>
                    </a:cubicBezTo>
                    <a:cubicBezTo>
                      <a:pt x="240" y="360"/>
                      <a:pt x="240" y="360"/>
                      <a:pt x="240" y="360"/>
                    </a:cubicBezTo>
                    <a:cubicBezTo>
                      <a:pt x="262" y="360"/>
                      <a:pt x="280" y="342"/>
                      <a:pt x="280" y="320"/>
                    </a:cubicBezTo>
                    <a:cubicBezTo>
                      <a:pt x="280" y="40"/>
                      <a:pt x="280" y="40"/>
                      <a:pt x="280" y="40"/>
                    </a:cubicBezTo>
                    <a:cubicBezTo>
                      <a:pt x="280" y="18"/>
                      <a:pt x="262" y="0"/>
                      <a:pt x="2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Freeform 11"/>
              <p:cNvSpPr>
                <a:spLocks noEditPoints="1"/>
              </p:cNvSpPr>
              <p:nvPr/>
            </p:nvSpPr>
            <p:spPr bwMode="auto">
              <a:xfrm>
                <a:off x="1030898" y="1998498"/>
                <a:ext cx="211229" cy="216477"/>
              </a:xfrm>
              <a:custGeom>
                <a:avLst/>
                <a:gdLst>
                  <a:gd name="T0" fmla="*/ 412 w 417"/>
                  <a:gd name="T1" fmla="*/ 139 h 426"/>
                  <a:gd name="T2" fmla="*/ 385 w 417"/>
                  <a:gd name="T3" fmla="*/ 131 h 426"/>
                  <a:gd name="T4" fmla="*/ 346 w 417"/>
                  <a:gd name="T5" fmla="*/ 153 h 426"/>
                  <a:gd name="T6" fmla="*/ 339 w 417"/>
                  <a:gd name="T7" fmla="*/ 180 h 426"/>
                  <a:gd name="T8" fmla="*/ 356 w 417"/>
                  <a:gd name="T9" fmla="*/ 191 h 426"/>
                  <a:gd name="T10" fmla="*/ 366 w 417"/>
                  <a:gd name="T11" fmla="*/ 188 h 426"/>
                  <a:gd name="T12" fmla="*/ 404 w 417"/>
                  <a:gd name="T13" fmla="*/ 166 h 426"/>
                  <a:gd name="T14" fmla="*/ 412 w 417"/>
                  <a:gd name="T15" fmla="*/ 139 h 426"/>
                  <a:gd name="T16" fmla="*/ 237 w 417"/>
                  <a:gd name="T17" fmla="*/ 79 h 426"/>
                  <a:gd name="T18" fmla="*/ 247 w 417"/>
                  <a:gd name="T19" fmla="*/ 81 h 426"/>
                  <a:gd name="T20" fmla="*/ 264 w 417"/>
                  <a:gd name="T21" fmla="*/ 71 h 426"/>
                  <a:gd name="T22" fmla="*/ 286 w 417"/>
                  <a:gd name="T23" fmla="*/ 33 h 426"/>
                  <a:gd name="T24" fmla="*/ 278 w 417"/>
                  <a:gd name="T25" fmla="*/ 5 h 426"/>
                  <a:gd name="T26" fmla="*/ 251 w 417"/>
                  <a:gd name="T27" fmla="*/ 13 h 426"/>
                  <a:gd name="T28" fmla="*/ 229 w 417"/>
                  <a:gd name="T29" fmla="*/ 52 h 426"/>
                  <a:gd name="T30" fmla="*/ 237 w 417"/>
                  <a:gd name="T31" fmla="*/ 79 h 426"/>
                  <a:gd name="T32" fmla="*/ 309 w 417"/>
                  <a:gd name="T33" fmla="*/ 128 h 426"/>
                  <a:gd name="T34" fmla="*/ 323 w 417"/>
                  <a:gd name="T35" fmla="*/ 122 h 426"/>
                  <a:gd name="T36" fmla="*/ 361 w 417"/>
                  <a:gd name="T37" fmla="*/ 84 h 426"/>
                  <a:gd name="T38" fmla="*/ 361 w 417"/>
                  <a:gd name="T39" fmla="*/ 56 h 426"/>
                  <a:gd name="T40" fmla="*/ 333 w 417"/>
                  <a:gd name="T41" fmla="*/ 56 h 426"/>
                  <a:gd name="T42" fmla="*/ 295 w 417"/>
                  <a:gd name="T43" fmla="*/ 94 h 426"/>
                  <a:gd name="T44" fmla="*/ 295 w 417"/>
                  <a:gd name="T45" fmla="*/ 122 h 426"/>
                  <a:gd name="T46" fmla="*/ 309 w 417"/>
                  <a:gd name="T47" fmla="*/ 128 h 426"/>
                  <a:gd name="T48" fmla="*/ 306 w 417"/>
                  <a:gd name="T49" fmla="*/ 286 h 426"/>
                  <a:gd name="T50" fmla="*/ 199 w 417"/>
                  <a:gd name="T51" fmla="*/ 227 h 426"/>
                  <a:gd name="T52" fmla="*/ 140 w 417"/>
                  <a:gd name="T53" fmla="*/ 120 h 426"/>
                  <a:gd name="T54" fmla="*/ 248 w 417"/>
                  <a:gd name="T55" fmla="*/ 179 h 426"/>
                  <a:gd name="T56" fmla="*/ 306 w 417"/>
                  <a:gd name="T57" fmla="*/ 286 h 426"/>
                  <a:gd name="T58" fmla="*/ 121 w 417"/>
                  <a:gd name="T59" fmla="*/ 94 h 426"/>
                  <a:gd name="T60" fmla="*/ 85 w 417"/>
                  <a:gd name="T61" fmla="*/ 341 h 426"/>
                  <a:gd name="T62" fmla="*/ 332 w 417"/>
                  <a:gd name="T63" fmla="*/ 305 h 426"/>
                  <a:gd name="T64" fmla="*/ 267 w 417"/>
                  <a:gd name="T65" fmla="*/ 159 h 426"/>
                  <a:gd name="T66" fmla="*/ 121 w 417"/>
                  <a:gd name="T67" fmla="*/ 9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17" h="426">
                    <a:moveTo>
                      <a:pt x="412" y="139"/>
                    </a:moveTo>
                    <a:cubicBezTo>
                      <a:pt x="407" y="130"/>
                      <a:pt x="394" y="126"/>
                      <a:pt x="385" y="131"/>
                    </a:cubicBezTo>
                    <a:cubicBezTo>
                      <a:pt x="346" y="153"/>
                      <a:pt x="346" y="153"/>
                      <a:pt x="346" y="153"/>
                    </a:cubicBezTo>
                    <a:cubicBezTo>
                      <a:pt x="337" y="159"/>
                      <a:pt x="333" y="171"/>
                      <a:pt x="339" y="180"/>
                    </a:cubicBezTo>
                    <a:cubicBezTo>
                      <a:pt x="342" y="187"/>
                      <a:pt x="349" y="191"/>
                      <a:pt x="356" y="191"/>
                    </a:cubicBezTo>
                    <a:cubicBezTo>
                      <a:pt x="359" y="191"/>
                      <a:pt x="363" y="190"/>
                      <a:pt x="366" y="188"/>
                    </a:cubicBezTo>
                    <a:cubicBezTo>
                      <a:pt x="404" y="166"/>
                      <a:pt x="404" y="166"/>
                      <a:pt x="404" y="166"/>
                    </a:cubicBezTo>
                    <a:cubicBezTo>
                      <a:pt x="414" y="161"/>
                      <a:pt x="417" y="149"/>
                      <a:pt x="412" y="139"/>
                    </a:cubicBezTo>
                    <a:close/>
                    <a:moveTo>
                      <a:pt x="237" y="79"/>
                    </a:moveTo>
                    <a:cubicBezTo>
                      <a:pt x="240" y="81"/>
                      <a:pt x="244" y="81"/>
                      <a:pt x="247" y="81"/>
                    </a:cubicBezTo>
                    <a:cubicBezTo>
                      <a:pt x="254" y="81"/>
                      <a:pt x="261" y="78"/>
                      <a:pt x="264" y="71"/>
                    </a:cubicBezTo>
                    <a:cubicBezTo>
                      <a:pt x="286" y="33"/>
                      <a:pt x="286" y="33"/>
                      <a:pt x="286" y="33"/>
                    </a:cubicBezTo>
                    <a:cubicBezTo>
                      <a:pt x="291" y="23"/>
                      <a:pt x="288" y="11"/>
                      <a:pt x="278" y="5"/>
                    </a:cubicBezTo>
                    <a:cubicBezTo>
                      <a:pt x="269" y="0"/>
                      <a:pt x="256" y="3"/>
                      <a:pt x="251" y="13"/>
                    </a:cubicBezTo>
                    <a:cubicBezTo>
                      <a:pt x="229" y="52"/>
                      <a:pt x="229" y="52"/>
                      <a:pt x="229" y="52"/>
                    </a:cubicBezTo>
                    <a:cubicBezTo>
                      <a:pt x="224" y="61"/>
                      <a:pt x="227" y="73"/>
                      <a:pt x="237" y="79"/>
                    </a:cubicBezTo>
                    <a:close/>
                    <a:moveTo>
                      <a:pt x="309" y="128"/>
                    </a:moveTo>
                    <a:cubicBezTo>
                      <a:pt x="314" y="128"/>
                      <a:pt x="319" y="126"/>
                      <a:pt x="323" y="122"/>
                    </a:cubicBezTo>
                    <a:cubicBezTo>
                      <a:pt x="361" y="84"/>
                      <a:pt x="361" y="84"/>
                      <a:pt x="361" y="84"/>
                    </a:cubicBezTo>
                    <a:cubicBezTo>
                      <a:pt x="369" y="77"/>
                      <a:pt x="369" y="64"/>
                      <a:pt x="361" y="56"/>
                    </a:cubicBezTo>
                    <a:cubicBezTo>
                      <a:pt x="354" y="48"/>
                      <a:pt x="341" y="48"/>
                      <a:pt x="333" y="56"/>
                    </a:cubicBezTo>
                    <a:cubicBezTo>
                      <a:pt x="295" y="94"/>
                      <a:pt x="295" y="94"/>
                      <a:pt x="295" y="94"/>
                    </a:cubicBezTo>
                    <a:cubicBezTo>
                      <a:pt x="287" y="102"/>
                      <a:pt x="287" y="115"/>
                      <a:pt x="295" y="122"/>
                    </a:cubicBezTo>
                    <a:cubicBezTo>
                      <a:pt x="299" y="126"/>
                      <a:pt x="304" y="128"/>
                      <a:pt x="309" y="128"/>
                    </a:cubicBezTo>
                    <a:close/>
                    <a:moveTo>
                      <a:pt x="306" y="286"/>
                    </a:moveTo>
                    <a:cubicBezTo>
                      <a:pt x="299" y="293"/>
                      <a:pt x="248" y="277"/>
                      <a:pt x="199" y="227"/>
                    </a:cubicBezTo>
                    <a:cubicBezTo>
                      <a:pt x="149" y="178"/>
                      <a:pt x="134" y="127"/>
                      <a:pt x="140" y="120"/>
                    </a:cubicBezTo>
                    <a:cubicBezTo>
                      <a:pt x="147" y="114"/>
                      <a:pt x="198" y="129"/>
                      <a:pt x="248" y="179"/>
                    </a:cubicBezTo>
                    <a:cubicBezTo>
                      <a:pt x="297" y="228"/>
                      <a:pt x="313" y="279"/>
                      <a:pt x="306" y="286"/>
                    </a:cubicBezTo>
                    <a:close/>
                    <a:moveTo>
                      <a:pt x="121" y="94"/>
                    </a:moveTo>
                    <a:cubicBezTo>
                      <a:pt x="98" y="117"/>
                      <a:pt x="0" y="256"/>
                      <a:pt x="85" y="341"/>
                    </a:cubicBezTo>
                    <a:cubicBezTo>
                      <a:pt x="170" y="426"/>
                      <a:pt x="310" y="328"/>
                      <a:pt x="332" y="305"/>
                    </a:cubicBezTo>
                    <a:cubicBezTo>
                      <a:pt x="355" y="283"/>
                      <a:pt x="325" y="218"/>
                      <a:pt x="267" y="159"/>
                    </a:cubicBezTo>
                    <a:cubicBezTo>
                      <a:pt x="209" y="101"/>
                      <a:pt x="143" y="72"/>
                      <a:pt x="121" y="9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5" name="Group 334"/>
            <p:cNvGrpSpPr/>
            <p:nvPr/>
          </p:nvGrpSpPr>
          <p:grpSpPr>
            <a:xfrm>
              <a:off x="228600" y="1586086"/>
              <a:ext cx="2416999" cy="2392095"/>
              <a:chOff x="588460" y="2001385"/>
              <a:chExt cx="7864730" cy="1820562"/>
            </a:xfrm>
          </p:grpSpPr>
          <p:cxnSp>
            <p:nvCxnSpPr>
              <p:cNvPr id="336" name="Straight Connector 335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1" name="Group 290"/>
          <p:cNvGrpSpPr/>
          <p:nvPr/>
        </p:nvGrpSpPr>
        <p:grpSpPr>
          <a:xfrm>
            <a:off x="6486892" y="2582023"/>
            <a:ext cx="1937380" cy="2392098"/>
            <a:chOff x="6515217" y="1920241"/>
            <a:chExt cx="1941538" cy="2392098"/>
          </a:xfrm>
        </p:grpSpPr>
        <p:grpSp>
          <p:nvGrpSpPr>
            <p:cNvPr id="292" name="Group 291"/>
            <p:cNvGrpSpPr/>
            <p:nvPr/>
          </p:nvGrpSpPr>
          <p:grpSpPr>
            <a:xfrm>
              <a:off x="6515217" y="1920241"/>
              <a:ext cx="1941538" cy="2392098"/>
              <a:chOff x="2645598" y="1920241"/>
              <a:chExt cx="1941538" cy="2392098"/>
            </a:xfrm>
          </p:grpSpPr>
          <p:sp>
            <p:nvSpPr>
              <p:cNvPr id="314" name="Rectangle 313"/>
              <p:cNvSpPr/>
              <p:nvPr/>
            </p:nvSpPr>
            <p:spPr>
              <a:xfrm>
                <a:off x="2645599" y="1920241"/>
                <a:ext cx="1941537" cy="239209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5" name="Group 314"/>
              <p:cNvGrpSpPr/>
              <p:nvPr/>
            </p:nvGrpSpPr>
            <p:grpSpPr>
              <a:xfrm>
                <a:off x="2645598" y="1920243"/>
                <a:ext cx="1938308" cy="2392095"/>
                <a:chOff x="588460" y="2001385"/>
                <a:chExt cx="7864730" cy="1820562"/>
              </a:xfrm>
            </p:grpSpPr>
            <p:cxnSp>
              <p:nvCxnSpPr>
                <p:cNvPr id="316" name="Straight Connector 315"/>
                <p:cNvCxnSpPr/>
                <p:nvPr/>
              </p:nvCxnSpPr>
              <p:spPr>
                <a:xfrm>
                  <a:off x="588460" y="20013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" name="Straight Connector 316"/>
                <p:cNvCxnSpPr/>
                <p:nvPr/>
              </p:nvCxnSpPr>
              <p:spPr>
                <a:xfrm>
                  <a:off x="588460" y="3821947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317"/>
                <p:cNvCxnSpPr/>
                <p:nvPr/>
              </p:nvCxnSpPr>
              <p:spPr>
                <a:xfrm>
                  <a:off x="588460" y="22614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Straight Connector 318"/>
                <p:cNvCxnSpPr/>
                <p:nvPr/>
              </p:nvCxnSpPr>
              <p:spPr>
                <a:xfrm>
                  <a:off x="588460" y="252154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319"/>
                <p:cNvCxnSpPr/>
                <p:nvPr/>
              </p:nvCxnSpPr>
              <p:spPr>
                <a:xfrm>
                  <a:off x="588460" y="278162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Straight Connector 320"/>
                <p:cNvCxnSpPr/>
                <p:nvPr/>
              </p:nvCxnSpPr>
              <p:spPr>
                <a:xfrm>
                  <a:off x="588460" y="304170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Straight Connector 321"/>
                <p:cNvCxnSpPr/>
                <p:nvPr/>
              </p:nvCxnSpPr>
              <p:spPr>
                <a:xfrm>
                  <a:off x="588460" y="33017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Straight Connector 322"/>
                <p:cNvCxnSpPr/>
                <p:nvPr/>
              </p:nvCxnSpPr>
              <p:spPr>
                <a:xfrm>
                  <a:off x="588460" y="35618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93" name="Group 292"/>
            <p:cNvGrpSpPr/>
            <p:nvPr/>
          </p:nvGrpSpPr>
          <p:grpSpPr>
            <a:xfrm>
              <a:off x="6797040" y="2023394"/>
              <a:ext cx="152400" cy="152400"/>
              <a:chOff x="2870058" y="2007392"/>
              <a:chExt cx="184404" cy="184404"/>
            </a:xfrm>
          </p:grpSpPr>
          <p:sp>
            <p:nvSpPr>
              <p:cNvPr id="312" name="Oval 311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94" name="Group 293"/>
            <p:cNvGrpSpPr/>
            <p:nvPr/>
          </p:nvGrpSpPr>
          <p:grpSpPr>
            <a:xfrm>
              <a:off x="6797040" y="2366405"/>
              <a:ext cx="152400" cy="152400"/>
              <a:chOff x="2870058" y="2007392"/>
              <a:chExt cx="184404" cy="184404"/>
            </a:xfrm>
          </p:grpSpPr>
          <p:sp>
            <p:nvSpPr>
              <p:cNvPr id="310" name="Oval 309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95" name="Group 294"/>
            <p:cNvGrpSpPr/>
            <p:nvPr/>
          </p:nvGrpSpPr>
          <p:grpSpPr>
            <a:xfrm>
              <a:off x="6797040" y="2709416"/>
              <a:ext cx="152400" cy="152400"/>
              <a:chOff x="2870058" y="2007392"/>
              <a:chExt cx="184404" cy="184404"/>
            </a:xfrm>
          </p:grpSpPr>
          <p:sp>
            <p:nvSpPr>
              <p:cNvPr id="308" name="Oval 307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96" name="Group 295"/>
            <p:cNvGrpSpPr/>
            <p:nvPr/>
          </p:nvGrpSpPr>
          <p:grpSpPr>
            <a:xfrm>
              <a:off x="6797040" y="3052427"/>
              <a:ext cx="152400" cy="152400"/>
              <a:chOff x="2870058" y="2007392"/>
              <a:chExt cx="184404" cy="184404"/>
            </a:xfrm>
          </p:grpSpPr>
          <p:sp>
            <p:nvSpPr>
              <p:cNvPr id="306" name="Oval 305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58" name="Group 257"/>
          <p:cNvGrpSpPr/>
          <p:nvPr/>
        </p:nvGrpSpPr>
        <p:grpSpPr>
          <a:xfrm>
            <a:off x="4563568" y="2581478"/>
            <a:ext cx="1941538" cy="2401825"/>
            <a:chOff x="4580029" y="1920241"/>
            <a:chExt cx="1941538" cy="2401825"/>
          </a:xfrm>
        </p:grpSpPr>
        <p:grpSp>
          <p:nvGrpSpPr>
            <p:cNvPr id="259" name="Group 258"/>
            <p:cNvGrpSpPr/>
            <p:nvPr/>
          </p:nvGrpSpPr>
          <p:grpSpPr>
            <a:xfrm>
              <a:off x="4580029" y="1920241"/>
              <a:ext cx="1941538" cy="2401825"/>
              <a:chOff x="2645598" y="1920241"/>
              <a:chExt cx="1941538" cy="2401825"/>
            </a:xfrm>
          </p:grpSpPr>
          <p:sp>
            <p:nvSpPr>
              <p:cNvPr id="281" name="Rectangle 280"/>
              <p:cNvSpPr/>
              <p:nvPr/>
            </p:nvSpPr>
            <p:spPr>
              <a:xfrm>
                <a:off x="2645599" y="1920241"/>
                <a:ext cx="1941537" cy="239209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2" name="Group 281"/>
              <p:cNvGrpSpPr/>
              <p:nvPr/>
            </p:nvGrpSpPr>
            <p:grpSpPr>
              <a:xfrm>
                <a:off x="2645598" y="1920243"/>
                <a:ext cx="1938308" cy="2401823"/>
                <a:chOff x="588460" y="2001385"/>
                <a:chExt cx="7864730" cy="1827966"/>
              </a:xfrm>
            </p:grpSpPr>
            <p:cxnSp>
              <p:nvCxnSpPr>
                <p:cNvPr id="283" name="Straight Connector 282"/>
                <p:cNvCxnSpPr/>
                <p:nvPr/>
              </p:nvCxnSpPr>
              <p:spPr>
                <a:xfrm>
                  <a:off x="588460" y="20013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Straight Connector 283"/>
                <p:cNvCxnSpPr/>
                <p:nvPr/>
              </p:nvCxnSpPr>
              <p:spPr>
                <a:xfrm>
                  <a:off x="588460" y="3829351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5" name="Straight Connector 284"/>
                <p:cNvCxnSpPr/>
                <p:nvPr/>
              </p:nvCxnSpPr>
              <p:spPr>
                <a:xfrm>
                  <a:off x="588460" y="22614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/>
                <p:cNvCxnSpPr/>
                <p:nvPr/>
              </p:nvCxnSpPr>
              <p:spPr>
                <a:xfrm>
                  <a:off x="588460" y="252154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7" name="Straight Connector 286"/>
                <p:cNvCxnSpPr/>
                <p:nvPr/>
              </p:nvCxnSpPr>
              <p:spPr>
                <a:xfrm>
                  <a:off x="588460" y="278162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8" name="Straight Connector 287"/>
                <p:cNvCxnSpPr/>
                <p:nvPr/>
              </p:nvCxnSpPr>
              <p:spPr>
                <a:xfrm>
                  <a:off x="588460" y="304170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9" name="Straight Connector 288"/>
                <p:cNvCxnSpPr/>
                <p:nvPr/>
              </p:nvCxnSpPr>
              <p:spPr>
                <a:xfrm>
                  <a:off x="588460" y="3298226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>
                  <a:off x="588460" y="35618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0" name="Group 259"/>
            <p:cNvGrpSpPr/>
            <p:nvPr/>
          </p:nvGrpSpPr>
          <p:grpSpPr>
            <a:xfrm>
              <a:off x="4845050" y="2709864"/>
              <a:ext cx="152400" cy="152400"/>
              <a:chOff x="2886060" y="2709416"/>
              <a:chExt cx="152400" cy="152400"/>
            </a:xfrm>
          </p:grpSpPr>
          <p:sp>
            <p:nvSpPr>
              <p:cNvPr id="279" name="Oval 278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1" name="Group 260"/>
            <p:cNvGrpSpPr/>
            <p:nvPr/>
          </p:nvGrpSpPr>
          <p:grpSpPr>
            <a:xfrm>
              <a:off x="4845050" y="2023394"/>
              <a:ext cx="152400" cy="152400"/>
              <a:chOff x="2886060" y="2709416"/>
              <a:chExt cx="152400" cy="152400"/>
            </a:xfrm>
          </p:grpSpPr>
          <p:sp>
            <p:nvSpPr>
              <p:cNvPr id="277" name="Oval 276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2" name="Group 261"/>
            <p:cNvGrpSpPr/>
            <p:nvPr/>
          </p:nvGrpSpPr>
          <p:grpSpPr>
            <a:xfrm>
              <a:off x="4845050" y="2366405"/>
              <a:ext cx="152400" cy="152400"/>
              <a:chOff x="2870058" y="2007392"/>
              <a:chExt cx="184404" cy="184404"/>
            </a:xfrm>
          </p:grpSpPr>
          <p:sp>
            <p:nvSpPr>
              <p:cNvPr id="275" name="Oval 274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3" name="Group 262"/>
            <p:cNvGrpSpPr/>
            <p:nvPr/>
          </p:nvGrpSpPr>
          <p:grpSpPr>
            <a:xfrm>
              <a:off x="4845050" y="3052427"/>
              <a:ext cx="152400" cy="152400"/>
              <a:chOff x="2870058" y="2007392"/>
              <a:chExt cx="184404" cy="184404"/>
            </a:xfrm>
          </p:grpSpPr>
          <p:sp>
            <p:nvSpPr>
              <p:cNvPr id="273" name="Oval 272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5" name="Group 224"/>
          <p:cNvGrpSpPr/>
          <p:nvPr/>
        </p:nvGrpSpPr>
        <p:grpSpPr>
          <a:xfrm>
            <a:off x="2644140" y="2583180"/>
            <a:ext cx="1941538" cy="2392098"/>
            <a:chOff x="2645598" y="1920241"/>
            <a:chExt cx="1941538" cy="2392098"/>
          </a:xfrm>
        </p:grpSpPr>
        <p:grpSp>
          <p:nvGrpSpPr>
            <p:cNvPr id="226" name="Group 225"/>
            <p:cNvGrpSpPr/>
            <p:nvPr/>
          </p:nvGrpSpPr>
          <p:grpSpPr>
            <a:xfrm>
              <a:off x="2645598" y="1920241"/>
              <a:ext cx="1941538" cy="2392098"/>
              <a:chOff x="2645598" y="1920241"/>
              <a:chExt cx="1941538" cy="2392098"/>
            </a:xfrm>
          </p:grpSpPr>
          <p:sp>
            <p:nvSpPr>
              <p:cNvPr id="248" name="Rectangle 247"/>
              <p:cNvSpPr/>
              <p:nvPr/>
            </p:nvSpPr>
            <p:spPr>
              <a:xfrm>
                <a:off x="2645599" y="1920241"/>
                <a:ext cx="1941537" cy="239209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9" name="Group 248"/>
              <p:cNvGrpSpPr/>
              <p:nvPr/>
            </p:nvGrpSpPr>
            <p:grpSpPr>
              <a:xfrm>
                <a:off x="2645598" y="1920243"/>
                <a:ext cx="1938308" cy="2392095"/>
                <a:chOff x="588460" y="2001385"/>
                <a:chExt cx="7864730" cy="1820562"/>
              </a:xfrm>
            </p:grpSpPr>
            <p:cxnSp>
              <p:nvCxnSpPr>
                <p:cNvPr id="250" name="Straight Connector 249"/>
                <p:cNvCxnSpPr/>
                <p:nvPr/>
              </p:nvCxnSpPr>
              <p:spPr>
                <a:xfrm>
                  <a:off x="588460" y="20013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" name="Straight Connector 250"/>
                <p:cNvCxnSpPr/>
                <p:nvPr/>
              </p:nvCxnSpPr>
              <p:spPr>
                <a:xfrm>
                  <a:off x="588460" y="3821947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" name="Straight Connector 251"/>
                <p:cNvCxnSpPr/>
                <p:nvPr/>
              </p:nvCxnSpPr>
              <p:spPr>
                <a:xfrm>
                  <a:off x="588460" y="22614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Straight Connector 252"/>
                <p:cNvCxnSpPr/>
                <p:nvPr/>
              </p:nvCxnSpPr>
              <p:spPr>
                <a:xfrm>
                  <a:off x="588460" y="252154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/>
                <p:cNvCxnSpPr/>
                <p:nvPr/>
              </p:nvCxnSpPr>
              <p:spPr>
                <a:xfrm>
                  <a:off x="588460" y="278162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Straight Connector 254"/>
                <p:cNvCxnSpPr/>
                <p:nvPr/>
              </p:nvCxnSpPr>
              <p:spPr>
                <a:xfrm>
                  <a:off x="588460" y="304170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Straight Connector 255"/>
                <p:cNvCxnSpPr/>
                <p:nvPr/>
              </p:nvCxnSpPr>
              <p:spPr>
                <a:xfrm>
                  <a:off x="588460" y="33017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" name="Straight Connector 256"/>
                <p:cNvCxnSpPr/>
                <p:nvPr/>
              </p:nvCxnSpPr>
              <p:spPr>
                <a:xfrm>
                  <a:off x="588460" y="35618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7" name="Group 226"/>
            <p:cNvGrpSpPr/>
            <p:nvPr/>
          </p:nvGrpSpPr>
          <p:grpSpPr>
            <a:xfrm>
              <a:off x="2886060" y="3052768"/>
              <a:ext cx="152400" cy="152400"/>
              <a:chOff x="2886060" y="2709416"/>
              <a:chExt cx="152400" cy="152400"/>
            </a:xfrm>
          </p:grpSpPr>
          <p:sp>
            <p:nvSpPr>
              <p:cNvPr id="246" name="Oval 245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8" name="Group 227"/>
            <p:cNvGrpSpPr/>
            <p:nvPr/>
          </p:nvGrpSpPr>
          <p:grpSpPr>
            <a:xfrm>
              <a:off x="2886060" y="2023394"/>
              <a:ext cx="152400" cy="152400"/>
              <a:chOff x="2870058" y="2007392"/>
              <a:chExt cx="184404" cy="184404"/>
            </a:xfrm>
          </p:grpSpPr>
          <p:sp>
            <p:nvSpPr>
              <p:cNvPr id="244" name="Oval 243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>
              <a:off x="2886060" y="2366405"/>
              <a:ext cx="152400" cy="152400"/>
              <a:chOff x="2870058" y="2007392"/>
              <a:chExt cx="184404" cy="184404"/>
            </a:xfrm>
          </p:grpSpPr>
          <p:sp>
            <p:nvSpPr>
              <p:cNvPr id="242" name="Oval 241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1" name="Group 230"/>
            <p:cNvGrpSpPr/>
            <p:nvPr/>
          </p:nvGrpSpPr>
          <p:grpSpPr>
            <a:xfrm>
              <a:off x="2886060" y="2709416"/>
              <a:ext cx="152400" cy="152400"/>
              <a:chOff x="2886060" y="2709416"/>
              <a:chExt cx="152400" cy="152400"/>
            </a:xfrm>
          </p:grpSpPr>
          <p:sp>
            <p:nvSpPr>
              <p:cNvPr id="238" name="Oval 237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2372457" y="429604"/>
            <a:ext cx="44675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Comparison </a:t>
            </a: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of Existing Products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085727" y="1019142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32429" y="1238755"/>
            <a:ext cx="1247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Lato Bold" pitchFamily="34" charset="0"/>
              </a:rPr>
              <a:t>Medium</a:t>
            </a:r>
            <a:endParaRPr lang="en-US" sz="1200" dirty="0">
              <a:solidFill>
                <a:schemeClr val="bg1"/>
              </a:solidFill>
              <a:latin typeface="Lato Light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872530" y="942158"/>
            <a:ext cx="1216328" cy="883795"/>
            <a:chOff x="4581462" y="1276351"/>
            <a:chExt cx="1935864" cy="883795"/>
          </a:xfrm>
        </p:grpSpPr>
        <p:sp>
          <p:nvSpPr>
            <p:cNvPr id="94" name="Rectangle 93"/>
            <p:cNvSpPr/>
            <p:nvPr/>
          </p:nvSpPr>
          <p:spPr>
            <a:xfrm>
              <a:off x="4581462" y="1276351"/>
              <a:ext cx="1935864" cy="64389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785684" y="1329149"/>
              <a:ext cx="15163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 smtClean="0">
                  <a:latin typeface="Lato Black" pitchFamily="34" charset="0"/>
                </a:rPr>
                <a:t>VIUTEKuDecore</a:t>
              </a:r>
              <a:r>
                <a:rPr lang="en-US" sz="1600" dirty="0" err="1" smtClean="0">
                  <a:solidFill>
                    <a:schemeClr val="bg1"/>
                  </a:solidFill>
                  <a:latin typeface="Lato Black" pitchFamily="34" charset="0"/>
                </a:rPr>
                <a:t>EK</a:t>
              </a:r>
              <a:endParaRPr lang="en-US" sz="800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740160" y="1603280"/>
              <a:ext cx="15163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9606" y="942122"/>
            <a:ext cx="1117937" cy="643890"/>
            <a:chOff x="6517326" y="1276351"/>
            <a:chExt cx="1935864" cy="643890"/>
          </a:xfrm>
        </p:grpSpPr>
        <p:sp>
          <p:nvSpPr>
            <p:cNvPr id="95" name="Rectangle 94"/>
            <p:cNvSpPr/>
            <p:nvPr/>
          </p:nvSpPr>
          <p:spPr>
            <a:xfrm>
              <a:off x="6517326" y="1276351"/>
              <a:ext cx="1935864" cy="6438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766196" y="1336240"/>
              <a:ext cx="1516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latin typeface="Lato Black" pitchFamily="34" charset="0"/>
                </a:rPr>
                <a:t>Sayduck</a:t>
              </a:r>
              <a:endParaRPr lang="en-US" sz="800" dirty="0">
                <a:latin typeface="Lato Light" pitchFamily="34" charset="0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4580029" y="1586084"/>
            <a:ext cx="1941538" cy="2392098"/>
            <a:chOff x="2645598" y="1920241"/>
            <a:chExt cx="1941538" cy="2392098"/>
          </a:xfrm>
        </p:grpSpPr>
        <p:sp>
          <p:nvSpPr>
            <p:cNvPr id="190" name="Rectangle 189"/>
            <p:cNvSpPr/>
            <p:nvPr/>
          </p:nvSpPr>
          <p:spPr>
            <a:xfrm>
              <a:off x="2645599" y="1920241"/>
              <a:ext cx="1941537" cy="23920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1" name="Group 190"/>
            <p:cNvGrpSpPr/>
            <p:nvPr/>
          </p:nvGrpSpPr>
          <p:grpSpPr>
            <a:xfrm>
              <a:off x="2645598" y="1920243"/>
              <a:ext cx="1938308" cy="2392095"/>
              <a:chOff x="588460" y="2001385"/>
              <a:chExt cx="7864730" cy="1820562"/>
            </a:xfrm>
          </p:grpSpPr>
          <p:cxnSp>
            <p:nvCxnSpPr>
              <p:cNvPr id="192" name="Straight Connector 191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/>
          <p:cNvGrpSpPr/>
          <p:nvPr/>
        </p:nvGrpSpPr>
        <p:grpSpPr>
          <a:xfrm>
            <a:off x="6515217" y="1586084"/>
            <a:ext cx="1908666" cy="2392098"/>
            <a:chOff x="2645598" y="1920241"/>
            <a:chExt cx="1941538" cy="2392098"/>
          </a:xfrm>
        </p:grpSpPr>
        <p:sp>
          <p:nvSpPr>
            <p:cNvPr id="201" name="Rectangle 200"/>
            <p:cNvSpPr/>
            <p:nvPr/>
          </p:nvSpPr>
          <p:spPr>
            <a:xfrm>
              <a:off x="2645599" y="1920241"/>
              <a:ext cx="1941537" cy="23920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2" name="Group 201"/>
            <p:cNvGrpSpPr/>
            <p:nvPr/>
          </p:nvGrpSpPr>
          <p:grpSpPr>
            <a:xfrm>
              <a:off x="2645598" y="1920243"/>
              <a:ext cx="1938308" cy="2392095"/>
              <a:chOff x="588460" y="2001385"/>
              <a:chExt cx="7864730" cy="1820562"/>
            </a:xfrm>
          </p:grpSpPr>
          <p:cxnSp>
            <p:nvCxnSpPr>
              <p:cNvPr id="203" name="Straight Connector 202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/>
          <p:cNvGrpSpPr/>
          <p:nvPr/>
        </p:nvGrpSpPr>
        <p:grpSpPr>
          <a:xfrm>
            <a:off x="2645598" y="1586084"/>
            <a:ext cx="1941538" cy="2392098"/>
            <a:chOff x="2645598" y="1920241"/>
            <a:chExt cx="1941538" cy="2392098"/>
          </a:xfrm>
        </p:grpSpPr>
        <p:sp>
          <p:nvSpPr>
            <p:cNvPr id="2" name="Rectangle 1"/>
            <p:cNvSpPr/>
            <p:nvPr/>
          </p:nvSpPr>
          <p:spPr>
            <a:xfrm>
              <a:off x="2645599" y="1920241"/>
              <a:ext cx="1941537" cy="23920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0" name="Group 169"/>
            <p:cNvGrpSpPr/>
            <p:nvPr/>
          </p:nvGrpSpPr>
          <p:grpSpPr>
            <a:xfrm>
              <a:off x="2645598" y="1920243"/>
              <a:ext cx="1938308" cy="2392095"/>
              <a:chOff x="588460" y="2001385"/>
              <a:chExt cx="7864730" cy="1820562"/>
            </a:xfrm>
          </p:grpSpPr>
          <p:cxnSp>
            <p:nvCxnSpPr>
              <p:cNvPr id="171" name="Straight Connector 170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4"/>
          <p:cNvGrpSpPr/>
          <p:nvPr/>
        </p:nvGrpSpPr>
        <p:grpSpPr>
          <a:xfrm>
            <a:off x="225370" y="942194"/>
            <a:ext cx="2420228" cy="643890"/>
            <a:chOff x="709734" y="1276351"/>
            <a:chExt cx="1935864" cy="643890"/>
          </a:xfrm>
        </p:grpSpPr>
        <p:sp>
          <p:nvSpPr>
            <p:cNvPr id="9" name="Rectangle 8"/>
            <p:cNvSpPr/>
            <p:nvPr/>
          </p:nvSpPr>
          <p:spPr>
            <a:xfrm>
              <a:off x="709734" y="1276351"/>
              <a:ext cx="1935864" cy="64389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911306" y="1379862"/>
              <a:ext cx="12473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Lato Bold" pitchFamily="34" charset="0"/>
                </a:rPr>
                <a:t>Features</a:t>
              </a:r>
              <a:endParaRPr lang="en-US" sz="1200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8600" y="1525021"/>
            <a:ext cx="2416999" cy="2494529"/>
            <a:chOff x="228600" y="1525021"/>
            <a:chExt cx="2416999" cy="2494529"/>
          </a:xfrm>
        </p:grpSpPr>
        <p:grpSp>
          <p:nvGrpSpPr>
            <p:cNvPr id="6" name="Group 5"/>
            <p:cNvGrpSpPr/>
            <p:nvPr/>
          </p:nvGrpSpPr>
          <p:grpSpPr>
            <a:xfrm>
              <a:off x="228601" y="1525021"/>
              <a:ext cx="2416998" cy="2494529"/>
              <a:chOff x="709735" y="1859178"/>
              <a:chExt cx="1935864" cy="2494529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709735" y="1920241"/>
                <a:ext cx="1935864" cy="239209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1337365" y="1859178"/>
                <a:ext cx="1308233" cy="2494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23000"/>
                  </a:lnSpc>
                </a:pPr>
                <a:r>
                  <a:rPr lang="en-US" sz="1000" dirty="0">
                    <a:latin typeface="Lato" pitchFamily="34" charset="0"/>
                  </a:rPr>
                  <a:t>Marker-less AR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>
                    <a:latin typeface="Lato" pitchFamily="34" charset="0"/>
                  </a:rPr>
                  <a:t>Support </a:t>
                </a:r>
                <a:r>
                  <a:rPr lang="en-US" sz="1000" dirty="0" smtClean="0">
                    <a:latin typeface="Lato" pitchFamily="34" charset="0"/>
                  </a:rPr>
                  <a:t>multiple objects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Support customization      In app user feedback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Suggestion feature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Voice recognition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In app purchasing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8600" y="1586086"/>
              <a:ext cx="2416999" cy="2392095"/>
              <a:chOff x="588460" y="2001385"/>
              <a:chExt cx="7864730" cy="1820562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5" name="Group 214"/>
          <p:cNvGrpSpPr/>
          <p:nvPr/>
        </p:nvGrpSpPr>
        <p:grpSpPr>
          <a:xfrm>
            <a:off x="6184233" y="941384"/>
            <a:ext cx="1077981" cy="643890"/>
            <a:chOff x="6517326" y="1276351"/>
            <a:chExt cx="1935864" cy="64389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16" name="Rectangle 215"/>
            <p:cNvSpPr/>
            <p:nvPr/>
          </p:nvSpPr>
          <p:spPr>
            <a:xfrm>
              <a:off x="6517326" y="1276351"/>
              <a:ext cx="1935864" cy="6438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6553004" y="1336978"/>
              <a:ext cx="174743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Lato Black" pitchFamily="34" charset="0"/>
                </a:rPr>
                <a:t>Augmented Furniture</a:t>
              </a:r>
              <a:endParaRPr lang="en-US" sz="900" dirty="0">
                <a:latin typeface="Lato Light" pitchFamily="34" charset="0"/>
              </a:endParaRPr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7173923" y="942158"/>
            <a:ext cx="1250350" cy="643890"/>
            <a:chOff x="6517326" y="1283699"/>
            <a:chExt cx="1935864" cy="643890"/>
          </a:xfrm>
          <a:solidFill>
            <a:srgbClr val="92D050"/>
          </a:solidFill>
        </p:grpSpPr>
        <p:sp>
          <p:nvSpPr>
            <p:cNvPr id="222" name="Rectangle 221"/>
            <p:cNvSpPr/>
            <p:nvPr/>
          </p:nvSpPr>
          <p:spPr>
            <a:xfrm>
              <a:off x="6517326" y="1283699"/>
              <a:ext cx="1935864" cy="6438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6629400" y="1336240"/>
              <a:ext cx="172054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Lato Light" pitchFamily="34" charset="0"/>
                </a:rPr>
                <a:t>Our Solution</a:t>
              </a:r>
              <a:endParaRPr lang="en-US" sz="1200" dirty="0">
                <a:latin typeface="Lato Light" pitchFamily="34" charset="0"/>
              </a:endParaRPr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3155559" y="1668071"/>
            <a:ext cx="152074" cy="152400"/>
            <a:chOff x="4749490" y="5320274"/>
            <a:chExt cx="152074" cy="152400"/>
          </a:xfrm>
        </p:grpSpPr>
        <p:sp>
          <p:nvSpPr>
            <p:cNvPr id="364" name="Oval 363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6" name="Group 365"/>
          <p:cNvGrpSpPr/>
          <p:nvPr/>
        </p:nvGrpSpPr>
        <p:grpSpPr>
          <a:xfrm>
            <a:off x="3161005" y="1989936"/>
            <a:ext cx="152074" cy="152400"/>
            <a:chOff x="4749490" y="5320274"/>
            <a:chExt cx="152074" cy="152400"/>
          </a:xfrm>
        </p:grpSpPr>
        <p:sp>
          <p:nvSpPr>
            <p:cNvPr id="367" name="Oval 36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9" name="Group 368"/>
          <p:cNvGrpSpPr/>
          <p:nvPr/>
        </p:nvGrpSpPr>
        <p:grpSpPr>
          <a:xfrm>
            <a:off x="3156890" y="2351527"/>
            <a:ext cx="152074" cy="152400"/>
            <a:chOff x="4749490" y="5320274"/>
            <a:chExt cx="152074" cy="152400"/>
          </a:xfrm>
        </p:grpSpPr>
        <p:sp>
          <p:nvSpPr>
            <p:cNvPr id="370" name="Oval 36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2" name="Group 371"/>
          <p:cNvGrpSpPr/>
          <p:nvPr/>
        </p:nvGrpSpPr>
        <p:grpSpPr>
          <a:xfrm>
            <a:off x="3155559" y="4391985"/>
            <a:ext cx="152074" cy="152400"/>
            <a:chOff x="4749490" y="5320274"/>
            <a:chExt cx="152074" cy="152400"/>
          </a:xfrm>
        </p:grpSpPr>
        <p:sp>
          <p:nvSpPr>
            <p:cNvPr id="373" name="Oval 372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3161112" y="2725563"/>
            <a:ext cx="152400" cy="152400"/>
            <a:chOff x="6076573" y="5315636"/>
            <a:chExt cx="152400" cy="152400"/>
          </a:xfrm>
        </p:grpSpPr>
        <p:sp>
          <p:nvSpPr>
            <p:cNvPr id="376" name="Oval 37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8" name="Group 377"/>
          <p:cNvGrpSpPr/>
          <p:nvPr/>
        </p:nvGrpSpPr>
        <p:grpSpPr>
          <a:xfrm>
            <a:off x="3164494" y="3067048"/>
            <a:ext cx="152400" cy="152400"/>
            <a:chOff x="6076573" y="5315636"/>
            <a:chExt cx="152400" cy="152400"/>
          </a:xfrm>
        </p:grpSpPr>
        <p:sp>
          <p:nvSpPr>
            <p:cNvPr id="379" name="Oval 37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1" name="Group 380"/>
          <p:cNvGrpSpPr/>
          <p:nvPr/>
        </p:nvGrpSpPr>
        <p:grpSpPr>
          <a:xfrm>
            <a:off x="3155233" y="3396468"/>
            <a:ext cx="152400" cy="152400"/>
            <a:chOff x="6076573" y="5315636"/>
            <a:chExt cx="152400" cy="152400"/>
          </a:xfrm>
        </p:grpSpPr>
        <p:sp>
          <p:nvSpPr>
            <p:cNvPr id="382" name="Oval 381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645599" y="942196"/>
            <a:ext cx="1243922" cy="643890"/>
            <a:chOff x="2645598" y="1276353"/>
            <a:chExt cx="1935864" cy="643890"/>
          </a:xfrm>
        </p:grpSpPr>
        <p:sp>
          <p:nvSpPr>
            <p:cNvPr id="93" name="Rectangle 92"/>
            <p:cNvSpPr/>
            <p:nvPr/>
          </p:nvSpPr>
          <p:spPr>
            <a:xfrm>
              <a:off x="2645598" y="1276353"/>
              <a:ext cx="1935864" cy="64389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743200" y="1336240"/>
              <a:ext cx="1516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Lato Black" pitchFamily="34" charset="0"/>
                </a:rPr>
                <a:t>Augment</a:t>
              </a:r>
              <a:endParaRPr lang="en-US" sz="700" dirty="0">
                <a:latin typeface="Lato Light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743200" y="1603280"/>
              <a:ext cx="15163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grpSp>
        <p:nvGrpSpPr>
          <p:cNvPr id="384" name="Group 383"/>
          <p:cNvGrpSpPr/>
          <p:nvPr/>
        </p:nvGrpSpPr>
        <p:grpSpPr>
          <a:xfrm>
            <a:off x="3164494" y="3710936"/>
            <a:ext cx="152400" cy="152400"/>
            <a:chOff x="6076573" y="5315636"/>
            <a:chExt cx="152400" cy="152400"/>
          </a:xfrm>
        </p:grpSpPr>
        <p:sp>
          <p:nvSpPr>
            <p:cNvPr id="385" name="Oval 38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7" name="Group 386"/>
          <p:cNvGrpSpPr/>
          <p:nvPr/>
        </p:nvGrpSpPr>
        <p:grpSpPr>
          <a:xfrm>
            <a:off x="3164494" y="4057504"/>
            <a:ext cx="152400" cy="152400"/>
            <a:chOff x="6076573" y="5315636"/>
            <a:chExt cx="152400" cy="152400"/>
          </a:xfrm>
        </p:grpSpPr>
        <p:sp>
          <p:nvSpPr>
            <p:cNvPr id="388" name="Oval 38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0" name="Group 389"/>
          <p:cNvGrpSpPr/>
          <p:nvPr/>
        </p:nvGrpSpPr>
        <p:grpSpPr>
          <a:xfrm>
            <a:off x="3159214" y="4737834"/>
            <a:ext cx="152400" cy="152400"/>
            <a:chOff x="6076573" y="5315636"/>
            <a:chExt cx="152400" cy="152400"/>
          </a:xfrm>
        </p:grpSpPr>
        <p:sp>
          <p:nvSpPr>
            <p:cNvPr id="391" name="Oval 390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3" name="Group 392"/>
          <p:cNvGrpSpPr/>
          <p:nvPr/>
        </p:nvGrpSpPr>
        <p:grpSpPr>
          <a:xfrm>
            <a:off x="4349194" y="1663032"/>
            <a:ext cx="152074" cy="152400"/>
            <a:chOff x="4749490" y="5320274"/>
            <a:chExt cx="152074" cy="152400"/>
          </a:xfrm>
        </p:grpSpPr>
        <p:sp>
          <p:nvSpPr>
            <p:cNvPr id="394" name="Oval 393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6" name="Group 395"/>
          <p:cNvGrpSpPr/>
          <p:nvPr/>
        </p:nvGrpSpPr>
        <p:grpSpPr>
          <a:xfrm>
            <a:off x="4354640" y="1984897"/>
            <a:ext cx="152074" cy="152400"/>
            <a:chOff x="4749490" y="5320274"/>
            <a:chExt cx="152074" cy="152400"/>
          </a:xfrm>
        </p:grpSpPr>
        <p:sp>
          <p:nvSpPr>
            <p:cNvPr id="397" name="Oval 39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9" name="Group 398"/>
          <p:cNvGrpSpPr/>
          <p:nvPr/>
        </p:nvGrpSpPr>
        <p:grpSpPr>
          <a:xfrm>
            <a:off x="4350525" y="2346488"/>
            <a:ext cx="152074" cy="152400"/>
            <a:chOff x="4749490" y="5320274"/>
            <a:chExt cx="152074" cy="152400"/>
          </a:xfrm>
        </p:grpSpPr>
        <p:sp>
          <p:nvSpPr>
            <p:cNvPr id="400" name="Oval 39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2" name="Group 401"/>
          <p:cNvGrpSpPr/>
          <p:nvPr/>
        </p:nvGrpSpPr>
        <p:grpSpPr>
          <a:xfrm>
            <a:off x="4353177" y="2731204"/>
            <a:ext cx="152400" cy="152400"/>
            <a:chOff x="6076573" y="5315636"/>
            <a:chExt cx="152400" cy="152400"/>
          </a:xfrm>
        </p:grpSpPr>
        <p:sp>
          <p:nvSpPr>
            <p:cNvPr id="403" name="Oval 402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5" name="Group 404"/>
          <p:cNvGrpSpPr/>
          <p:nvPr/>
        </p:nvGrpSpPr>
        <p:grpSpPr>
          <a:xfrm>
            <a:off x="4356559" y="3072689"/>
            <a:ext cx="152400" cy="152400"/>
            <a:chOff x="6076573" y="5315636"/>
            <a:chExt cx="152400" cy="152400"/>
          </a:xfrm>
        </p:grpSpPr>
        <p:sp>
          <p:nvSpPr>
            <p:cNvPr id="406" name="Oval 40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8" name="Group 407"/>
          <p:cNvGrpSpPr/>
          <p:nvPr/>
        </p:nvGrpSpPr>
        <p:grpSpPr>
          <a:xfrm>
            <a:off x="4347298" y="3402109"/>
            <a:ext cx="152400" cy="152400"/>
            <a:chOff x="6076573" y="5315636"/>
            <a:chExt cx="152400" cy="152400"/>
          </a:xfrm>
        </p:grpSpPr>
        <p:sp>
          <p:nvSpPr>
            <p:cNvPr id="409" name="Oval 40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1" name="Group 410"/>
          <p:cNvGrpSpPr/>
          <p:nvPr/>
        </p:nvGrpSpPr>
        <p:grpSpPr>
          <a:xfrm>
            <a:off x="4356559" y="3716577"/>
            <a:ext cx="152400" cy="152400"/>
            <a:chOff x="6076573" y="5315636"/>
            <a:chExt cx="152400" cy="152400"/>
          </a:xfrm>
        </p:grpSpPr>
        <p:sp>
          <p:nvSpPr>
            <p:cNvPr id="412" name="Oval 411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4" name="Group 413"/>
          <p:cNvGrpSpPr/>
          <p:nvPr/>
        </p:nvGrpSpPr>
        <p:grpSpPr>
          <a:xfrm>
            <a:off x="4356559" y="4063145"/>
            <a:ext cx="152400" cy="152400"/>
            <a:chOff x="6076573" y="5315636"/>
            <a:chExt cx="152400" cy="152400"/>
          </a:xfrm>
        </p:grpSpPr>
        <p:sp>
          <p:nvSpPr>
            <p:cNvPr id="415" name="Oval 41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7" name="Group 416"/>
          <p:cNvGrpSpPr/>
          <p:nvPr/>
        </p:nvGrpSpPr>
        <p:grpSpPr>
          <a:xfrm>
            <a:off x="4354314" y="4376112"/>
            <a:ext cx="152400" cy="152400"/>
            <a:chOff x="6076573" y="5315636"/>
            <a:chExt cx="152400" cy="152400"/>
          </a:xfrm>
        </p:grpSpPr>
        <p:sp>
          <p:nvSpPr>
            <p:cNvPr id="418" name="Oval 41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4361149" y="4701107"/>
            <a:ext cx="152400" cy="152400"/>
            <a:chOff x="6076573" y="5315636"/>
            <a:chExt cx="152400" cy="152400"/>
          </a:xfrm>
        </p:grpSpPr>
        <p:sp>
          <p:nvSpPr>
            <p:cNvPr id="421" name="Oval 420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3" name="Group 422"/>
          <p:cNvGrpSpPr/>
          <p:nvPr/>
        </p:nvGrpSpPr>
        <p:grpSpPr>
          <a:xfrm>
            <a:off x="5544888" y="1669677"/>
            <a:ext cx="152400" cy="152400"/>
            <a:chOff x="6076573" y="5315636"/>
            <a:chExt cx="152400" cy="152400"/>
          </a:xfrm>
        </p:grpSpPr>
        <p:sp>
          <p:nvSpPr>
            <p:cNvPr id="424" name="Oval 423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6" name="Group 425"/>
          <p:cNvGrpSpPr/>
          <p:nvPr/>
        </p:nvGrpSpPr>
        <p:grpSpPr>
          <a:xfrm>
            <a:off x="5548270" y="2011162"/>
            <a:ext cx="152400" cy="152400"/>
            <a:chOff x="6076573" y="5315636"/>
            <a:chExt cx="152400" cy="152400"/>
          </a:xfrm>
        </p:grpSpPr>
        <p:sp>
          <p:nvSpPr>
            <p:cNvPr id="427" name="Oval 426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9" name="Group 428"/>
          <p:cNvGrpSpPr/>
          <p:nvPr/>
        </p:nvGrpSpPr>
        <p:grpSpPr>
          <a:xfrm>
            <a:off x="5552660" y="2352842"/>
            <a:ext cx="152074" cy="152400"/>
            <a:chOff x="4749490" y="5320274"/>
            <a:chExt cx="152074" cy="152400"/>
          </a:xfrm>
        </p:grpSpPr>
        <p:sp>
          <p:nvSpPr>
            <p:cNvPr id="430" name="Oval 42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2" name="Group 431"/>
          <p:cNvGrpSpPr/>
          <p:nvPr/>
        </p:nvGrpSpPr>
        <p:grpSpPr>
          <a:xfrm>
            <a:off x="5555112" y="2729738"/>
            <a:ext cx="152400" cy="152400"/>
            <a:chOff x="6076573" y="5315636"/>
            <a:chExt cx="152400" cy="152400"/>
          </a:xfrm>
        </p:grpSpPr>
        <p:sp>
          <p:nvSpPr>
            <p:cNvPr id="433" name="Oval 432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5" name="Group 434"/>
          <p:cNvGrpSpPr/>
          <p:nvPr/>
        </p:nvGrpSpPr>
        <p:grpSpPr>
          <a:xfrm>
            <a:off x="5558494" y="3071223"/>
            <a:ext cx="152400" cy="152400"/>
            <a:chOff x="6076573" y="5315636"/>
            <a:chExt cx="152400" cy="152400"/>
          </a:xfrm>
        </p:grpSpPr>
        <p:sp>
          <p:nvSpPr>
            <p:cNvPr id="436" name="Oval 43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8" name="Group 437"/>
          <p:cNvGrpSpPr/>
          <p:nvPr/>
        </p:nvGrpSpPr>
        <p:grpSpPr>
          <a:xfrm>
            <a:off x="5549233" y="3400643"/>
            <a:ext cx="152400" cy="152400"/>
            <a:chOff x="6076573" y="5315636"/>
            <a:chExt cx="152400" cy="152400"/>
          </a:xfrm>
        </p:grpSpPr>
        <p:sp>
          <p:nvSpPr>
            <p:cNvPr id="439" name="Oval 43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" name="Group 440"/>
          <p:cNvGrpSpPr/>
          <p:nvPr/>
        </p:nvGrpSpPr>
        <p:grpSpPr>
          <a:xfrm>
            <a:off x="5544302" y="3712227"/>
            <a:ext cx="152074" cy="152400"/>
            <a:chOff x="4749490" y="5320274"/>
            <a:chExt cx="152074" cy="152400"/>
          </a:xfrm>
        </p:grpSpPr>
        <p:sp>
          <p:nvSpPr>
            <p:cNvPr id="442" name="Oval 441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4" name="Group 443"/>
          <p:cNvGrpSpPr/>
          <p:nvPr/>
        </p:nvGrpSpPr>
        <p:grpSpPr>
          <a:xfrm>
            <a:off x="5539249" y="4098741"/>
            <a:ext cx="152400" cy="152400"/>
            <a:chOff x="6076573" y="5315636"/>
            <a:chExt cx="152400" cy="152400"/>
          </a:xfrm>
        </p:grpSpPr>
        <p:sp>
          <p:nvSpPr>
            <p:cNvPr id="445" name="Oval 44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7" name="Group 446"/>
          <p:cNvGrpSpPr/>
          <p:nvPr/>
        </p:nvGrpSpPr>
        <p:grpSpPr>
          <a:xfrm>
            <a:off x="5537004" y="4411708"/>
            <a:ext cx="152400" cy="152400"/>
            <a:chOff x="6076573" y="5315636"/>
            <a:chExt cx="152400" cy="152400"/>
          </a:xfrm>
        </p:grpSpPr>
        <p:sp>
          <p:nvSpPr>
            <p:cNvPr id="448" name="Oval 44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0" name="Group 449"/>
          <p:cNvGrpSpPr/>
          <p:nvPr/>
        </p:nvGrpSpPr>
        <p:grpSpPr>
          <a:xfrm>
            <a:off x="5536749" y="4716668"/>
            <a:ext cx="152400" cy="152400"/>
            <a:chOff x="6076573" y="5315636"/>
            <a:chExt cx="152400" cy="152400"/>
          </a:xfrm>
        </p:grpSpPr>
        <p:sp>
          <p:nvSpPr>
            <p:cNvPr id="451" name="Oval 450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3" name="Group 452"/>
          <p:cNvGrpSpPr/>
          <p:nvPr/>
        </p:nvGrpSpPr>
        <p:grpSpPr>
          <a:xfrm>
            <a:off x="6653413" y="1678596"/>
            <a:ext cx="152400" cy="152400"/>
            <a:chOff x="6076573" y="5315636"/>
            <a:chExt cx="152400" cy="152400"/>
          </a:xfrm>
        </p:grpSpPr>
        <p:sp>
          <p:nvSpPr>
            <p:cNvPr id="454" name="Oval 453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6" name="Group 455"/>
          <p:cNvGrpSpPr/>
          <p:nvPr/>
        </p:nvGrpSpPr>
        <p:grpSpPr>
          <a:xfrm>
            <a:off x="6658392" y="2030877"/>
            <a:ext cx="152074" cy="152400"/>
            <a:chOff x="4749490" y="5320274"/>
            <a:chExt cx="152074" cy="152400"/>
          </a:xfrm>
        </p:grpSpPr>
        <p:sp>
          <p:nvSpPr>
            <p:cNvPr id="457" name="Oval 45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9" name="Group 458"/>
          <p:cNvGrpSpPr/>
          <p:nvPr/>
        </p:nvGrpSpPr>
        <p:grpSpPr>
          <a:xfrm>
            <a:off x="6654277" y="2392468"/>
            <a:ext cx="152074" cy="152400"/>
            <a:chOff x="4749490" y="5320274"/>
            <a:chExt cx="152074" cy="152400"/>
          </a:xfrm>
        </p:grpSpPr>
        <p:sp>
          <p:nvSpPr>
            <p:cNvPr id="460" name="Oval 45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2" name="Group 461"/>
          <p:cNvGrpSpPr/>
          <p:nvPr/>
        </p:nvGrpSpPr>
        <p:grpSpPr>
          <a:xfrm>
            <a:off x="6662031" y="2717538"/>
            <a:ext cx="152400" cy="152400"/>
            <a:chOff x="6076573" y="5315636"/>
            <a:chExt cx="152400" cy="152400"/>
          </a:xfrm>
        </p:grpSpPr>
        <p:sp>
          <p:nvSpPr>
            <p:cNvPr id="463" name="Oval 462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5" name="Group 464"/>
          <p:cNvGrpSpPr/>
          <p:nvPr/>
        </p:nvGrpSpPr>
        <p:grpSpPr>
          <a:xfrm>
            <a:off x="6665413" y="3059023"/>
            <a:ext cx="152400" cy="152400"/>
            <a:chOff x="6076573" y="5315636"/>
            <a:chExt cx="152400" cy="152400"/>
          </a:xfrm>
        </p:grpSpPr>
        <p:sp>
          <p:nvSpPr>
            <p:cNvPr id="466" name="Oval 46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8" name="Group 467"/>
          <p:cNvGrpSpPr/>
          <p:nvPr/>
        </p:nvGrpSpPr>
        <p:grpSpPr>
          <a:xfrm>
            <a:off x="6660367" y="3394774"/>
            <a:ext cx="152400" cy="152400"/>
            <a:chOff x="6076573" y="5315636"/>
            <a:chExt cx="152400" cy="152400"/>
          </a:xfrm>
        </p:grpSpPr>
        <p:sp>
          <p:nvSpPr>
            <p:cNvPr id="469" name="Oval 46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1" name="Group 470"/>
          <p:cNvGrpSpPr/>
          <p:nvPr/>
        </p:nvGrpSpPr>
        <p:grpSpPr>
          <a:xfrm>
            <a:off x="6675865" y="3719298"/>
            <a:ext cx="152074" cy="152400"/>
            <a:chOff x="4749490" y="5320274"/>
            <a:chExt cx="152074" cy="152400"/>
          </a:xfrm>
        </p:grpSpPr>
        <p:sp>
          <p:nvSpPr>
            <p:cNvPr id="472" name="Oval 471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4" name="Group 473"/>
          <p:cNvGrpSpPr/>
          <p:nvPr/>
        </p:nvGrpSpPr>
        <p:grpSpPr>
          <a:xfrm>
            <a:off x="6670812" y="4105812"/>
            <a:ext cx="152400" cy="152400"/>
            <a:chOff x="6076573" y="5315636"/>
            <a:chExt cx="152400" cy="152400"/>
          </a:xfrm>
        </p:grpSpPr>
        <p:sp>
          <p:nvSpPr>
            <p:cNvPr id="475" name="Oval 47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7" name="Group 476"/>
          <p:cNvGrpSpPr/>
          <p:nvPr/>
        </p:nvGrpSpPr>
        <p:grpSpPr>
          <a:xfrm>
            <a:off x="6668567" y="4418779"/>
            <a:ext cx="152400" cy="152400"/>
            <a:chOff x="6076573" y="5315636"/>
            <a:chExt cx="152400" cy="152400"/>
          </a:xfrm>
        </p:grpSpPr>
        <p:sp>
          <p:nvSpPr>
            <p:cNvPr id="478" name="Oval 47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80" name="Group 479"/>
          <p:cNvGrpSpPr/>
          <p:nvPr/>
        </p:nvGrpSpPr>
        <p:grpSpPr>
          <a:xfrm>
            <a:off x="6668312" y="4723739"/>
            <a:ext cx="152400" cy="152400"/>
            <a:chOff x="6076573" y="5315636"/>
            <a:chExt cx="152400" cy="152400"/>
          </a:xfrm>
        </p:grpSpPr>
        <p:sp>
          <p:nvSpPr>
            <p:cNvPr id="481" name="Oval 480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83" name="Group 482"/>
          <p:cNvGrpSpPr/>
          <p:nvPr/>
        </p:nvGrpSpPr>
        <p:grpSpPr>
          <a:xfrm>
            <a:off x="7716596" y="1669657"/>
            <a:ext cx="152074" cy="152400"/>
            <a:chOff x="4749490" y="5320274"/>
            <a:chExt cx="152074" cy="152400"/>
          </a:xfrm>
        </p:grpSpPr>
        <p:sp>
          <p:nvSpPr>
            <p:cNvPr id="484" name="Oval 483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86" name="Group 485"/>
          <p:cNvGrpSpPr/>
          <p:nvPr/>
        </p:nvGrpSpPr>
        <p:grpSpPr>
          <a:xfrm>
            <a:off x="7722042" y="1991522"/>
            <a:ext cx="152074" cy="152400"/>
            <a:chOff x="4749490" y="5320274"/>
            <a:chExt cx="152074" cy="152400"/>
          </a:xfrm>
        </p:grpSpPr>
        <p:sp>
          <p:nvSpPr>
            <p:cNvPr id="487" name="Oval 48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89" name="Group 488"/>
          <p:cNvGrpSpPr/>
          <p:nvPr/>
        </p:nvGrpSpPr>
        <p:grpSpPr>
          <a:xfrm>
            <a:off x="7727655" y="2353113"/>
            <a:ext cx="152074" cy="152400"/>
            <a:chOff x="4749490" y="5320274"/>
            <a:chExt cx="152074" cy="152400"/>
          </a:xfrm>
        </p:grpSpPr>
        <p:sp>
          <p:nvSpPr>
            <p:cNvPr id="490" name="Oval 48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2" name="Group 491"/>
          <p:cNvGrpSpPr/>
          <p:nvPr/>
        </p:nvGrpSpPr>
        <p:grpSpPr>
          <a:xfrm>
            <a:off x="7729872" y="2690479"/>
            <a:ext cx="152074" cy="152400"/>
            <a:chOff x="4749490" y="5320274"/>
            <a:chExt cx="152074" cy="152400"/>
          </a:xfrm>
        </p:grpSpPr>
        <p:sp>
          <p:nvSpPr>
            <p:cNvPr id="493" name="Oval 492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5" name="Group 494"/>
          <p:cNvGrpSpPr/>
          <p:nvPr/>
        </p:nvGrpSpPr>
        <p:grpSpPr>
          <a:xfrm>
            <a:off x="7735318" y="3012344"/>
            <a:ext cx="152074" cy="152400"/>
            <a:chOff x="4749490" y="5320274"/>
            <a:chExt cx="152074" cy="152400"/>
          </a:xfrm>
        </p:grpSpPr>
        <p:sp>
          <p:nvSpPr>
            <p:cNvPr id="496" name="Oval 495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8" name="Group 497"/>
          <p:cNvGrpSpPr/>
          <p:nvPr/>
        </p:nvGrpSpPr>
        <p:grpSpPr>
          <a:xfrm>
            <a:off x="7740931" y="3373935"/>
            <a:ext cx="152074" cy="152400"/>
            <a:chOff x="4749490" y="5320274"/>
            <a:chExt cx="152074" cy="152400"/>
          </a:xfrm>
        </p:grpSpPr>
        <p:sp>
          <p:nvSpPr>
            <p:cNvPr id="499" name="Oval 498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1" name="Group 500"/>
          <p:cNvGrpSpPr/>
          <p:nvPr/>
        </p:nvGrpSpPr>
        <p:grpSpPr>
          <a:xfrm>
            <a:off x="7735318" y="3719298"/>
            <a:ext cx="152074" cy="152400"/>
            <a:chOff x="4749490" y="5320274"/>
            <a:chExt cx="152074" cy="152400"/>
          </a:xfrm>
        </p:grpSpPr>
        <p:sp>
          <p:nvSpPr>
            <p:cNvPr id="502" name="Oval 501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4" name="Group 503"/>
          <p:cNvGrpSpPr/>
          <p:nvPr/>
        </p:nvGrpSpPr>
        <p:grpSpPr>
          <a:xfrm>
            <a:off x="7740764" y="4041163"/>
            <a:ext cx="152074" cy="152400"/>
            <a:chOff x="4749490" y="5320274"/>
            <a:chExt cx="152074" cy="152400"/>
          </a:xfrm>
        </p:grpSpPr>
        <p:sp>
          <p:nvSpPr>
            <p:cNvPr id="505" name="Oval 504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7" name="Group 506"/>
          <p:cNvGrpSpPr/>
          <p:nvPr/>
        </p:nvGrpSpPr>
        <p:grpSpPr>
          <a:xfrm>
            <a:off x="7746377" y="4402754"/>
            <a:ext cx="152074" cy="152400"/>
            <a:chOff x="4749490" y="5320274"/>
            <a:chExt cx="152074" cy="152400"/>
          </a:xfrm>
        </p:grpSpPr>
        <p:sp>
          <p:nvSpPr>
            <p:cNvPr id="508" name="Oval 507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0" name="Group 509"/>
          <p:cNvGrpSpPr/>
          <p:nvPr/>
        </p:nvGrpSpPr>
        <p:grpSpPr>
          <a:xfrm>
            <a:off x="7751069" y="4718511"/>
            <a:ext cx="152074" cy="152400"/>
            <a:chOff x="4749490" y="5320274"/>
            <a:chExt cx="152074" cy="152400"/>
          </a:xfrm>
        </p:grpSpPr>
        <p:sp>
          <p:nvSpPr>
            <p:cNvPr id="511" name="Oval 510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7180386" y="826678"/>
            <a:ext cx="1256239" cy="425967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25" name="Group 324"/>
          <p:cNvGrpSpPr/>
          <p:nvPr/>
        </p:nvGrpSpPr>
        <p:grpSpPr>
          <a:xfrm>
            <a:off x="604146" y="1637913"/>
            <a:ext cx="228600" cy="263818"/>
            <a:chOff x="4089599" y="744264"/>
            <a:chExt cx="2023614" cy="2665686"/>
          </a:xfrm>
        </p:grpSpPr>
        <p:pic>
          <p:nvPicPr>
            <p:cNvPr id="326" name="Picture 3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8213" y="1504950"/>
              <a:ext cx="1905000" cy="1905000"/>
            </a:xfrm>
            <a:prstGeom prst="rect">
              <a:avLst/>
            </a:prstGeom>
          </p:spPr>
        </p:pic>
        <p:pic>
          <p:nvPicPr>
            <p:cNvPr id="327" name="Picture 3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77246">
              <a:off x="4089599" y="744264"/>
              <a:ext cx="1873348" cy="1838257"/>
            </a:xfrm>
            <a:prstGeom prst="rect">
              <a:avLst/>
            </a:prstGeom>
          </p:spPr>
        </p:pic>
      </p:grpSp>
      <p:pic>
        <p:nvPicPr>
          <p:cNvPr id="328" name="Picture 3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6" y="1880758"/>
            <a:ext cx="462392" cy="462392"/>
          </a:xfrm>
          <a:prstGeom prst="rect">
            <a:avLst/>
          </a:prstGeom>
        </p:spPr>
      </p:pic>
      <p:pic>
        <p:nvPicPr>
          <p:cNvPr id="329" name="Picture 3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9" y="2299647"/>
            <a:ext cx="272103" cy="272103"/>
          </a:xfrm>
          <a:prstGeom prst="rect">
            <a:avLst/>
          </a:prstGeom>
        </p:spPr>
      </p:pic>
      <p:pic>
        <p:nvPicPr>
          <p:cNvPr id="330" name="Picture 3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2" y="2669432"/>
            <a:ext cx="233793" cy="233793"/>
          </a:xfrm>
          <a:prstGeom prst="rect">
            <a:avLst/>
          </a:prstGeom>
        </p:spPr>
      </p:pic>
      <p:pic>
        <p:nvPicPr>
          <p:cNvPr id="331" name="Picture 3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318" y="2993799"/>
            <a:ext cx="233793" cy="233793"/>
          </a:xfrm>
          <a:prstGeom prst="rect">
            <a:avLst/>
          </a:prstGeom>
        </p:spPr>
      </p:pic>
      <p:pic>
        <p:nvPicPr>
          <p:cNvPr id="332" name="Picture 3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2" y="3375371"/>
            <a:ext cx="221033" cy="221033"/>
          </a:xfrm>
          <a:prstGeom prst="rect">
            <a:avLst/>
          </a:prstGeom>
        </p:spPr>
      </p:pic>
      <p:pic>
        <p:nvPicPr>
          <p:cNvPr id="353" name="Picture 3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64" y="3700670"/>
            <a:ext cx="198153" cy="198153"/>
          </a:xfrm>
          <a:prstGeom prst="rect">
            <a:avLst/>
          </a:prstGeom>
        </p:spPr>
      </p:pic>
      <p:pic>
        <p:nvPicPr>
          <p:cNvPr id="354" name="Picture 35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91" y="4333175"/>
            <a:ext cx="237945" cy="237945"/>
          </a:xfrm>
          <a:prstGeom prst="rect">
            <a:avLst/>
          </a:prstGeom>
        </p:spPr>
      </p:pic>
      <p:pic>
        <p:nvPicPr>
          <p:cNvPr id="355" name="Picture 3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66" y="4731173"/>
            <a:ext cx="171423" cy="171423"/>
          </a:xfrm>
          <a:prstGeom prst="rect">
            <a:avLst/>
          </a:prstGeom>
        </p:spPr>
      </p:pic>
      <p:pic>
        <p:nvPicPr>
          <p:cNvPr id="356" name="Picture 3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06" y="4007889"/>
            <a:ext cx="271810" cy="27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1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3429000" y="133350"/>
            <a:ext cx="22762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System Diagram</a:t>
            </a:r>
            <a:endParaRPr 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46675" y="590550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16912" y="4763691"/>
            <a:ext cx="969290" cy="264168"/>
            <a:chOff x="416912" y="4763691"/>
            <a:chExt cx="969290" cy="264168"/>
          </a:xfrm>
        </p:grpSpPr>
        <p:grpSp>
          <p:nvGrpSpPr>
            <p:cNvPr id="8" name="Group 7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11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772382"/>
            <a:ext cx="5330696" cy="42386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9219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569627" y="235147"/>
            <a:ext cx="60732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Existing Technologies for Augmented Reality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85769" y="671715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19151"/>
            <a:ext cx="755032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80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he Zero_Colorful Scheme">
      <a:dk1>
        <a:sysClr val="windowText" lastClr="000000"/>
      </a:dk1>
      <a:lt1>
        <a:sysClr val="window" lastClr="FFFFFF"/>
      </a:lt1>
      <a:dk2>
        <a:srgbClr val="2980B9"/>
      </a:dk2>
      <a:lt2>
        <a:srgbClr val="16A085"/>
      </a:lt2>
      <a:accent1>
        <a:srgbClr val="9BBB59"/>
      </a:accent1>
      <a:accent2>
        <a:srgbClr val="F39C12"/>
      </a:accent2>
      <a:accent3>
        <a:srgbClr val="C0392B"/>
      </a:accent3>
      <a:accent4>
        <a:srgbClr val="4B2C50"/>
      </a:accent4>
      <a:accent5>
        <a:srgbClr val="2C3E50"/>
      </a:accent5>
      <a:accent6>
        <a:srgbClr val="95A5A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3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4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5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6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7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8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9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11916</TotalTime>
  <Words>333</Words>
  <Application>Microsoft Office PowerPoint</Application>
  <PresentationFormat>On-screen Show (16:9)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Lato</vt:lpstr>
      <vt:lpstr>Lato Black</vt:lpstr>
      <vt:lpstr>Lato Bold</vt:lpstr>
      <vt:lpstr>Lato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DesignXpress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Rezaul Karim</dc:creator>
  <cp:lastModifiedBy>Nisal De Silva</cp:lastModifiedBy>
  <cp:revision>2036</cp:revision>
  <dcterms:created xsi:type="dcterms:W3CDTF">2014-07-12T12:45:17Z</dcterms:created>
  <dcterms:modified xsi:type="dcterms:W3CDTF">2016-06-14T00:57:20Z</dcterms:modified>
</cp:coreProperties>
</file>